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18" r:id="rId3"/>
    <p:sldId id="430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8" r:id="rId15"/>
    <p:sldId id="447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7" r:id="rId2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66FF"/>
    <a:srgbClr val="CC3300"/>
    <a:srgbClr val="66FFCC"/>
    <a:srgbClr val="10A40C"/>
    <a:srgbClr val="66FFFF"/>
    <a:srgbClr val="FC4C59"/>
    <a:srgbClr val="FFCCFF"/>
    <a:srgbClr val="FF99F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3143" autoAdjust="0"/>
  </p:normalViewPr>
  <p:slideViewPr>
    <p:cSldViewPr snapToGrid="0">
      <p:cViewPr>
        <p:scale>
          <a:sx n="116" d="100"/>
          <a:sy n="116" d="100"/>
        </p:scale>
        <p:origin x="-17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1983E-2"/>
          <c:y val="3.4983904148610225E-2"/>
          <c:w val="0.92825926636236367"/>
          <c:h val="0.89469641017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1 квартал 2018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71E-3"/>
                  <c:y val="6.1715589331852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283174807893523E-3"/>
                  <c:y val="-1.8902702457806544E-4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3</a:t>
                    </a:r>
                    <a:r>
                      <a:rPr lang="ru-RU" sz="900" dirty="0" smtClean="0"/>
                      <a:t> </a:t>
                    </a:r>
                    <a:r>
                      <a:rPr lang="en-US" sz="900" dirty="0" smtClean="0"/>
                      <a:t>013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77656.800000000003</c:v>
                </c:pt>
                <c:pt idx="1">
                  <c:v>95475.67</c:v>
                </c:pt>
                <c:pt idx="2">
                  <c:v>-17818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1 квартал 2019г.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77E-2"/>
                  <c:y val="-3.180605344248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45E-3"/>
                  <c:y val="8.2588768456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402224556433768E-3"/>
                  <c:y val="8.8755991907388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119584.8</c:v>
                </c:pt>
                <c:pt idx="1">
                  <c:v>120201.372</c:v>
                </c:pt>
                <c:pt idx="2">
                  <c:v>-616.56799999999998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75002624"/>
        <c:axId val="75004160"/>
      </c:barChart>
      <c:catAx>
        <c:axId val="75002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5004160"/>
        <c:crosses val="autoZero"/>
        <c:auto val="1"/>
        <c:lblAlgn val="ctr"/>
        <c:lblOffset val="100"/>
        <c:noMultiLvlLbl val="0"/>
      </c:catAx>
      <c:valAx>
        <c:axId val="75004160"/>
        <c:scaling>
          <c:orientation val="minMax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75002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62"/>
          <c:y val="0.23721570339839235"/>
          <c:w val="0.13191849442671461"/>
          <c:h val="0.24864515501394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1 квартал</a:t>
            </a:r>
            <a:r>
              <a:rPr lang="ru-RU" baseline="0" dirty="0" smtClean="0"/>
              <a:t> </a:t>
            </a:r>
            <a:r>
              <a:rPr lang="ru-RU" dirty="0" smtClean="0"/>
              <a:t>2019 года</a:t>
            </a:r>
          </a:p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dirty="0"/>
          </a:p>
        </c:rich>
      </c:tx>
      <c:layout>
        <c:manualLayout>
          <c:xMode val="edge"/>
          <c:yMode val="edge"/>
          <c:x val="0.21960622780513864"/>
          <c:y val="0.1645484528911268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4803716049807"/>
          <c:y val="0.31746681471760962"/>
          <c:w val="0.81154471885706214"/>
          <c:h val="0.63866316441030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2018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9.041052917487867E-2"/>
                  <c:y val="-7.9315133319698986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33259,83</a:t>
                    </a:r>
                    <a:r>
                      <a:rPr lang="en-US" sz="1200" dirty="0" smtClean="0"/>
                      <a:t>; </a:t>
                    </a:r>
                    <a:r>
                      <a:rPr lang="ru-RU" sz="1200" dirty="0" smtClean="0"/>
                      <a:t>27,8</a:t>
                    </a:r>
                    <a:r>
                      <a:rPr lang="en-US" sz="1200" dirty="0" smtClean="0"/>
                      <a:t>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3487,72; </a:t>
                    </a:r>
                    <a:r>
                      <a:rPr lang="ru-RU" smtClean="0"/>
                      <a:t>2,9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1648407581831977"/>
                  <c:y val="9.718470532160553E-2"/>
                </c:manualLayout>
              </c:layout>
              <c:tx>
                <c:rich>
                  <a:bodyPr/>
                  <a:lstStyle/>
                  <a:p>
                    <a:pPr>
                      <a:defRPr sz="1400" b="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aseline="0" dirty="0" smtClean="0"/>
                      <a:t>82837,3</a:t>
                    </a:r>
                    <a:r>
                      <a:rPr lang="en-US" sz="1400" baseline="0" dirty="0" smtClean="0"/>
                      <a:t>; 6</a:t>
                    </a:r>
                    <a:r>
                      <a:rPr lang="ru-RU" sz="1400" baseline="0" dirty="0" smtClean="0"/>
                      <a:t>9,3</a:t>
                    </a:r>
                    <a:r>
                      <a:rPr lang="en-US" sz="1400" baseline="0" dirty="0" smtClean="0"/>
                      <a:t>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60" b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33259.83</c:v>
                </c:pt>
                <c:pt idx="1">
                  <c:v>3487.72</c:v>
                </c:pt>
                <c:pt idx="2">
                  <c:v>82837.25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94860017497798E-2"/>
          <c:y val="0.36566940712229001"/>
          <c:w val="0.44556802274715668"/>
          <c:h val="0.59594713605381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кв. 2019 года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C4C5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5.6248687664041994E-2"/>
                  <c:y val="-0.11676450860309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152230971128611E-4"/>
                  <c:y val="-6.68737241178186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561898512685915E-3"/>
                  <c:y val="-2.08429571303586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366579177602799E-2"/>
                  <c:y val="-5.94103237095363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179680664916885E-2"/>
                  <c:y val="-3.51544181977252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000656167979004E-2"/>
                  <c:y val="-5.61248495716364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Патентная система налогообложения</c:v>
                </c:pt>
                <c:pt idx="5">
                  <c:v>Государственная пошлина, сборы</c:v>
                </c:pt>
                <c:pt idx="6">
                  <c:v>Доходы от использования имущества</c:v>
                </c:pt>
                <c:pt idx="7">
                  <c:v>Доходы при пользовании природными ресурсами</c:v>
                </c:pt>
                <c:pt idx="8">
                  <c:v>Доходы от продажи </c:v>
                </c:pt>
                <c:pt idx="9">
                  <c:v>Штрафы, санкции, возмещение ущерба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26933.35</c:v>
                </c:pt>
                <c:pt idx="1">
                  <c:v>3221.29</c:v>
                </c:pt>
                <c:pt idx="2">
                  <c:v>2168.5700000000002</c:v>
                </c:pt>
                <c:pt idx="3">
                  <c:v>96.54</c:v>
                </c:pt>
                <c:pt idx="4">
                  <c:v>34.630000000000003</c:v>
                </c:pt>
                <c:pt idx="5">
                  <c:v>805.44</c:v>
                </c:pt>
                <c:pt idx="6">
                  <c:v>2391.98</c:v>
                </c:pt>
                <c:pt idx="7">
                  <c:v>283.89</c:v>
                </c:pt>
                <c:pt idx="8">
                  <c:v>356.96</c:v>
                </c:pt>
                <c:pt idx="9">
                  <c:v>502.68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5508672353455818"/>
          <c:y val="0.18645392242636338"/>
          <c:w val="0.44054593175853018"/>
          <c:h val="0.535657257069499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кв. 2018</c:v>
                </c:pt>
                <c:pt idx="1">
                  <c:v>1 кв. 2019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18625.16</c:v>
                </c:pt>
                <c:pt idx="1">
                  <c:v>26933.35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08224"/>
        <c:axId val="32875264"/>
      </c:barChart>
      <c:catAx>
        <c:axId val="3230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875264"/>
        <c:crosses val="autoZero"/>
        <c:auto val="1"/>
        <c:lblAlgn val="ctr"/>
        <c:lblOffset val="100"/>
        <c:noMultiLvlLbl val="0"/>
      </c:catAx>
      <c:valAx>
        <c:axId val="328752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2308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ln w="9525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38593146753071E-2"/>
          <c:y val="2.1733228085325056E-2"/>
          <c:w val="0.91540157480314965"/>
          <c:h val="0.69372250080663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по делам, рассматриваемым в судах общей юрисдикции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2018г.</c:v>
                </c:pt>
                <c:pt idx="1">
                  <c:v>1 квартал 2019г.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797</c:v>
                </c:pt>
                <c:pt idx="1">
                  <c:v>785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 на выдачу разрешений на установку рекламных конструкции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50298001980399E-3"/>
                  <c:y val="-3.92472648320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649953901369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2018г.</c:v>
                </c:pt>
                <c:pt idx="1">
                  <c:v>1 квартал 2019г.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0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2756480"/>
        <c:axId val="32758016"/>
        <c:axId val="0"/>
      </c:bar3DChart>
      <c:catAx>
        <c:axId val="32756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2758016"/>
        <c:crossesAt val="0"/>
        <c:auto val="1"/>
        <c:lblAlgn val="ctr"/>
        <c:lblOffset val="100"/>
        <c:noMultiLvlLbl val="0"/>
      </c:catAx>
      <c:valAx>
        <c:axId val="327580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32756480"/>
        <c:crosses val="autoZero"/>
        <c:crossBetween val="between"/>
      </c:valAx>
      <c:spPr>
        <a:noFill/>
        <a:ln w="25400">
          <a:noFill/>
        </a:ln>
        <a:effectLst>
          <a:glow>
            <a:schemeClr val="accent1">
              <a:alpha val="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5660542432196916E-4"/>
          <c:y val="0.8079671947609095"/>
          <c:w val="0.91811765936519663"/>
          <c:h val="0.14072903670700879"/>
        </c:manualLayout>
      </c:layout>
      <c:overlay val="0"/>
    </c:legend>
    <c:plotVisOnly val="1"/>
    <c:dispBlanksAs val="gap"/>
    <c:showDLblsOverMax val="0"/>
  </c:chart>
  <c:spPr>
    <a:ln w="15875"/>
    <a:scene3d>
      <a:camera prst="orthographicFront"/>
      <a:lightRig rig="threePt" dir="t"/>
    </a:scene3d>
    <a:sp3d>
      <a:bevelB w="6350"/>
    </a:sp3d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29010900664444"/>
          <c:y val="0.36628977008767416"/>
          <c:w val="0.66182373842927622"/>
          <c:h val="0.56539019105169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Кировского муниципального района на 2019 год</c:v>
                </c:pt>
              </c:strCache>
            </c:strRef>
          </c:tx>
          <c:dLbls>
            <c:dLbl>
              <c:idx val="0"/>
              <c:layout>
                <c:manualLayout>
                  <c:x val="-8.5773012296292542E-2"/>
                  <c:y val="-0.1021478056522004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4287920601564676E-2"/>
                  <c:y val="-7.05710187389367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6430530588821093E-2"/>
                  <c:y val="0.1435639077092107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2055717311863348"/>
                  <c:y val="0.1227177562107062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0048602847473648"/>
                  <c:y val="1.894631630348532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7602.5</c:v>
                </c:pt>
                <c:pt idx="1">
                  <c:v>416.49</c:v>
                </c:pt>
                <c:pt idx="2">
                  <c:v>0</c:v>
                </c:pt>
                <c:pt idx="3">
                  <c:v>1605.13</c:v>
                </c:pt>
                <c:pt idx="4">
                  <c:v>771.46</c:v>
                </c:pt>
                <c:pt idx="5">
                  <c:v>99524.34</c:v>
                </c:pt>
                <c:pt idx="6">
                  <c:v>1165.58</c:v>
                </c:pt>
                <c:pt idx="7">
                  <c:v>4707.45</c:v>
                </c:pt>
                <c:pt idx="8">
                  <c:v>24</c:v>
                </c:pt>
                <c:pt idx="9">
                  <c:v>349.84</c:v>
                </c:pt>
                <c:pt idx="10">
                  <c:v>4034.57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6.3</c:v>
                </c:pt>
                <c:pt idx="1">
                  <c:v>0.3</c:v>
                </c:pt>
                <c:pt idx="2">
                  <c:v>0</c:v>
                </c:pt>
                <c:pt idx="3">
                  <c:v>1.3</c:v>
                </c:pt>
                <c:pt idx="4">
                  <c:v>0.6</c:v>
                </c:pt>
                <c:pt idx="5">
                  <c:v>82.8</c:v>
                </c:pt>
                <c:pt idx="6">
                  <c:v>1</c:v>
                </c:pt>
                <c:pt idx="7">
                  <c:v>3.9</c:v>
                </c:pt>
                <c:pt idx="8">
                  <c:v>0</c:v>
                </c:pt>
                <c:pt idx="9">
                  <c:v>0.3</c:v>
                </c:pt>
                <c:pt idx="10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25" y="1259602"/>
        <a:ext cx="1238906" cy="107201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52" y="2692143"/>
        <a:ext cx="1278030" cy="1163438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58" y="4154122"/>
        <a:ext cx="1298832" cy="100590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0.14784</cdr:y>
    </cdr:from>
    <cdr:to>
      <cdr:x>0.21164</cdr:x>
      <cdr:y>0.37675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021492"/>
          <a:ext cx="1935236" cy="1581665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1 кв. года 2019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0.04097</cdr:x>
      <cdr:y>0.00735</cdr:y>
    </cdr:from>
    <cdr:to>
      <cdr:x>0.10399</cdr:x>
      <cdr:y>0.11212</cdr:y>
    </cdr:to>
    <cdr:pic>
      <cdr:nvPicPr>
        <cdr:cNvPr id="7" name="Picture 4" descr="герб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4650" y="50800"/>
          <a:ext cx="576263" cy="7239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0.38324</cdr:x>
      <cdr:y>0.36711</cdr:y>
    </cdr:from>
    <cdr:to>
      <cdr:x>0.48658</cdr:x>
      <cdr:y>0.48915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164" y="1955963"/>
          <a:ext cx="914400" cy="65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0.49576</cdr:x>
      <cdr:y>0.14532</cdr:y>
    </cdr:from>
    <cdr:to>
      <cdr:x>0.50716</cdr:x>
      <cdr:y>0.69307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4502603" y="774240"/>
          <a:ext cx="103511" cy="291846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29.05.2019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089188"/>
            <a:ext cx="7140978" cy="2677298"/>
          </a:xfrm>
        </p:spPr>
        <p:txBody>
          <a:bodyPr rtlCol="0">
            <a:noAutofit/>
          </a:bodyPr>
          <a:lstStyle/>
          <a:p>
            <a:pPr lvl="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Утвержден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решением Думы Кировского муниципального района от 27.12.2018г. № 167-НПА  «О районном бюджете на 2019 год и плановый период 2020-2021годов»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Отчет районного </a:t>
            </a:r>
            <a:r>
              <a:rPr lang="ru-RU" sz="4000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Бюджета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r>
              <a:rPr lang="ru-RU" dirty="0">
                <a:cs typeface="Times New Roman" panose="02020603050405020304" pitchFamily="18" charset="0"/>
              </a:rPr>
              <a:t>Кировского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За 1 квартал 2019 </a:t>
            </a:r>
            <a:r>
              <a:rPr lang="ru-RU" dirty="0">
                <a:cs typeface="Times New Roman" panose="02020603050405020304" pitchFamily="18" charset="0"/>
              </a:rPr>
              <a:t>год</a:t>
            </a: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286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0540"/>
            <a:ext cx="8078897" cy="88741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908" y="1205644"/>
            <a:ext cx="6080918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за 1 квартал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61,1%.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465,0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поступило в бюджет района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283,9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 сравнении с предыдущим годом поступление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25,02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109,7%.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787" y="4655700"/>
            <a:ext cx="600979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дохода поступает в соответствие с расчетами по утвержденным нормативам.	</a:t>
            </a:r>
          </a:p>
        </p:txBody>
      </p:sp>
      <p:pic>
        <p:nvPicPr>
          <p:cNvPr id="5122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0" y="4411201"/>
            <a:ext cx="2607736" cy="2227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n11\Desktop\Для презентации\20130527_15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931">
            <a:off x="6290917" y="1634344"/>
            <a:ext cx="2467928" cy="1635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econ11\Pictures\iGS06L4Z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2523286"/>
            <a:ext cx="2606198" cy="173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9" name="Picture 4" descr="герб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17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6562" y="3446401"/>
            <a:ext cx="8623917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	-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участков.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Доходы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от продажи земельных участков района за 3 месяца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2019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года поступило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58,8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тыс. руб. По сравнению с прошлым годом поступления уменьшилось на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6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тыс. руб., доходы от продажи земельных участков являются ограниченными, поскольку обусловлены фактическим наличием свободных земельных участков, спросом на них, а также их качеством.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         Доходы от продажи земельных участков городских поселений составили за 3 месяца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2019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г.- 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52,9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тыс. руб. или 6,4%.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Кировским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ГП  и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Горноключевским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ГП запланированные доходы от  продажи земли будут реализованы во втором и третьем кварталах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2019г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         Доходы от продажи земельных участков сельских поселений не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запланированы, поступило 5,89 тыс.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уб..</a:t>
            </a:r>
            <a:endParaRPr lang="ru-RU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0"/>
            <a:ext cx="7674874" cy="5588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443" y="539222"/>
            <a:ext cx="87620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реализации имущества.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2019года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от реализации муниципального имущества поступило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298,2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руб.– что соответствует выполнению годового плана–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1,7%.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6146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36" y="1892983"/>
            <a:ext cx="3523129" cy="166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96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74292" y="2092410"/>
            <a:ext cx="43531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 за 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бюджет района поступило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502,67741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при плане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3000,0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 руб.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16,8%.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прошлым годом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уменьшилось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168,65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74,88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7461" y="206479"/>
            <a:ext cx="5364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" y="1161112"/>
            <a:ext cx="3571510" cy="267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22" y="4482696"/>
            <a:ext cx="3929018" cy="225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889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889" y="996709"/>
            <a:ext cx="638809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220" y="271774"/>
            <a:ext cx="318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00" y="256339"/>
            <a:ext cx="1979599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48004"/>
              </p:ext>
            </p:extLst>
          </p:nvPr>
        </p:nvGraphicFramePr>
        <p:xfrm>
          <a:off x="510745" y="2136835"/>
          <a:ext cx="8254314" cy="196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43"/>
                <a:gridCol w="2957754"/>
                <a:gridCol w="2729917"/>
              </a:tblGrid>
              <a:tr h="22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квартал 2018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квартал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8312,69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32412,66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38661,8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49172,68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1507,8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1251,91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48638,5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82837,25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593123" y="4444663"/>
            <a:ext cx="80154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Общая сумма безвозмездных поступлений за 1 квартал </a:t>
            </a:r>
            <a:r>
              <a:rPr lang="ru-RU" dirty="0" smtClean="0">
                <a:latin typeface="Times New Roman"/>
                <a:ea typeface="Times New Roman"/>
              </a:rPr>
              <a:t>2019 </a:t>
            </a:r>
            <a:r>
              <a:rPr lang="ru-RU" dirty="0">
                <a:latin typeface="Times New Roman"/>
                <a:ea typeface="Times New Roman"/>
              </a:rPr>
              <a:t>года составила </a:t>
            </a:r>
            <a:r>
              <a:rPr lang="ru-RU" dirty="0" smtClean="0">
                <a:latin typeface="Times New Roman"/>
                <a:ea typeface="Times New Roman"/>
              </a:rPr>
              <a:t>82 837,25 </a:t>
            </a:r>
            <a:r>
              <a:rPr lang="ru-RU" dirty="0">
                <a:latin typeface="Times New Roman"/>
                <a:ea typeface="Times New Roman"/>
              </a:rPr>
              <a:t>тыс. руб. или  </a:t>
            </a:r>
            <a:r>
              <a:rPr lang="ru-RU" dirty="0" smtClean="0">
                <a:latin typeface="Times New Roman"/>
                <a:ea typeface="Times New Roman"/>
              </a:rPr>
              <a:t>23,72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% от годовых плановых назначений. </a:t>
            </a:r>
            <a:endParaRPr lang="ru-RU" sz="1600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        Общая сумма поступлений в бюджет Кировского муниципального района составляет </a:t>
            </a:r>
            <a:r>
              <a:rPr lang="ru-RU" dirty="0" smtClean="0">
                <a:latin typeface="Times New Roman"/>
                <a:ea typeface="Times New Roman"/>
              </a:rPr>
              <a:t>119584,8 </a:t>
            </a:r>
            <a:r>
              <a:rPr lang="ru-RU" dirty="0">
                <a:latin typeface="Times New Roman"/>
                <a:ea typeface="Times New Roman"/>
              </a:rPr>
              <a:t>тыс. руб., доля же безвозмездных поступлений составляет </a:t>
            </a:r>
            <a:r>
              <a:rPr lang="ru-RU" dirty="0" smtClean="0">
                <a:latin typeface="Times New Roman"/>
                <a:ea typeface="Times New Roman"/>
              </a:rPr>
              <a:t>69,3 </a:t>
            </a:r>
            <a:r>
              <a:rPr lang="ru-RU" dirty="0">
                <a:latin typeface="Times New Roman"/>
                <a:ea typeface="Times New Roman"/>
              </a:rPr>
              <a:t>% от всех доходов.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>
              <a:buNone/>
            </a:pPr>
            <a:endParaRPr lang="ru-RU" i="1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Кировского муниципального района,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pic>
        <p:nvPicPr>
          <p:cNvPr id="13" name="Picture 4" descr="герб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661" y="181232"/>
            <a:ext cx="7605063" cy="83734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за 2017 год.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9" y="1201104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8" y="119475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1182847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1" y="1176497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8" y="121786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82" y="11757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27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20578" y="1929711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641379" y="2569529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56205" y="1988504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2795" y="2576285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596299" y="1889284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867400" y="2569529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142816" y="2519426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2601585" y="4273334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0511" y="1665447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36478" y="1694118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496636" y="1721820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4319950" y="16900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149849" y="1689260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972968" y="17293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801644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73237" y="17067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7" idx="0"/>
          </p:cNvCxnSpPr>
          <p:nvPr/>
        </p:nvCxnSpPr>
        <p:spPr>
          <a:xfrm>
            <a:off x="7790516" y="1689164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236220"/>
            <a:ext cx="594031" cy="4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315364" y="1929711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46" name="Picture 4" descr="герб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540" y="160338"/>
            <a:ext cx="7926859" cy="88741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Структура расходов бюджета Кировского муниципального района за 1 квартал  </a:t>
            </a:r>
            <a:r>
              <a:rPr lang="ru-RU" sz="2000" dirty="0" smtClean="0"/>
              <a:t>2019 </a:t>
            </a:r>
            <a:r>
              <a:rPr lang="ru-RU" sz="2000" dirty="0" smtClean="0"/>
              <a:t>года.</a:t>
            </a:r>
            <a:endParaRPr lang="ru-RU" sz="2000" dirty="0"/>
          </a:p>
        </p:txBody>
      </p:sp>
      <p:pic>
        <p:nvPicPr>
          <p:cNvPr id="7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955541"/>
              </p:ext>
            </p:extLst>
          </p:nvPr>
        </p:nvGraphicFramePr>
        <p:xfrm>
          <a:off x="457200" y="1076325"/>
          <a:ext cx="84582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195684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u="sng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расходов районного бюджета за </a:t>
            </a:r>
            <a:r>
              <a:rPr lang="ru-RU" sz="2000" u="sng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2019 </a:t>
            </a:r>
            <a:r>
              <a:rPr lang="ru-RU" sz="2000" u="sng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</a:t>
            </a:r>
            <a:r>
              <a:rPr lang="ru-RU" sz="2000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Calibri"/>
                <a:ea typeface="Calibri"/>
                <a:cs typeface="Times New Roman"/>
              </a:rPr>
            </a:br>
            <a:r>
              <a:rPr lang="ru-RU" sz="2000" b="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тыс.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792911"/>
              </p:ext>
            </p:extLst>
          </p:nvPr>
        </p:nvGraphicFramePr>
        <p:xfrm>
          <a:off x="864972" y="1227437"/>
          <a:ext cx="7620000" cy="51652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73633"/>
                <a:gridCol w="2967475"/>
                <a:gridCol w="1234996"/>
                <a:gridCol w="964524"/>
                <a:gridCol w="901519"/>
                <a:gridCol w="877853"/>
              </a:tblGrid>
              <a:tr h="77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Уточнено на 2019 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Исполнено за  3 месяцев              2019г.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%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исполнения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Уд. Вес в объеме 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расходы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37652,806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7602,497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1665,972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416,493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37671,545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1605,133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5966,170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771,463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426320,893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99524,341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82,8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18151,196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4707,445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29579,487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1165,584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687,500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24,000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1500,00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349,845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16238,269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4034,571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 РАСХОДОВ: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575533,838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120201,372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96737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Муниципальные программы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488364" y="1500174"/>
            <a:ext cx="8227039" cy="615553"/>
          </a:xfrm>
          <a:prstGeom prst="rect">
            <a:avLst/>
          </a:prstGeom>
          <a:solidFill>
            <a:srgbClr val="DEF5FA">
              <a:lumMod val="5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Переход к программно-целевому методу планирования в Кировском муниципальном районе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2537691"/>
            <a:ext cx="6357982" cy="353943"/>
          </a:xfrm>
          <a:prstGeom prst="rect">
            <a:avLst/>
          </a:prstGeom>
          <a:solidFill>
            <a:srgbClr val="39639D">
              <a:lumMod val="60000"/>
              <a:lumOff val="4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Муниципальные программы – это документ, определяющий</a:t>
            </a:r>
          </a:p>
        </p:txBody>
      </p: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2714625" y="2892425"/>
            <a:ext cx="3857625" cy="500063"/>
            <a:chOff x="1140594" y="3214686"/>
            <a:chExt cx="2431274" cy="11438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2595" y="3857394"/>
              <a:ext cx="2427272" cy="363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035063" y="3537856"/>
              <a:ext cx="646338" cy="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891048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106685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3320321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1270000" y="3465513"/>
            <a:ext cx="2143125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Цели и задачи муниципальной политики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1875" y="3465513"/>
            <a:ext cx="2357438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Способы их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43625" y="3392488"/>
            <a:ext cx="2357438" cy="1073150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4714884"/>
            <a:ext cx="2643206" cy="1384995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" lastClr="FFFFFF"/>
            </a:solidFill>
          </a:ln>
          <a:effectLst>
            <a:glow rad="101600">
              <a:srgbClr val="EB641B">
                <a:lumMod val="75000"/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Решением Думы Кировского муниципального района от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27.12.2018г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. №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167-НПА«О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районном бюджете на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2019 год и плановый период 2020-2021 годы» 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233923" y="5168027"/>
            <a:ext cx="1000132" cy="642942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glow rad="101600">
              <a:srgbClr val="EB641B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3437" y="4689278"/>
            <a:ext cx="4273468" cy="214526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EB641B">
                <a:lumMod val="75000"/>
              </a:srgbClr>
            </a:solidFill>
          </a:ln>
          <a:effectLst>
            <a:glow rad="228600">
              <a:srgbClr val="EB641B">
                <a:lumMod val="50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Из принятых к финансированию на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2019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год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12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муниципальных программ на сумму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501656,332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тыс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. руб., расходы за 1квартал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2019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года произведены по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8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программам на сумму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105415,937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тыс. руб., что составило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21,01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% от годовых назначений.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2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11228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16" y="362465"/>
            <a:ext cx="7910384" cy="321276"/>
          </a:xfrm>
        </p:spPr>
        <p:txBody>
          <a:bodyPr>
            <a:noAutofit/>
          </a:bodyPr>
          <a:lstStyle/>
          <a:p>
            <a:pPr algn="ctr"/>
            <a:r>
              <a:rPr lang="ru-RU" sz="14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Показатели</a:t>
            </a:r>
            <a:br>
              <a:rPr lang="ru-RU" sz="14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14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районного бюджета по долгосрочным муниципальным программам  </a:t>
            </a:r>
            <a: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за 1 квартал  </a:t>
            </a:r>
            <a: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2019 </a:t>
            </a:r>
            <a: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года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527773"/>
              </p:ext>
            </p:extLst>
          </p:nvPr>
        </p:nvGraphicFramePr>
        <p:xfrm>
          <a:off x="733168" y="1134270"/>
          <a:ext cx="8081318" cy="7632090"/>
        </p:xfrm>
        <a:graphic>
          <a:graphicData uri="http://schemas.openxmlformats.org/drawingml/2006/table">
            <a:tbl>
              <a:tblPr firstRow="1" firstCol="1" bandRow="1"/>
              <a:tblGrid>
                <a:gridCol w="3432400"/>
                <a:gridCol w="568175"/>
                <a:gridCol w="1185385"/>
                <a:gridCol w="1103661"/>
                <a:gridCol w="870942"/>
                <a:gridCol w="920755"/>
              </a:tblGrid>
              <a:tr h="494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Ве-домст-во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Целевая статья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Сумма </a:t>
                      </a:r>
                      <a:b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2019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Исполнено за 1 квартал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ial CYR"/>
                          <a:ea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900" b="0" dirty="0" smtClean="0">
                          <a:effectLst/>
                          <a:latin typeface="Arial CYR"/>
                          <a:ea typeface="Times New Roman"/>
                        </a:rPr>
                        <a:t>6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образования в Кировском муниципальном районе на 2014-2017 гг.»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0100000000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424 553,308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94 150,250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22,18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безнадзорности, беспризорности и правонарушений несовершеннолетних на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2018-2022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0200000000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600,000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2,000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0,33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экстремизма и терроризма на территории Кировского района на 2018-2022 годы"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0300000000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134,000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123,200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91,94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физической культуры и спорта в Кировском муниципальном районе на 2018-2022 годы"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0400000000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687,500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24,000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3,49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«Устойчивое развитие сельских территорий на 2014-2017гг. и на период до 2020 года»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0500000000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200,000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"Сохранение и развитие культуры в Кировском муниципальном районе на 2014-2017 годы"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0600000000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18 110,196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4 705,445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25,98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"Доступная среда для инвалидов в  Кировском муниципальном районе на 2016-2019 годы"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0700000000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100,000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малого и среднего предпринимательства в Кировском муниципальном районе на 2018-2022 годы»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/>
                          <a:ea typeface="Times New Roman"/>
                        </a:rPr>
                        <a:t>0900000000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100,000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транспортной инфраструктуры и осуществление дорожной деятельности в отношении автомобильных дорог местного значения в границах Кировского муниципального района на 2018-2022 гг."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100000000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37 252,087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1 605,133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4,31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"Энергосбережение и повышение энергетической эффективности в муниципальных учреждениях Кировского муниципального района на 2019-2021 годы"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/>
                          <a:ea typeface="Times New Roman"/>
                        </a:rPr>
                        <a:t>1100000000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500,000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"Совершенствование межбюджетных отношений и управление муниципальным долгом в Кировском муниципальном районе на 2019-2021 годы"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/>
                          <a:ea typeface="Times New Roman"/>
                        </a:rPr>
                        <a:t>1200000000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19 404,241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4 800,909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24,74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"Противодействия коррупции в администрации Кировского муниципального района на 2019-2020 годы"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/>
                          <a:ea typeface="Times New Roman"/>
                        </a:rPr>
                        <a:t>1300000000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15,000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5,000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33,33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программные мероприятия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501 656,332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105 415,937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21,01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76768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13623420"/>
              </p:ext>
            </p:extLst>
          </p:nvPr>
        </p:nvGraphicFramePr>
        <p:xfrm>
          <a:off x="133564" y="2842054"/>
          <a:ext cx="8832862" cy="369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3870" y="0"/>
            <a:ext cx="7547693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Кировского муниципального района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6778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93133"/>
              </p:ext>
            </p:extLst>
          </p:nvPr>
        </p:nvGraphicFramePr>
        <p:xfrm>
          <a:off x="662781" y="807308"/>
          <a:ext cx="7888094" cy="178724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31743"/>
                <a:gridCol w="1099509"/>
                <a:gridCol w="1208841"/>
                <a:gridCol w="989404"/>
                <a:gridCol w="1098735"/>
                <a:gridCol w="659862"/>
              </a:tblGrid>
              <a:tr h="533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Исполнено за 3 месяца 2018г.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Утверждено на 2019 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Уточнено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   2019 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Исполнено за  3 месяца 2019г.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Исп.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29018,31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192252,16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193512,16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36 747,55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18,99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Безвозмездные поступления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48638,50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349242,9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349242,39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82 837,25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23,72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Итого ДОХОДОВ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77565,81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541494,55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542754,55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119 584,80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22,03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РАСХОДЫ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95475,667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544894,547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575533,837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120 201,372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20,89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Дефицит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-17818,857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-3400,000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-32 779,291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-616,568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7323851" y="4819137"/>
            <a:ext cx="1820149" cy="174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293316" y="883220"/>
            <a:ext cx="1187942" cy="158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3781168" y="723900"/>
            <a:ext cx="465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-52561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муниципального района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герб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6778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016034"/>
              </p:ext>
            </p:extLst>
          </p:nvPr>
        </p:nvGraphicFramePr>
        <p:xfrm>
          <a:off x="1869989" y="1183848"/>
          <a:ext cx="6834565" cy="12463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99006"/>
                <a:gridCol w="1268627"/>
                <a:gridCol w="1166932"/>
              </a:tblGrid>
              <a:tr h="41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01.01.2019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01.04.2019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Муниципальный долг,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20480,000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19780,000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Бюджетный кредит Департамент финансов Приморского края»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7980,000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7780,000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Кредит от кредитных организаций   ПАО «Совкомбанк»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12500,00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12000,000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44843" y="3105835"/>
            <a:ext cx="825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34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Межбюджетные трансферты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63827"/>
            <a:ext cx="8458200" cy="5162336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межбюджетных трансфертов за 1 квартал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 исполнен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4034,571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или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24,8%.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 составила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3962,895тыс.руб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(за счет краевых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– 2822,067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тыс.руб., за счет средств районного бюджета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-1125,0тыс.руб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уровня бюджетной обеспеченности городским и сельским поселениям за счет средств местного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907109"/>
              </p:ext>
            </p:extLst>
          </p:nvPr>
        </p:nvGraphicFramePr>
        <p:xfrm>
          <a:off x="639213" y="3023283"/>
          <a:ext cx="7977565" cy="3221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45203"/>
                <a:gridCol w="1758658"/>
                <a:gridCol w="1973704"/>
              </a:tblGrid>
              <a:tr h="916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01.04.2019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2 383,788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595,947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928,412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232,103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55,173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11,327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521,049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115,666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436,734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133,395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174,844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36,562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4 500,000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1125,000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04369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387178"/>
            <a:ext cx="8330514" cy="66057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поселений, входящих в состав  Кировского муниципального района за счет краевого бюджета 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01.04.2019г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435235"/>
              </p:ext>
            </p:extLst>
          </p:nvPr>
        </p:nvGraphicFramePr>
        <p:xfrm>
          <a:off x="922638" y="1499285"/>
          <a:ext cx="7702379" cy="33610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8256"/>
                <a:gridCol w="1898502"/>
                <a:gridCol w="1905621"/>
              </a:tblGrid>
              <a:tr h="704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2019г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01.04.2019г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1 898,514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474,628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739,288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184,822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295,027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73,606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2 786,191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758,323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4 634,313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1092,620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934,936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238,068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11 288,269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2822,067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65374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337750"/>
            <a:ext cx="7885669" cy="105444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городским и сельским поселениям на сбалансированность за счет средств местного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906214"/>
              </p:ext>
            </p:extLst>
          </p:nvPr>
        </p:nvGraphicFramePr>
        <p:xfrm>
          <a:off x="691978" y="2627872"/>
          <a:ext cx="7801233" cy="6041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03373"/>
                <a:gridCol w="2232454"/>
                <a:gridCol w="2265406"/>
              </a:tblGrid>
              <a:tr h="296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2019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01.04.2019г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450,000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87,504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95133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65232162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06659828"/>
              </p:ext>
            </p:extLst>
          </p:nvPr>
        </p:nvGraphicFramePr>
        <p:xfrm>
          <a:off x="5489496" y="1210962"/>
          <a:ext cx="3563888" cy="470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735" y="66025"/>
            <a:ext cx="7801128" cy="887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Кировского муниципального района за 2019 год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герб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2" y="0"/>
            <a:ext cx="60959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38273688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824" y="101600"/>
            <a:ext cx="7670800" cy="47752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1 квартал 2019 года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855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r="4644" b="9147"/>
          <a:stretch/>
        </p:blipFill>
        <p:spPr bwMode="auto">
          <a:xfrm>
            <a:off x="6837680" y="1088062"/>
            <a:ext cx="2082800" cy="131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81" y="836020"/>
            <a:ext cx="6698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 на доходы физических лиц является основным источником формирования доходов бюджета Кировского муниципального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 Доля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в структуре налоговых и неналоговых доходов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кв. 2019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73%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dirty="0" smtClean="0">
                <a:latin typeface="Times New Roman"/>
              </a:rPr>
              <a:t>26933,35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9448" y="160312"/>
            <a:ext cx="898992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за 1 квартал 2019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08049537"/>
              </p:ext>
            </p:extLst>
          </p:nvPr>
        </p:nvGraphicFramePr>
        <p:xfrm>
          <a:off x="313038" y="2630532"/>
          <a:ext cx="4960002" cy="37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4960" y="2718198"/>
            <a:ext cx="3749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Годовые бюджетные назначения исполнены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20,2%.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увеличилось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8308,19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144,6%.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герб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1" y="112120"/>
            <a:ext cx="5762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098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8322" y="1385575"/>
            <a:ext cx="829053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23" y="1754907"/>
            <a:ext cx="7132082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 квартал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2168,57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при установленном годовом плане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9887,1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выполнение составило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22%.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предыдущим годом поступление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уменьшилось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720тыс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25%.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задолженность по данному виду дохода в 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1151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(МУП «Ярмарка», ООО «Престиж»). Коэффициенты дефляторы К1-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1,915 и, решением Думы КМР №157 –НПА от 25.10.2018г , внесены изменения в части увеличения на 10%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корректирующего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К2 ( с учетом места ведения предпринимательской деятельности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8887" y="3782257"/>
            <a:ext cx="40443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222" y="3781691"/>
            <a:ext cx="697643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вида налога за 1 квартал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96,5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при установленном годовом плане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1825,50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выполнение составило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5,3%,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уменьшилось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374,71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или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79,5%.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3463067"/>
            <a:ext cx="183639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11757" y="5058964"/>
            <a:ext cx="846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5408675"/>
            <a:ext cx="1482162" cy="137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81913" y="5408675"/>
            <a:ext cx="72020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 квартал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34,63тыс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при установленном годовом плане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70,00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выполнение составило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- 49,5%,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увеличилось  на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12,64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157,5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</p:txBody>
      </p:sp>
      <p:pic>
        <p:nvPicPr>
          <p:cNvPr id="1026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65" y="2213428"/>
            <a:ext cx="1795719" cy="1421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918194" y="11721"/>
            <a:ext cx="774658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757" y="585356"/>
            <a:ext cx="903224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акцизов поступило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3221,3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при плане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11931,00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что соответствует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27%.,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706,8тыс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128,11%.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 поступают в соответствии с установленными дифференцированными нормативами. </a:t>
            </a:r>
          </a:p>
        </p:txBody>
      </p:sp>
      <p:pic>
        <p:nvPicPr>
          <p:cNvPr id="16" name="Picture 4" descr="герб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872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24862" y="3647398"/>
            <a:ext cx="508000" cy="38608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4202505"/>
              </p:ext>
            </p:extLst>
          </p:nvPr>
        </p:nvGraphicFramePr>
        <p:xfrm>
          <a:off x="263610" y="1936451"/>
          <a:ext cx="8756821" cy="45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 1"/>
          <p:cNvSpPr/>
          <p:nvPr/>
        </p:nvSpPr>
        <p:spPr>
          <a:xfrm>
            <a:off x="8166019" y="3619374"/>
            <a:ext cx="825684" cy="442128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805</a:t>
            </a:r>
          </a:p>
        </p:txBody>
      </p:sp>
      <p:sp>
        <p:nvSpPr>
          <p:cNvPr id="10" name="Овал 9"/>
          <p:cNvSpPr/>
          <p:nvPr/>
        </p:nvSpPr>
        <p:spPr>
          <a:xfrm>
            <a:off x="4688411" y="3647398"/>
            <a:ext cx="633232" cy="45722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11073" y="-14211"/>
            <a:ext cx="29520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595516" y="2371068"/>
            <a:ext cx="127000" cy="30810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5546" y="366791"/>
            <a:ext cx="77633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Госпошлины за 1 квартал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поступило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805,44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при установленном годовом плане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2800,0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выполнение составило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28,8%.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увеличилось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8,2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101%.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района зачисляется госпошлина по делам, рассматриваемым в судах общей юрисдикции, мировыми судьями и госпошлина за выдачу разрешения на установку рекламной конструкции.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648384" y="3737562"/>
            <a:ext cx="548027" cy="6731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797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170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53296" y="0"/>
            <a:ext cx="7679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Доходы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собственности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183" y="744004"/>
            <a:ext cx="902043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имущества.</a:t>
            </a:r>
          </a:p>
          <a:p>
            <a:pPr algn="just">
              <a:spcBef>
                <a:spcPts val="60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Поступление данного вида дохода за 1 квартал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626,76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при установленном годовом плане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2113,0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выполнение составило 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29,7%. 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сравнении с предыдущим годом поступление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408,5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2,9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Основными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плательщиками за аренду помещений являются: ООО «Кировская электросеть», ООО «Сельская новь».</a:t>
            </a:r>
          </a:p>
          <a:p>
            <a:pPr lvl="0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Прочие поступления от использования имущества.</a:t>
            </a:r>
          </a:p>
          <a:p>
            <a:pPr lvl="0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 1 квартал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данному виду дохода  поступило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37,23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при годовом плане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343,0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выполнение составило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10,8%.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увеличилось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109%. </a:t>
            </a:r>
          </a:p>
          <a:p>
            <a:pPr lvl="0" algn="just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Доходы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перечисления части прибыли МУП. 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вида дохода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незапланированно.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Доходы от компенсации затрат бюджетов муниципальных районов.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источнику зачисляется суммы возмещения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эксплуатационных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(коммунальных) расходов. Выполнение плана за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12,6%.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1100,00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138,11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367280" y="556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C:\Users\econ11\Desktop\Для презентации\iIZX49Z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39" y="5311364"/>
            <a:ext cx="2773523" cy="125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67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3073" name="Picture 1" descr="C:\Users\econ11\Desktop\Для презентации\2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20" y="238899"/>
            <a:ext cx="1828800" cy="169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350108" y="238899"/>
            <a:ext cx="846026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земельные участки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установленном годовом плане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8140,00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выполнение плана по аренде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составило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1589,88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19,5%,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сельских поселений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годовом плане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 бюджет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113,02тыс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4%.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городских поселений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5000,00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 бюджет района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1451,62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29%.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земли находящиеся в собственности района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240,00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района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25,3тыс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11%..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Основными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плательщиками арендной платы за землю являются: АО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Шмаковское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«Золотой орел», ООО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Дальминвод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«Восточные ворота», ООО санаторий «Изумрудный», ООО «РН-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Востокнефтепродукт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Кировское РАЙПО.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11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39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12462</TotalTime>
  <Words>2126</Words>
  <Application>Microsoft Office PowerPoint</Application>
  <PresentationFormat>Экран (4:3)</PresentationFormat>
  <Paragraphs>457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Основные характеристики бюджета Кировского муниципального района</vt:lpstr>
      <vt:lpstr>Структура доходов бюджета Кировского муниципального района за 2019 год </vt:lpstr>
      <vt:lpstr>Структура налоговых и неналоговых доходов за 1 квартал 2019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Плата за негативное воздействие на окружающую среду</vt:lpstr>
      <vt:lpstr>Доходы от продажи материальных и нематериальных активов</vt:lpstr>
      <vt:lpstr>Презентация PowerPoint</vt:lpstr>
      <vt:lpstr>Презентация PowerPoint</vt:lpstr>
      <vt:lpstr>РАСХОДЫ БЮДЖЕТА </vt:lpstr>
      <vt:lpstr>Структура расходов бюджета Кировского муниципального района за 2017 год.</vt:lpstr>
      <vt:lpstr>Структура расходов бюджета Кировского муниципального района за 1 квартал  2019 года.</vt:lpstr>
      <vt:lpstr>Структура расходов районного бюджета за 2019 год тыс. руб.</vt:lpstr>
      <vt:lpstr>Муниципальные программы</vt:lpstr>
      <vt:lpstr>Показатели районного бюджета по долгосрочным муниципальным программам  за 1 квартал  2019 года </vt:lpstr>
      <vt:lpstr>Структура бюджета Кировского муниципального района</vt:lpstr>
      <vt:lpstr>Межбюджетные трансферты</vt:lpstr>
      <vt:lpstr>Дотация на выравнивание бюджетной обеспеченности поселений, входящих в состав  Кировского муниципального района за счет краевого бюджета  на 01.04.2019г</vt:lpstr>
      <vt:lpstr>Иные межбюджетные трансферты городским и сельским поселениям на сбалансированность за счет средств местного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Admin113</cp:lastModifiedBy>
  <cp:revision>824</cp:revision>
  <cp:lastPrinted>2017-06-15T22:27:28Z</cp:lastPrinted>
  <dcterms:created xsi:type="dcterms:W3CDTF">2010-06-18T09:27:04Z</dcterms:created>
  <dcterms:modified xsi:type="dcterms:W3CDTF">2019-05-29T06:51:53Z</dcterms:modified>
</cp:coreProperties>
</file>