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18" r:id="rId3"/>
    <p:sldId id="430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8" r:id="rId15"/>
    <p:sldId id="447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7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CCFFFF"/>
    <a:srgbClr val="9966FF"/>
    <a:srgbClr val="CC3300"/>
    <a:srgbClr val="66FFCC"/>
    <a:srgbClr val="10A40C"/>
    <a:srgbClr val="66FFFF"/>
    <a:srgbClr val="FC4C5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2866" autoAdjust="0"/>
  </p:normalViewPr>
  <p:slideViewPr>
    <p:cSldViewPr snapToGrid="0">
      <p:cViewPr>
        <p:scale>
          <a:sx n="72" d="100"/>
          <a:sy n="72" d="100"/>
        </p:scale>
        <p:origin x="-19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12 месяцев 2019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82068303569103E-2"/>
                  <c:y val="1.01122286240172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-741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593395.28099999996</c:v>
                </c:pt>
                <c:pt idx="1">
                  <c:v>593500.96600000001</c:v>
                </c:pt>
                <c:pt idx="2">
                  <c:v>-105.68600000000001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12 месяцев 2020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9153504266229E-2"/>
                  <c:y val="-4.26271950089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700579.60400000005</c:v>
                </c:pt>
                <c:pt idx="1">
                  <c:v>693486.42799999996</c:v>
                </c:pt>
                <c:pt idx="2">
                  <c:v>7093.1760000000004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66901120"/>
        <c:axId val="66902656"/>
      </c:barChart>
      <c:catAx>
        <c:axId val="6690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6902656"/>
        <c:crosses val="autoZero"/>
        <c:auto val="1"/>
        <c:lblAlgn val="ctr"/>
        <c:lblOffset val="100"/>
        <c:noMultiLvlLbl val="0"/>
      </c:catAx>
      <c:valAx>
        <c:axId val="66902656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6690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12 </a:t>
            </a:r>
            <a:r>
              <a:rPr lang="ru-RU" dirty="0" smtClean="0"/>
              <a:t>месяцев</a:t>
            </a:r>
            <a:r>
              <a:rPr lang="ru-RU" baseline="0" dirty="0" smtClean="0"/>
              <a:t> </a:t>
            </a:r>
            <a:r>
              <a:rPr lang="ru-RU" dirty="0" smtClean="0"/>
              <a:t>2020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месяцев 2020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139985.53</c:v>
                </c:pt>
                <c:pt idx="1">
                  <c:v>19391.8</c:v>
                </c:pt>
                <c:pt idx="2">
                  <c:v>265081.69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месяцев 20202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66.56</c:v>
                </c:pt>
                <c:pt idx="1">
                  <c:v>26.66</c:v>
                </c:pt>
                <c:pt idx="2">
                  <c:v>64.349999999999994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2020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011811023622044E-2"/>
                  <c:y val="7.0511409398887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022856517935256E-2"/>
                  <c:y val="1.22422455671122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977690288713909E-2"/>
                  <c:y val="-1.89728972050536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48447069116361E-2"/>
                  <c:y val="-4.9330661624286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62412510936133E-2"/>
                  <c:y val="-8.4782185518786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945100612423448E-2"/>
                  <c:y val="-3.40680533212918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706353893263342E-2"/>
                  <c:y val="-2.0079644717693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139873140857392E-2"/>
                  <c:y val="-2.19177110718893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8669510061242342E-2"/>
                  <c:y val="2.9261437440253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Патентная система налогообложения</c:v>
                </c:pt>
                <c:pt idx="5">
                  <c:v>Государственная пошлина, сборы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172708.44</c:v>
                </c:pt>
                <c:pt idx="1">
                  <c:v>13376</c:v>
                </c:pt>
                <c:pt idx="2">
                  <c:v>10174</c:v>
                </c:pt>
                <c:pt idx="3">
                  <c:v>1110.8699999999999</c:v>
                </c:pt>
                <c:pt idx="4">
                  <c:v>54.23</c:v>
                </c:pt>
                <c:pt idx="5">
                  <c:v>2653.22</c:v>
                </c:pt>
                <c:pt idx="6">
                  <c:v>9190.08</c:v>
                </c:pt>
                <c:pt idx="7">
                  <c:v>552.4</c:v>
                </c:pt>
                <c:pt idx="8">
                  <c:v>9696.77</c:v>
                </c:pt>
                <c:pt idx="9">
                  <c:v>3028.92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2019</c:v>
                </c:pt>
                <c:pt idx="1">
                  <c:v>12 месяцев 2020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134050.49</c:v>
                </c:pt>
                <c:pt idx="1">
                  <c:v>172708.23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605184"/>
        <c:axId val="38709504"/>
      </c:barChart>
      <c:catAx>
        <c:axId val="6460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709504"/>
        <c:crosses val="autoZero"/>
        <c:auto val="1"/>
        <c:lblAlgn val="ctr"/>
        <c:lblOffset val="100"/>
        <c:noMultiLvlLbl val="0"/>
      </c:catAx>
      <c:valAx>
        <c:axId val="387095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460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2019г.</c:v>
                </c:pt>
                <c:pt idx="1">
                  <c:v>12 месяцев 2020г.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2843.55</c:v>
                </c:pt>
                <c:pt idx="1">
                  <c:v>2623.22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2019г.</c:v>
                </c:pt>
                <c:pt idx="1">
                  <c:v>12 месяцев 2020г.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8471424"/>
        <c:axId val="68477312"/>
        <c:axId val="0"/>
      </c:bar3DChart>
      <c:catAx>
        <c:axId val="68471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8477312"/>
        <c:crossesAt val="0"/>
        <c:auto val="1"/>
        <c:lblAlgn val="ctr"/>
        <c:lblOffset val="100"/>
        <c:noMultiLvlLbl val="0"/>
      </c:catAx>
      <c:valAx>
        <c:axId val="684773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68471424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2020 год</c:v>
                </c:pt>
              </c:strCache>
            </c:strRef>
          </c:tx>
          <c:dLbls>
            <c:dLbl>
              <c:idx val="0"/>
              <c:layout>
                <c:manualLayout>
                  <c:x val="-4.5232555390035706E-2"/>
                  <c:y val="-0.250528828845598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расходы- 46424,503; 6,7%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4013383462202363E-2"/>
                  <c:y val="-0.168515306827664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оборона-</a:t>
                    </a:r>
                  </a:p>
                  <a:p>
                    <a:r>
                      <a:rPr lang="ru-RU" dirty="0" smtClean="0"/>
                      <a:t> 0;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804426473717819E-2"/>
                  <c:y val="-6.05112480836018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</a:t>
                    </a:r>
                    <a:r>
                      <a:rPr lang="ru-RU" dirty="0" smtClean="0"/>
                      <a:t>деятельность- </a:t>
                    </a:r>
                    <a:r>
                      <a:rPr lang="ru-RU" dirty="0"/>
                      <a:t>78,602; </a:t>
                    </a:r>
                    <a:r>
                      <a:rPr lang="ru-RU" dirty="0" smtClean="0"/>
                      <a:t>0,01%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97782034002506"/>
                  <c:y val="1.1194616540174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экономика- </a:t>
                    </a:r>
                  </a:p>
                  <a:p>
                    <a:r>
                      <a:rPr lang="ru-RU" dirty="0" smtClean="0"/>
                      <a:t>14914,17; 2,2%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051464850677449"/>
                  <c:y val="9.075023792842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хозяйство- 6801,83; 0,98%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061401953134237"/>
                  <c:y val="-0.338170452200644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508291,67; 73,3%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6860525880210919"/>
                  <c:y val="0.117687933751538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политика-          40172,552; 5,8%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0.18457012130240477"/>
                  <c:y val="3.90658076556119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кинематография- </a:t>
                    </a:r>
                  </a:p>
                  <a:p>
                    <a:r>
                      <a:rPr lang="ru-RU" dirty="0" smtClean="0"/>
                      <a:t>16268,79; 2,4%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5712462462462462"/>
                  <c:y val="-4.83902651926655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Физкультура; </a:t>
                    </a:r>
                    <a:endParaRPr lang="ru-RU" dirty="0" smtClean="0"/>
                  </a:p>
                  <a:p>
                    <a:r>
                      <a:rPr lang="ru-RU" dirty="0" smtClean="0"/>
                      <a:t>38472,16- 5,6%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8653082216074339E-2"/>
                  <c:y val="-0.154366536114623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</a:t>
                    </a:r>
                    <a:r>
                      <a:rPr lang="ru-RU" dirty="0" smtClean="0"/>
                      <a:t>долга- 1120,85; 0,2%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dirty="0"/>
                      <a:t>Межбюджетные </a:t>
                    </a:r>
                    <a:r>
                      <a:rPr lang="ru-RU" dirty="0" smtClean="0"/>
                      <a:t>трансферты-   </a:t>
                    </a:r>
                  </a:p>
                  <a:p>
                    <a:r>
                      <a:rPr lang="ru-RU" dirty="0" smtClean="0"/>
                      <a:t> 20941,3; 3,02%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46424.502999999997</c:v>
                </c:pt>
                <c:pt idx="1">
                  <c:v>0</c:v>
                </c:pt>
                <c:pt idx="2">
                  <c:v>78.602000000000004</c:v>
                </c:pt>
                <c:pt idx="3">
                  <c:v>14914.174000000001</c:v>
                </c:pt>
                <c:pt idx="4">
                  <c:v>6801.8329999999996</c:v>
                </c:pt>
                <c:pt idx="5">
                  <c:v>508291.66800000001</c:v>
                </c:pt>
                <c:pt idx="6">
                  <c:v>40172.552000000003</c:v>
                </c:pt>
                <c:pt idx="7">
                  <c:v>16268.787</c:v>
                </c:pt>
                <c:pt idx="8">
                  <c:v>38472.161</c:v>
                </c:pt>
                <c:pt idx="9">
                  <c:v>1120.8489999999999</c:v>
                </c:pt>
                <c:pt idx="10">
                  <c:v>20941.3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6.6</c:v>
                </c:pt>
                <c:pt idx="1">
                  <c:v>0</c:v>
                </c:pt>
                <c:pt idx="2">
                  <c:v>0.01</c:v>
                </c:pt>
                <c:pt idx="3">
                  <c:v>2.2000000000000002</c:v>
                </c:pt>
                <c:pt idx="4">
                  <c:v>0.9</c:v>
                </c:pt>
                <c:pt idx="5">
                  <c:v>73.2</c:v>
                </c:pt>
                <c:pt idx="6">
                  <c:v>5.8</c:v>
                </c:pt>
                <c:pt idx="7">
                  <c:v>2.4</c:v>
                </c:pt>
                <c:pt idx="8">
                  <c:v>5.6</c:v>
                </c:pt>
                <c:pt idx="9">
                  <c:v>0.2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8D7CEF88-B73A-4A4E-AF46-47AF995128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CADF9CD8-EB74-423A-BAB9-B40F6D2DEB8A}" type="parTrans" cxnId="{76E02A9C-9C34-4EBB-965B-B8639DF762CF}">
      <dgm:prSet/>
      <dgm:spPr/>
      <dgm:t>
        <a:bodyPr/>
        <a:lstStyle/>
        <a:p>
          <a:endParaRPr lang="ru-RU"/>
        </a:p>
      </dgm:t>
    </dgm:pt>
    <dgm:pt modelId="{89FC6AED-53E5-4D1B-A43A-AE9ADA43A882}" type="sibTrans" cxnId="{76E02A9C-9C34-4EBB-965B-B8639DF762CF}">
      <dgm:prSet/>
      <dgm:spPr/>
      <dgm:t>
        <a:bodyPr/>
        <a:lstStyle/>
        <a:p>
          <a:endParaRPr lang="ru-RU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76E02A9C-9C34-4EBB-965B-B8639DF762CF}" srcId="{E10E4D8A-32CD-4D55-B4BE-DF930DE2F397}" destId="{8D7CEF88-B73A-4A4E-AF46-47AF9951280E}" srcOrd="1" destOrd="0" parTransId="{CADF9CD8-EB74-423A-BAB9-B40F6D2DEB8A}" sibTransId="{89FC6AED-53E5-4D1B-A43A-AE9ADA43A882}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66CB31E5-FDAF-4A6C-A996-4C8F311AF212}" type="presOf" srcId="{8D7CEF88-B73A-4A4E-AF46-47AF9951280E}" destId="{BA9FF782-DDB2-4D47-97E6-2F221035A0D0}" srcOrd="0" destOrd="1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0.58359</cdr:x>
      <cdr:y>0.34258</cdr:y>
    </cdr:from>
    <cdr:to>
      <cdr:x>0.96061</cdr:x>
      <cdr:y>0.47091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376" y="1617831"/>
          <a:ext cx="1424763" cy="606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0.58077</cdr:x>
      <cdr:y>0.36959</cdr:y>
    </cdr:from>
    <cdr:to>
      <cdr:x>1</cdr:x>
      <cdr:y>0.43714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4743" y="1745422"/>
          <a:ext cx="1584252" cy="31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200 076,97; 96,03</a:t>
          </a:r>
          <a:r>
            <a:rPr lang="ru-RU" dirty="0"/>
            <a:t>%</a:t>
          </a:r>
          <a:endParaRPr lang="ru-RU" sz="1100" dirty="0" smtClean="0"/>
        </a:p>
      </cdr:txBody>
    </cdr:sp>
  </cdr:relSizeAnchor>
  <cdr:relSizeAnchor xmlns:cdr="http://schemas.openxmlformats.org/drawingml/2006/chartDrawing">
    <cdr:from>
      <cdr:x>0.69613</cdr:x>
      <cdr:y>0.79962</cdr:y>
    </cdr:from>
    <cdr:to>
      <cdr:x>1</cdr:x>
      <cdr:y>0.87392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30680" y="3776241"/>
          <a:ext cx="1148315" cy="350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0.63142</cdr:x>
      <cdr:y>0.79737</cdr:y>
    </cdr:from>
    <cdr:to>
      <cdr:x>1</cdr:x>
      <cdr:y>0.85366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86131" y="3765608"/>
          <a:ext cx="1392864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22 829,23; 74,39%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0.19813</cdr:x>
      <cdr:y>0.60374</cdr:y>
    </cdr:from>
    <cdr:to>
      <cdr:x>0.63986</cdr:x>
      <cdr:y>0.66904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8716" y="2851208"/>
          <a:ext cx="1669311" cy="308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477 673,40; 97,75%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месяцев 2020 года,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16.12.2019г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. №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212-НПА 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2020 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2021-2022годов</a:t>
            </a: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2020 года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12 месяцев  2021 года – 96,46%.  При плане 555,00 тыс. руб. поступило в бюджет района 552,40 тыс. руб. В сравнении с предыдущим годом поступление уменьшилось на 78,94 тыс. руб. или на 12,50%. Данный вид дохода поступает в соответствие с расчетами по утвержденным нормативам.	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плательщики: ООО «ЛДЭП», ООО «Примавтодор», ООО «Хозяин», ООО «Скит», ООО «Санаторий Изумрудный», ООО «Восток Продукт».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5899709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7" y="1634344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3560940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9876" y="2089466"/>
            <a:ext cx="862391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     </a:t>
            </a:r>
            <a:r>
              <a:rPr lang="ru-RU" sz="1400" dirty="0">
                <a:latin typeface="Times New Roman"/>
                <a:ea typeface="Times New Roman"/>
              </a:rPr>
              <a:t>При установленном годовом плане 4 598,70 тыс. руб., выполнение плана по продаже земельных участков составило 4 411,46 тыс. руб. или  95,93</a:t>
            </a:r>
            <a:r>
              <a:rPr lang="ru-RU" sz="1400" dirty="0" smtClean="0">
                <a:latin typeface="Times New Roman"/>
                <a:ea typeface="Times New Roman"/>
              </a:rPr>
              <a:t>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- Доходы </a:t>
            </a:r>
            <a:r>
              <a:rPr lang="ru-RU" sz="1400" b="1" dirty="0">
                <a:latin typeface="Times New Roman"/>
                <a:ea typeface="Times New Roman"/>
              </a:rPr>
              <a:t>от продажи земельных участков городских поселений </a:t>
            </a:r>
            <a:endParaRPr lang="ru-RU" sz="1400" b="1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при </a:t>
            </a:r>
            <a:r>
              <a:rPr lang="ru-RU" sz="1400" dirty="0">
                <a:latin typeface="Times New Roman"/>
                <a:ea typeface="Times New Roman"/>
              </a:rPr>
              <a:t>годовом плане 1 746,00 тыс. руб. составили  за 12 месяцев 2020 г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– 1934,85 тыс. руб. или 110,82%.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Перевыполнение плана произошло за счет выкупа земельного </a:t>
            </a:r>
            <a:r>
              <a:rPr lang="ru-RU" sz="1400" dirty="0" smtClean="0">
                <a:latin typeface="Times New Roman"/>
                <a:ea typeface="Times New Roman"/>
              </a:rPr>
              <a:t>участка</a:t>
            </a:r>
            <a:r>
              <a:rPr lang="ru-RU" sz="1400" dirty="0">
                <a:latin typeface="Times New Roman"/>
                <a:ea typeface="Times New Roman"/>
              </a:rPr>
              <a:t>, находящегося в аренде ООО «Кировское молоко» по </a:t>
            </a:r>
            <a:r>
              <a:rPr lang="ru-RU" sz="1400" dirty="0" smtClean="0">
                <a:latin typeface="Times New Roman"/>
                <a:ea typeface="Times New Roman"/>
              </a:rPr>
              <a:t>договору </a:t>
            </a:r>
            <a:r>
              <a:rPr lang="ru-RU" sz="1400" dirty="0">
                <a:latin typeface="Times New Roman"/>
                <a:ea typeface="Times New Roman"/>
              </a:rPr>
              <a:t>№ 51/07 от 24.07.2007 года в сумме 378,00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тыс</a:t>
            </a:r>
            <a:r>
              <a:rPr lang="ru-RU" sz="1400" dirty="0">
                <a:latin typeface="Times New Roman"/>
                <a:ea typeface="Times New Roman"/>
              </a:rPr>
              <a:t>. руб.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- Доходы </a:t>
            </a:r>
            <a:r>
              <a:rPr lang="ru-RU" sz="1400" b="1" dirty="0">
                <a:latin typeface="Times New Roman"/>
                <a:ea typeface="Times New Roman"/>
              </a:rPr>
              <a:t>от продажи земельных участков сельских </a:t>
            </a:r>
            <a:r>
              <a:rPr lang="ru-RU" sz="1400" dirty="0">
                <a:latin typeface="Times New Roman"/>
                <a:ea typeface="Times New Roman"/>
              </a:rPr>
              <a:t>поселений при плане 57,61 тыс. рублей поступило 57,61 тыс. руб. Продано три земельных участка, расположенных в границах сельских поселений по заявлению граждан о выкупе земельных участков в соответствии с Земельным Кодексом РФ. Данный вид дохода не был учтен в плане поступления доходов на 2020 год.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- Доходы </a:t>
            </a:r>
            <a:r>
              <a:rPr lang="ru-RU" sz="1400" b="1" dirty="0">
                <a:latin typeface="Times New Roman"/>
                <a:ea typeface="Times New Roman"/>
              </a:rPr>
              <a:t>от продажи земельных участков района. </a:t>
            </a:r>
            <a:r>
              <a:rPr lang="ru-RU" sz="1400" dirty="0">
                <a:latin typeface="Times New Roman"/>
                <a:ea typeface="Times New Roman"/>
              </a:rPr>
              <a:t>При годовом плане 2 795,0 тыс. руб., поступило на 01.01.2021г – 2 149,00 тыс. руб. или 86,55%. Невыполнение связано с отсутствием поданных заявок по аукционам на земельные участки, расположенные по адресу </a:t>
            </a:r>
            <a:r>
              <a:rPr lang="ru-RU" sz="1400" dirty="0" err="1">
                <a:latin typeface="Times New Roman"/>
                <a:ea typeface="Times New Roman"/>
              </a:rPr>
              <a:t>пгт</a:t>
            </a:r>
            <a:r>
              <a:rPr lang="ru-RU" sz="1400" dirty="0">
                <a:latin typeface="Times New Roman"/>
                <a:ea typeface="Times New Roman"/>
              </a:rPr>
              <a:t>. Кировский, ул. Ленинская,60, </a:t>
            </a:r>
            <a:r>
              <a:rPr lang="ru-RU" sz="1400" dirty="0" err="1">
                <a:latin typeface="Times New Roman"/>
                <a:ea typeface="Times New Roman"/>
              </a:rPr>
              <a:t>пгт</a:t>
            </a:r>
            <a:r>
              <a:rPr lang="ru-RU" sz="1400" dirty="0">
                <a:latin typeface="Times New Roman"/>
                <a:ea typeface="Times New Roman"/>
              </a:rPr>
              <a:t>. Кировский, ул. Ленинская, 22.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88" y="334335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757" y="928858"/>
            <a:ext cx="87620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месяца 2020 года доходов от реализации муниципального имущества при годовом плане 6 534,00 тыс. руб., поступило 5 285,31 тыс. руб. или 80,88%.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плана связано с отсутствием поданных заявок по всем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объявленным.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67" y="2748260"/>
            <a:ext cx="2565274" cy="151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7842" y="810238"/>
            <a:ext cx="47295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Штрафов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2020 года в бюджет района поступило 3 028,92 тыс. руб., при плане 3 000,00 тыс.  руб. или 100,96 %. В сравнении с прошлым годом поступление средств по штрафам уменьшилось на 1 286,48 тыс. руб.  или на 29,81%.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уменьшение произошло по: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штрафам Федерального агентства по рыболовству (076) – 107,95 тыс. руб.;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штрафам ГИБДД (188) – 2 123,12 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7" y="860301"/>
            <a:ext cx="3149447" cy="2362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40" y="3674622"/>
            <a:ext cx="354054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706" y="465417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Также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увеличение поступлений по некоторым видам штрафов, таких как: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штрафы департамента правоохранительной направленности (785 - административным штрафам), поступившим в счет погашения задолженности, образовавшейся до 1 января 2020 года – 855,49 тыс. руб.;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штрафы государственной жилищной инспекции (795) – 133,81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63424"/>
              </p:ext>
            </p:extLst>
          </p:nvPr>
        </p:nvGraphicFramePr>
        <p:xfrm>
          <a:off x="510745" y="2136835"/>
          <a:ext cx="8254314" cy="204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130 916,317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141 883,776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2 957,041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43 742,689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275 669,167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278 623,980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3 622,845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13422,955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413 165,370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477 673,399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521607"/>
            <a:ext cx="801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Сумма безвозмездных поступлений за </a:t>
            </a:r>
            <a:r>
              <a:rPr lang="ru-RU" sz="1600" dirty="0" smtClean="0">
                <a:latin typeface="Times New Roman"/>
                <a:ea typeface="Times New Roman"/>
              </a:rPr>
              <a:t>12 </a:t>
            </a:r>
            <a:r>
              <a:rPr lang="ru-RU" sz="1600" dirty="0">
                <a:latin typeface="Times New Roman"/>
                <a:ea typeface="Times New Roman"/>
              </a:rPr>
              <a:t>месяцев 2020 года составила  </a:t>
            </a:r>
            <a:r>
              <a:rPr lang="ru-RU" sz="1600" dirty="0" smtClean="0">
                <a:latin typeface="Times New Roman"/>
                <a:ea typeface="Times New Roman"/>
              </a:rPr>
              <a:t>700579,604тыс</a:t>
            </a:r>
            <a:r>
              <a:rPr lang="ru-RU" sz="1600" dirty="0">
                <a:latin typeface="Times New Roman"/>
                <a:ea typeface="Times New Roman"/>
              </a:rPr>
              <a:t>. руб. или  </a:t>
            </a:r>
            <a:r>
              <a:rPr lang="ru-RU" sz="1600" dirty="0" smtClean="0">
                <a:latin typeface="Times New Roman"/>
                <a:ea typeface="Times New Roman"/>
              </a:rPr>
              <a:t>97,8 </a:t>
            </a:r>
            <a:r>
              <a:rPr lang="ru-RU" sz="1600" dirty="0">
                <a:latin typeface="Times New Roman"/>
                <a:ea typeface="Times New Roman"/>
              </a:rPr>
              <a:t>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</a:t>
            </a:r>
            <a:r>
              <a:rPr lang="ru-RU" sz="1600" dirty="0" smtClean="0">
                <a:latin typeface="Times New Roman"/>
                <a:ea typeface="Times New Roman"/>
              </a:rPr>
              <a:t>700579,604 тыс</a:t>
            </a:r>
            <a:r>
              <a:rPr lang="ru-RU" sz="1600" dirty="0">
                <a:latin typeface="Times New Roman"/>
                <a:ea typeface="Times New Roman"/>
              </a:rPr>
              <a:t>. руб., доля же безвозмездных поступлений составляет </a:t>
            </a:r>
            <a:r>
              <a:rPr lang="ru-RU" sz="1600" dirty="0" smtClean="0">
                <a:latin typeface="Times New Roman"/>
                <a:ea typeface="Times New Roman"/>
              </a:rPr>
              <a:t>68,2% </a:t>
            </a:r>
            <a:r>
              <a:rPr lang="ru-RU" sz="1600" dirty="0">
                <a:latin typeface="Times New Roman"/>
                <a:ea typeface="Times New Roman"/>
              </a:rPr>
              <a:t>от всех доходов.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2020 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2020 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776109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2020 год  (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374867"/>
              </p:ext>
            </p:extLst>
          </p:nvPr>
        </p:nvGraphicFramePr>
        <p:xfrm>
          <a:off x="414001" y="1227437"/>
          <a:ext cx="8357859" cy="37853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1032"/>
                <a:gridCol w="3104707"/>
                <a:gridCol w="1403497"/>
                <a:gridCol w="1460811"/>
                <a:gridCol w="1101636"/>
                <a:gridCol w="776176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Уточнено на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            2020г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исполнения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Уд.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вес, 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57122,724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46424,503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81,3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78,602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78,602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0,01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25440,036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14914,174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58,6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7551,383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6801,833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90,1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0,98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548725,342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508291,668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92,6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16272,401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16268,787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99,99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2,35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41965,656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40172,552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95,7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5,79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38861,806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38472,161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99,0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5,55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1200,000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1120,849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93,4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0,16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20941,300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20941,300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3,02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758159,250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693486,428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91,5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54056" y="1074871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059226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821781" y="2418080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828000" y="2972059"/>
            <a:ext cx="2458116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7132" y="2972059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58148" y="3001169"/>
            <a:ext cx="2622947" cy="89957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427805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от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16.12.2019г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. №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212-НПА«О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районном бюджете 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2020 год и плановый период 2021-2022 годы» 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4530" y="4798831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7627" y="4181104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b="1" kern="0" dirty="0" smtClean="0">
                <a:solidFill>
                  <a:prstClr val="black"/>
                </a:solidFill>
                <a:latin typeface="Times New Roman"/>
              </a:rPr>
              <a:t>  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Из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принятых к финансированию на  2020 год 12-ти муниципальных программ на сумму 658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255,796 тыс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. руб., расходы за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2020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года произведены по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11-ти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</a:rPr>
              <a:t>программам на сумму  600 015,244 тыс. руб., что составило 91,2 % от годовых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</a:rPr>
              <a:t>назначений.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16" y="362465"/>
            <a:ext cx="7910384" cy="321276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Показатели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районного 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за 2020 год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897659"/>
              </p:ext>
            </p:extLst>
          </p:nvPr>
        </p:nvGraphicFramePr>
        <p:xfrm>
          <a:off x="404037" y="869276"/>
          <a:ext cx="8357287" cy="5319489"/>
        </p:xfrm>
        <a:graphic>
          <a:graphicData uri="http://schemas.openxmlformats.org/drawingml/2006/table">
            <a:tbl>
              <a:tblPr firstRow="1" firstCol="1" bandRow="1"/>
              <a:tblGrid>
                <a:gridCol w="4365767"/>
                <a:gridCol w="571774"/>
                <a:gridCol w="901643"/>
                <a:gridCol w="1044587"/>
                <a:gridCol w="857661"/>
                <a:gridCol w="61585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Ве-домст-во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на 2020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2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020г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образования в Кировском муниципальном районе на 2018-2022 гг.»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0100000000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552356,73246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505241,41037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0200000000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690,000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280,58482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40,7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"Профилактика экстремизма и терроризма на территории Кировского района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0300000000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134,000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134,00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"Развитие физической культуры и спорта в Кировском муниципальном районе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0400000000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38861,80617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38472,16046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99,0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«Устойчивое развитие сельских территорий на 2014-2017гг. и на период до 2020 года»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0500000000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28,400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28,392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"Сохранение и развитие культуры в Кировском муниципальном районе на 2018-2022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0600000000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17019,73459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17016,12071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25082,92501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14847,1069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59,2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2019-2021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1100000000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957,200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957,200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2019-2021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1200000000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22141,29955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22062,14839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"Противодействия коррупции в администрации Кировского муниципального района на 2019-2020 годы"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1300000000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15,000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8,000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53,3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"Организация обеспечения  твердым топливом населения, проживающего на территории сельских поселений Кировского муниципального района" на 2019 – 2021 годы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1400000000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968,69832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968,12070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99,9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программные мероприятия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658255,79610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600015,24435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91,2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94941533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53396"/>
              </p:ext>
            </p:extLst>
          </p:nvPr>
        </p:nvGraphicFramePr>
        <p:xfrm>
          <a:off x="712380" y="1076325"/>
          <a:ext cx="8229601" cy="13585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1062"/>
                <a:gridCol w="1456660"/>
                <a:gridCol w="1201479"/>
                <a:gridCol w="1291365"/>
                <a:gridCol w="1269324"/>
                <a:gridCol w="639711"/>
              </a:tblGrid>
              <a:tr h="33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месяцев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месяцев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180 229,911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237 692,100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239 039,328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222 906,205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413 165,370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312 712,130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488 661,325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477 673,399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593 395, 281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550 404,229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727 700,653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700 579,604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96,3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593 500, 966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553 804,229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758 034,258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693 486,428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-105 ,686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-3 400,000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-30 333,635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7093,176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6260595" y="4202449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91445"/>
              </p:ext>
            </p:extLst>
          </p:nvPr>
        </p:nvGraphicFramePr>
        <p:xfrm>
          <a:off x="1869989" y="1183848"/>
          <a:ext cx="6923137" cy="10505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9006"/>
                <a:gridCol w="1268627"/>
                <a:gridCol w="1255504"/>
              </a:tblGrid>
              <a:tr h="219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01.01.2020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На 01.01.2021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18140,000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13 132,27461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Сбербанк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11000,000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959,37865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Бюджетный кредит «Департамент финансов Приморского края»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7140,000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12 172,89596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3143980"/>
          </a:xfrm>
        </p:spPr>
        <p:txBody>
          <a:bodyPr/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2020 год по  разделу «Межбюджетные трансферты»  утверждены в сумме  20941,300 тыс. руб. в том числе за счет средств  краевого бюджета в сумме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12082,824 </a:t>
            </a:r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за счет средств местного бюджета в сумме 8858,476 тыс. руб.</a:t>
            </a: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 </a:t>
            </a:r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данному виду расходов исполнение составило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20941,300  </a:t>
            </a:r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или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утвержденных назначений. В том числе:</a:t>
            </a: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краевым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 12082,824 тыс. руб.  </a:t>
            </a:r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сумме поступившей субвенции на предоставление дотаций на выравнивание бюджетной обеспеченности бюджетам поселений, входящих в состав муниципального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- </a:t>
            </a:r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11501,934  тыс. руб., в целях компенсации расходов в связи с увеличением ставки налога на имущество организаций в отношении объектов социально-культурной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</a:t>
            </a:r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82,988 тыс. руб.</a:t>
            </a:r>
            <a:r>
              <a:rPr lang="ru-RU" sz="1200" dirty="0">
                <a:solidFill>
                  <a:srgbClr val="17375E"/>
                </a:solidFill>
                <a:latin typeface="Times New Roman"/>
                <a:ea typeface="Times New Roman"/>
              </a:rPr>
              <a:t> Иные межбюджетные трансферты  бюджетам поселений Кировского муниципального </a:t>
            </a:r>
            <a:r>
              <a:rPr lang="ru-RU" sz="1200" dirty="0" smtClean="0">
                <a:solidFill>
                  <a:srgbClr val="17375E"/>
                </a:solidFill>
                <a:latin typeface="Times New Roman"/>
                <a:ea typeface="Times New Roman"/>
              </a:rPr>
              <a:t>района </a:t>
            </a:r>
            <a:r>
              <a:rPr lang="ru-RU" sz="1200" dirty="0">
                <a:solidFill>
                  <a:srgbClr val="17375E"/>
                </a:solidFill>
                <a:latin typeface="Times New Roman"/>
                <a:ea typeface="Times New Roman"/>
              </a:rPr>
              <a:t>иных межбюджетных трансфертов бюджетам  поселений, входящих в состав Кировского муниципального района, в связи с дополнительными расходами бюджетов поселений в 2020 году, связанных с пандемией новой </a:t>
            </a:r>
            <a:r>
              <a:rPr lang="ru-RU" sz="1200" dirty="0" err="1">
                <a:solidFill>
                  <a:srgbClr val="17375E"/>
                </a:solidFill>
                <a:latin typeface="Times New Roman"/>
                <a:ea typeface="Times New Roman"/>
              </a:rPr>
              <a:t>коронавирусной</a:t>
            </a:r>
            <a:r>
              <a:rPr lang="ru-RU" sz="1200" dirty="0">
                <a:solidFill>
                  <a:srgbClr val="17375E"/>
                </a:solidFill>
                <a:latin typeface="Times New Roman"/>
                <a:ea typeface="Times New Roman"/>
              </a:rPr>
              <a:t> инфекции, а также в целях снижения объема долговых обязательств муниципальных образований - </a:t>
            </a:r>
            <a:r>
              <a:rPr lang="ru-RU" sz="1200" dirty="0" smtClean="0">
                <a:solidFill>
                  <a:srgbClr val="17375E"/>
                </a:solidFill>
                <a:latin typeface="Times New Roman"/>
                <a:ea typeface="Times New Roman"/>
              </a:rPr>
              <a:t>497,9013 тыс. руб</a:t>
            </a:r>
            <a:r>
              <a:rPr lang="ru-RU" sz="12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2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перечислена поселениям дотация на выравнивание бюджетной обеспеченности в сумме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8375,417тыс</a:t>
            </a:r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 8375,417 тыс. руб.; </a:t>
            </a: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 поселениям на сбалансированность за счет средств местного бюджета перечислены в сумме </a:t>
            </a:r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483,059тыс</a:t>
            </a:r>
            <a:r>
              <a:rPr lang="ru-RU" sz="1200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666480"/>
              </p:ext>
            </p:extLst>
          </p:nvPr>
        </p:nvGraphicFramePr>
        <p:xfrm>
          <a:off x="507100" y="4657703"/>
          <a:ext cx="8462256" cy="19125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3128"/>
                <a:gridCol w="1865508"/>
                <a:gridCol w="20936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Утверждено на 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2020г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308,480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308,480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2 831,900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2 831,900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4 250,187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4 250,187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984,850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984,850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8375,417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8375,417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833126"/>
              </p:ext>
            </p:extLst>
          </p:nvPr>
        </p:nvGraphicFramePr>
        <p:xfrm>
          <a:off x="922638" y="1490508"/>
          <a:ext cx="7702379" cy="2194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265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Утверждено на 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01.01.2021г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городское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7 231,692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7 231,692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2 807,392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2 807,392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41,650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41,650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477,700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477,700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818,550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818,550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124,950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124,950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11 501,934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11 501,934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669415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377077"/>
              </p:ext>
            </p:extLst>
          </p:nvPr>
        </p:nvGraphicFramePr>
        <p:xfrm>
          <a:off x="711457" y="1020417"/>
          <a:ext cx="8233760" cy="5144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50984"/>
                <a:gridCol w="2232454"/>
                <a:gridCol w="2450322"/>
              </a:tblGrid>
              <a:tr h="159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Утверждено на 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2020г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450,000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3999" y="1592780"/>
            <a:ext cx="8504713" cy="73866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обеспечение сбалансированности бюджетов сельских поселений Кировского муниципального района из районного бюджета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(проведение выборов)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925562"/>
              </p:ext>
            </p:extLst>
          </p:nvPr>
        </p:nvGraphicFramePr>
        <p:xfrm>
          <a:off x="714407" y="2332382"/>
          <a:ext cx="8204305" cy="530088"/>
        </p:xfrm>
        <a:graphic>
          <a:graphicData uri="http://schemas.openxmlformats.org/drawingml/2006/table">
            <a:tbl>
              <a:tblPr firstRow="1" firstCol="1" bandRow="1"/>
              <a:tblGrid>
                <a:gridCol w="3590375"/>
                <a:gridCol w="2357858"/>
                <a:gridCol w="2256072"/>
              </a:tblGrid>
              <a:tr h="223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Утверждено на 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Исполнено за 2020г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33,05930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33,05930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43609"/>
              </p:ext>
            </p:extLst>
          </p:nvPr>
        </p:nvGraphicFramePr>
        <p:xfrm>
          <a:off x="828000" y="3803373"/>
          <a:ext cx="7852174" cy="640080"/>
        </p:xfrm>
        <a:graphic>
          <a:graphicData uri="http://schemas.openxmlformats.org/drawingml/2006/table">
            <a:tbl>
              <a:tblPr firstRow="1" firstCol="1" bandRow="1"/>
              <a:tblGrid>
                <a:gridCol w="3443412"/>
                <a:gridCol w="2080135"/>
                <a:gridCol w="2328627"/>
              </a:tblGrid>
              <a:tr h="24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Наименование поселений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Сумма на 2020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Исполнено на 01.10.2020г.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Кировское городское поселение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82,988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82,988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82,988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82,988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9358" y="3046246"/>
            <a:ext cx="82693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Иные межбюджетные трансферты  бюджетам поселений Кировского муниципального района, в целях компенсации расходов в связи с увеличением ставки налога на имущество организаций в отношении объектов социально-культурной сферы на 2020 год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5900386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65091319"/>
              </p:ext>
            </p:extLst>
          </p:nvPr>
        </p:nvGraphicFramePr>
        <p:xfrm>
          <a:off x="5248046" y="1231694"/>
          <a:ext cx="3778995" cy="47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2020 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64823831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72" y="271721"/>
            <a:ext cx="8187070" cy="477520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2020 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НДФЛ в структуре налоговых и неналоговых доходов 2020 года (222 906,20 тыс. руб.) составила 77,48%  или 172 708,44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160312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2020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28752146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84382" y="2694093"/>
            <a:ext cx="36360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95,52 %. В сравнении с предыдущим годом поступление увеличилось  на 38 657,95 тыс. руб. или на 28,84%, в результате замены 100% дотации на выравнивание дополнительным нормативом отчислений от налога на доходы физических лиц на 2020г. и плановый период 2021-2022годы. Дополнительный норматив составил – 72,6016%, что на 15,2333% больше дополнительного норматива  2019г. (57,3683%).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319" y="1269370"/>
            <a:ext cx="7793665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19" y="1629954"/>
            <a:ext cx="7132082" cy="2031325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2020 года составило 10 173,52 тыс. руб., при установленном годовом плане 9 954,00 тыс. руб. Выполнение составило 102.21%. По сравнению с предыдущим годом поступление увеличилось на 316,25 тыс. руб. или на 3,21%.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задолженность по данному виду дохода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506,03 тыс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(МУП Ярмарка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- 195,33 тыс. руб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ООО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«Кировское АТП» - 121,47 тыс. руб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ООО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«Престиж» - 102,42 тыс. руб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0181" y="3080708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8157" y="3421101"/>
            <a:ext cx="69764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Поступление данного вида налога  за 12 месяцев 2020 года составило 1 110,87 тыс. руб. при установленном годовом плане 1 115,00 тыс. руб. выполнение составило 99,63%, в сравнении с предыдущим годом поступление уменьшилось на 742,44 тыс. руб. или  на 40,06%.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являются: ГКФХ Нужный С.Л., СХПК Кировский, ООО «Хэфэн».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01.01.2021 г. по данному налогу составила 0,35 тыс. руб. Крестьянское хозяйство Петухова А.Ю.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" y="3474116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264605" y="4867119"/>
            <a:ext cx="7846828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3" y="5217289"/>
            <a:ext cx="1482162" cy="137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35365" y="5217289"/>
            <a:ext cx="720202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2020 г. составило 54,23 тыс. руб., при установленном годовом плане 50,00 тыс. руб. выполнение составило – 108,46%, в сравнении с предыдущим годом поступление уменьшилось  на  57,28  тыс. руб. или на 51,37%.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по данному виду налогов на 01.01.2021г. – 9,23 тыс. руб.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76" y="1888528"/>
            <a:ext cx="1562020" cy="123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000" y="315263"/>
            <a:ext cx="831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 2020 года акцизов поступило 13 376,69 тыс. руб. при плане 13 626,00 тыс. руб., что соответствует 98,17%, в сравнении с предыдущим годом поступление увеличилось на 46,07 тыс. руб. или на 0,35%.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Акцизы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нефтепродукты поступают в соответствии с установленными дифференцированными нормативами.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31915611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2653</a:t>
            </a: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200635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827349"/>
            <a:ext cx="8467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2586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894" y="612932"/>
            <a:ext cx="8218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за 12 месяцев 2020 года поступило 2 653,22 тыс. руб. при установленном годовом плане 2800,00 тыс. руб. выполнение составило 94,76%. В сравнении с предыдущим годом поступление уменьшилось на 205,33 тыс. руб. или на 7,18%. в связи с уменьшением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3023" y="1153927"/>
            <a:ext cx="8679837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за 2020 год по доходам от сдачи в аренду имущества выполнен на 95,64%. Невыполнение плана связано с имеющейся задолженностью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Литвинюк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О.А. (1,5 тыс. руб.),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Литвинюк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В.Е. (5,66 тыс. руб.), УПФС «Почта России» договор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118/09 – 12,00, тыс. руб., договор № 103/06 – 2,32 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бюджетов муниципальных районов.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источнику зачисляются суммы возмещения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эксплуатационных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(коммунальных) расходов. На 01.01.2021 поступило 1 134,51 тыс. руб.,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 года составило 94,54 % при плане 1 200,0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виду дохода, платежи поступают в соответствии с заключенными договорами, оплата производится до 10 числа месяца, следующего за квартальным. 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11" y="2466753"/>
            <a:ext cx="2773523" cy="227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738629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50108" y="738629"/>
            <a:ext cx="84602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установленном годовом плане 11 839,90 тыс. руб., выполнение плана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аренде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5 565,21 тыс. руб. или  47,00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сельских поселений: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денежных средств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14,64%. При годовом плане 4 423,90 тыс. руб. в бюджет района на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01.01.2021г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поступило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647,55 тыс.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городских поселений: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8 240,00 тыс. руб. в бюджет района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01.01.2020 г. -  6 401,66 тыс. руб. или 77,69%.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за земли находящиеся в собственности района: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116,00 тыс. руб. в бюджет района поступило на 01.01.2021 г. – 104,56 тыс. руб. или 90,14%.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поступают платежи от ООО «Кировская электросеть» и КГУП «Примтеплоэнерго» ежемесячно в установленные договором сроки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14487</TotalTime>
  <Words>2589</Words>
  <Application>Microsoft Office PowerPoint</Application>
  <PresentationFormat>Экран (4:3)</PresentationFormat>
  <Paragraphs>492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2020 год </vt:lpstr>
      <vt:lpstr>Структура налоговых и неналоговых доходов за 12 месяцев 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2020 год.</vt:lpstr>
      <vt:lpstr>Структура расходов бюджета Кировского муниципального района за 2020 года.</vt:lpstr>
      <vt:lpstr>Структура расходов районного бюджета  за 2020 год  (тыс. руб.)</vt:lpstr>
      <vt:lpstr>Муниципальные программы</vt:lpstr>
      <vt:lpstr> Показатели районного бюджета по долгосрочным муниципальным программам   за 2020 год </vt:lpstr>
      <vt:lpstr>        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01.01.2021г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Admin113</cp:lastModifiedBy>
  <cp:revision>911</cp:revision>
  <cp:lastPrinted>2017-06-15T22:27:28Z</cp:lastPrinted>
  <dcterms:created xsi:type="dcterms:W3CDTF">2010-06-18T09:27:04Z</dcterms:created>
  <dcterms:modified xsi:type="dcterms:W3CDTF">2021-03-18T02:13:18Z</dcterms:modified>
</cp:coreProperties>
</file>