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18" r:id="rId3"/>
    <p:sldId id="430" r:id="rId4"/>
    <p:sldId id="433" r:id="rId5"/>
    <p:sldId id="442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66" r:id="rId26"/>
    <p:sldId id="468" r:id="rId27"/>
    <p:sldId id="467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143" autoAdjust="0"/>
  </p:normalViewPr>
  <p:slideViewPr>
    <p:cSldViewPr snapToGrid="0">
      <p:cViewPr>
        <p:scale>
          <a:sx n="116" d="100"/>
          <a:sy n="116" d="100"/>
        </p:scale>
        <p:origin x="-175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 2017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23E-3"/>
                  <c:y val="-1.8902702457806544E-4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8145,12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424222.75</c:v>
                </c:pt>
                <c:pt idx="1">
                  <c:v>416047.63</c:v>
                </c:pt>
                <c:pt idx="2">
                  <c:v>8145.12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за2018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446460.08</c:v>
                </c:pt>
                <c:pt idx="1">
                  <c:v>444323.09</c:v>
                </c:pt>
                <c:pt idx="2">
                  <c:v>2166.9899999999998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0217984"/>
        <c:axId val="80219520"/>
      </c:barChart>
      <c:catAx>
        <c:axId val="802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219520"/>
        <c:crosses val="autoZero"/>
        <c:auto val="1"/>
        <c:lblAlgn val="ctr"/>
        <c:lblOffset val="100"/>
        <c:noMultiLvlLbl val="0"/>
      </c:catAx>
      <c:valAx>
        <c:axId val="80219520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8021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За</a:t>
            </a:r>
            <a:r>
              <a:rPr lang="ru-RU" baseline="0" dirty="0" smtClean="0"/>
              <a:t> </a:t>
            </a:r>
            <a:r>
              <a:rPr lang="ru-RU" dirty="0" smtClean="0"/>
              <a:t>2018 год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 smtClean="0"/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37011713050467E-2"/>
          <c:y val="0.24456833466346189"/>
          <c:w val="0.91132325146020299"/>
          <c:h val="0.71696154135608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2248224411092605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115419,4</a:t>
                    </a:r>
                    <a:r>
                      <a:rPr lang="en-US" sz="1200" dirty="0" smtClean="0"/>
                      <a:t>; 2</a:t>
                    </a:r>
                    <a:r>
                      <a:rPr lang="ru-RU" sz="1200" dirty="0" smtClean="0"/>
                      <a:t>5,9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761507656806273E-3"/>
                  <c:y val="6.0203163140656733E-2"/>
                </c:manualLayout>
              </c:layout>
              <c:tx>
                <c:rich>
                  <a:bodyPr/>
                  <a:lstStyle/>
                  <a:p>
                    <a:pPr>
                      <a:defRPr sz="12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/>
                      <a:t>21371,3</a:t>
                    </a:r>
                    <a:r>
                      <a:rPr lang="en-US" sz="1200" dirty="0" smtClean="0"/>
                      <a:t>; </a:t>
                    </a:r>
                    <a:r>
                      <a:rPr lang="en-US" sz="1200" dirty="0"/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786521910901801"/>
                  <c:y val="8.908466888302792E-2"/>
                </c:manualLayout>
              </c:layout>
              <c:tx>
                <c:rich>
                  <a:bodyPr/>
                  <a:lstStyle/>
                  <a:p>
                    <a:pPr>
                      <a:defRPr sz="12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 smtClean="0"/>
                      <a:t>309699,4</a:t>
                    </a:r>
                    <a:r>
                      <a:rPr lang="en-US" sz="1200" baseline="0" dirty="0" smtClean="0"/>
                      <a:t>; </a:t>
                    </a:r>
                    <a:endParaRPr lang="ru-RU" sz="1200" baseline="0" dirty="0" smtClean="0"/>
                  </a:p>
                  <a:p>
                    <a:pPr>
                      <a:defRPr sz="12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baseline="0" dirty="0" smtClean="0"/>
                      <a:t>69</a:t>
                    </a:r>
                    <a:r>
                      <a:rPr lang="en-US" sz="1200" baseline="0" dirty="0" smtClean="0"/>
                      <a:t>%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115419.35</c:v>
                </c:pt>
                <c:pt idx="1">
                  <c:v>21371.33</c:v>
                </c:pt>
                <c:pt idx="2">
                  <c:v>309699.42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 2018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624125109361328E-2"/>
                  <c:y val="-6.08874676438811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90411.94</c:v>
                </c:pt>
                <c:pt idx="1">
                  <c:v>11463.51</c:v>
                </c:pt>
                <c:pt idx="2" formatCode="General">
                  <c:v>9739.8700000000008</c:v>
                </c:pt>
                <c:pt idx="3" formatCode="General">
                  <c:v>929.34</c:v>
                </c:pt>
                <c:pt idx="4" formatCode="General">
                  <c:v>68.14</c:v>
                </c:pt>
                <c:pt idx="5" formatCode="General">
                  <c:v>2806.55</c:v>
                </c:pt>
                <c:pt idx="6" formatCode="#,##0">
                  <c:v>14937.66</c:v>
                </c:pt>
                <c:pt idx="7" formatCode="General">
                  <c:v>463.15</c:v>
                </c:pt>
                <c:pt idx="8" formatCode="#,##0">
                  <c:v>1460.94</c:v>
                </c:pt>
                <c:pt idx="9" formatCode="General">
                  <c:v>4461.3599999999997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82904.59</c:v>
                </c:pt>
                <c:pt idx="1">
                  <c:v>90411.94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05760"/>
        <c:axId val="32411648"/>
      </c:barChart>
      <c:catAx>
        <c:axId val="3240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11648"/>
        <c:crosses val="autoZero"/>
        <c:auto val="1"/>
        <c:lblAlgn val="ctr"/>
        <c:lblOffset val="100"/>
        <c:noMultiLvlLbl val="0"/>
      </c:catAx>
      <c:valAx>
        <c:axId val="32411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40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2017г.</c:v>
                </c:pt>
                <c:pt idx="1">
                  <c:v> 2018г.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1949.7</c:v>
                </c:pt>
                <c:pt idx="1">
                  <c:v>2791.6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2017г.</c:v>
                </c:pt>
                <c:pt idx="1">
                  <c:v> 2018г.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718848"/>
        <c:axId val="32720384"/>
        <c:axId val="0"/>
      </c:bar3DChart>
      <c:catAx>
        <c:axId val="3271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720384"/>
        <c:crossesAt val="0"/>
        <c:auto val="1"/>
        <c:lblAlgn val="ctr"/>
        <c:lblOffset val="100"/>
        <c:noMultiLvlLbl val="0"/>
      </c:catAx>
      <c:valAx>
        <c:axId val="327203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2718848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78178964717903909"/>
          <c:h val="0.11549865217210877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2016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экономика;13702,97; 3,1%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хозяйство; 3883,3; 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Образование; 334811,4; </a:t>
                    </a:r>
                    <a:r>
                      <a:rPr lang="ru-RU" smtClean="0"/>
                      <a:t>75,4%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4681,8; 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Культра</a:t>
                    </a:r>
                    <a:r>
                      <a:rPr lang="ru-RU" dirty="0"/>
                      <a:t>, кинематография; 28263,3; </a:t>
                    </a:r>
                    <a:r>
                      <a:rPr lang="ru-RU" dirty="0" smtClean="0"/>
                      <a:t>6,4%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Физкультура; 148,1; </a:t>
                    </a:r>
                    <a:r>
                      <a:rPr lang="ru-RU" smtClean="0"/>
                      <a:t>0,3%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/>
                      <a:t>Обслуживание муниципального долга; 1631,82; </a:t>
                    </a:r>
                    <a:r>
                      <a:rPr lang="ru-RU" smtClean="0"/>
                      <a:t>0,4%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39137.01</c:v>
                </c:pt>
                <c:pt idx="1">
                  <c:v>1519.92</c:v>
                </c:pt>
                <c:pt idx="2">
                  <c:v>50</c:v>
                </c:pt>
                <c:pt idx="3">
                  <c:v>13703</c:v>
                </c:pt>
                <c:pt idx="4">
                  <c:v>3883.3</c:v>
                </c:pt>
                <c:pt idx="5">
                  <c:v>334811.40000000002</c:v>
                </c:pt>
                <c:pt idx="6">
                  <c:v>4681.8</c:v>
                </c:pt>
                <c:pt idx="7">
                  <c:v>28263.3</c:v>
                </c:pt>
                <c:pt idx="8">
                  <c:v>148.1</c:v>
                </c:pt>
                <c:pt idx="9">
                  <c:v>1631.82</c:v>
                </c:pt>
                <c:pt idx="10">
                  <c:v>16641.599999999999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8.8000000000000007</c:v>
                </c:pt>
                <c:pt idx="1">
                  <c:v>0.3</c:v>
                </c:pt>
                <c:pt idx="2">
                  <c:v>0.01</c:v>
                </c:pt>
                <c:pt idx="3">
                  <c:v>3.1</c:v>
                </c:pt>
                <c:pt idx="4">
                  <c:v>97.4</c:v>
                </c:pt>
                <c:pt idx="5">
                  <c:v>75.400000000000006</c:v>
                </c:pt>
                <c:pt idx="6">
                  <c:v>1.1000000000000001</c:v>
                </c:pt>
                <c:pt idx="7">
                  <c:v>6.4</c:v>
                </c:pt>
                <c:pt idx="8">
                  <c:v>0.03</c:v>
                </c:pt>
                <c:pt idx="9">
                  <c:v>0.4</c:v>
                </c:pt>
                <c:pt idx="1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0.15649</cdr:y>
    </cdr:from>
    <cdr:to>
      <cdr:x>0.26847</cdr:x>
      <cdr:y>0.30742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81242"/>
          <a:ext cx="2454876" cy="1042833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 2018г.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136790,68.тыс.руб.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0.04097</cdr:x>
      <cdr:y>0.00735</cdr:y>
    </cdr:from>
    <cdr:to>
      <cdr:x>0.10399</cdr:x>
      <cdr:y>0.11212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50" y="50800"/>
          <a:ext cx="576263" cy="72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0.50194</cdr:x>
      <cdr:y>0.25627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395390" y="1160976"/>
          <a:ext cx="45719" cy="197880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3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25.12.2017г. № 115-НПА «О районном бюджете на 2018 год»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>
                <a:cs typeface="Times New Roman" panose="02020603050405020304" pitchFamily="18" charset="0"/>
              </a:rPr>
              <a:t>Кировского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2018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0" y="23889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99888" y="939114"/>
            <a:ext cx="84104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Доходы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получаемые в виде арендной платы за земельные участки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годовом плане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13138,00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выполнение плана по аренде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11258,7тыс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85,7%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плане 3900 тыс. руб. в бюджет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2829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72,5%. Невыполнение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образовавшейся задолженностью АО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«Золотой Орел» по взысканию которой ведется претензионная работа..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9000,00 тыс. руб. в бюджет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8266,2тыс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92%. Не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связано с задолженностью Пучков В.Ю., Терещенко М.Ю., Балагуров Н.А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Ведется претензионная исковая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земли находящиеся в собственности 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238,00 тыс. руб.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67%. Невыполнение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поступления  денежных средств, связано с задолженностью МУП Аптекой №38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Основными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арендной платы за землю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являются:АО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«Золотой орел», ООО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Дальминвод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«Восточные ворота», ООО «Санаторий Изумрудный», ООО «РН-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Востокнефтепродукт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238899"/>
            <a:ext cx="576263" cy="67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70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94" y="1188149"/>
            <a:ext cx="6080918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99,6%.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465,0 тыс. руб. поступило в бюджет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463,2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сравнении с предыдущим годом поступление уменьшилось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157,3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25,3%.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8" y="2178042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523286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36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446401"/>
            <a:ext cx="862391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участков.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городских поселений составили за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2018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г. - 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433,16тыс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. руб. или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62%, при плане 700,0 тыс. руб.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сельских поселений при плане 12000 тыс. рублей поступило 19,84 тыс. рублей, выполнение плана за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12 месяцев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2018 года  -  0,17%.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выполнение плана связано с тем, что при проведении аукциона управлением муниципальной собственности по продаже земельных участков с/х назначения  на общую сумму 6100,0 тыс. рублей и общей площадью 7021,07 тыс.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кв.м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., ни одной заявки не поступило, аукцион признан  не состоявшимся.  В настоящее время проводится управлением муниципальной собственности процедура оценки, после чего будет объявлен аукцион по продаже земельных участков..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района. Не запланированы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0"/>
            <a:ext cx="7674874" cy="558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3" y="539222"/>
            <a:ext cx="87620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реализации муниципального имущества поступило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1007,95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плане 18600,0 тыс. руб. или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от реализации имущества связано с тем, что на объекты включенные в план приватизации на 2018 год,  аукцион признан не состоявшимся, в связи с отсутствием заявок.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сравнении с аналогичным периодом 2017 года  поступление уменьшилось 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880,8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46,6%.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36" y="2421924"/>
            <a:ext cx="3523129" cy="113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40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2092410"/>
            <a:ext cx="4353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поступило штрафов в размере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4461,36тыс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прошлого года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675,53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17%.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102,8%.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00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1" y="181232"/>
            <a:ext cx="7605063" cy="8373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2017 год.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29711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69529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88504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76285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889284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867400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42816" y="251942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96636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90516" y="168916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расходов бюджета Кировского муниципального района за 2018 года.</a:t>
            </a:r>
            <a:endParaRPr lang="ru-RU" sz="2000" dirty="0"/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28516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за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2018 </a:t>
            </a:r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035885"/>
              </p:ext>
            </p:extLst>
          </p:nvPr>
        </p:nvGraphicFramePr>
        <p:xfrm>
          <a:off x="864972" y="1227437"/>
          <a:ext cx="7620000" cy="45949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1234028"/>
                <a:gridCol w="632015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2018г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объеме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40096,37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39137,01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97,61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1519,92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1519,92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36759,09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13702,97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37,3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3988,33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3883,28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97,4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378897,58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334811,39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88,4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75,4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32773,74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28263,25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86,2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5101,567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4533,756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88,9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148,05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98,7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1635,00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1631,82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99,81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16641,64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16641,64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517613,23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444323,09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85,84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Муниципальные программы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169551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25.12.2017г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115-НПА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«О 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2018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год»  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8107" y="471488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Из принятых к финансированию на  2018 год 10 муниципальных программ на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сумму   433 686,022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тыс. руб., расходы за   2018 год произведены по 9-ти Программам на сумму  384 533,351тыс. руб., что составило 88,7% от годовых назначений.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4"/>
            <a:ext cx="7910384" cy="68528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Показатели</a:t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за 2018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43950"/>
              </p:ext>
            </p:extLst>
          </p:nvPr>
        </p:nvGraphicFramePr>
        <p:xfrm>
          <a:off x="560173" y="1198331"/>
          <a:ext cx="8517925" cy="6365633"/>
        </p:xfrm>
        <a:graphic>
          <a:graphicData uri="http://schemas.openxmlformats.org/drawingml/2006/table">
            <a:tbl>
              <a:tblPr firstRow="1" firstCol="1" bandRow="1"/>
              <a:tblGrid>
                <a:gridCol w="4054618"/>
                <a:gridCol w="545490"/>
                <a:gridCol w="1138058"/>
                <a:gridCol w="1059597"/>
                <a:gridCol w="836169"/>
                <a:gridCol w="883993"/>
              </a:tblGrid>
              <a:tr h="470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900" kern="900" baseline="0" dirty="0" smtClean="0">
                          <a:effectLst/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/>
                          <a:ea typeface="Times New Roman"/>
                        </a:rPr>
                        <a:t>Исполнено за </a:t>
                      </a:r>
                      <a:r>
                        <a:rPr lang="ru-RU" sz="900" kern="900" baseline="0" dirty="0" smtClean="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900" baseline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380 256,271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335 616,172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88,3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567,000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567,000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МФЦ предоставления государственных и муниципальных услуг населению Кировского муниципального района на 2016-2018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951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5 965,309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5 965,309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108,520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108,520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150,000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148,050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2018-2022гг. и на период до 2020 года»</a:t>
                      </a:r>
                      <a:endParaRPr lang="ru-RU" sz="1200" kern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155,900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155,900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</a:t>
                      </a:r>
                      <a:r>
                        <a:rPr lang="ru-RU" sz="1200" kern="1100" baseline="0" dirty="0" smtClean="0">
                          <a:effectLst/>
                          <a:latin typeface="Times New Roman"/>
                          <a:ea typeface="Times New Roman"/>
                        </a:rPr>
                        <a:t>2018-2022 </a:t>
                      </a: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32 522,423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28 011,939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86,1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"Доступная среда для инвалидов в  Кировском муниципальном районе на 2016-2019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900" baseline="0" dirty="0">
                          <a:effectLst/>
                          <a:latin typeface="Times New Roman"/>
                          <a:ea typeface="Times New Roman"/>
                        </a:rPr>
                        <a:t>0700000000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284,314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284,178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100" baseline="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900" baseline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kern="9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900" baseline="0" dirty="0">
                          <a:effectLst/>
                          <a:latin typeface="Times New Roman"/>
                        </a:rPr>
                        <a:t>1000000000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13 676,284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13 676,283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 kern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433 686,022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384 533,351</a:t>
                      </a:r>
                      <a:endParaRPr lang="ru-RU" sz="11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88,7</a:t>
                      </a:r>
                      <a:endParaRPr lang="ru-RU" sz="11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14640274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12955"/>
              </p:ext>
            </p:extLst>
          </p:nvPr>
        </p:nvGraphicFramePr>
        <p:xfrm>
          <a:off x="662781" y="807308"/>
          <a:ext cx="7888094" cy="1762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1743"/>
                <a:gridCol w="1099509"/>
                <a:gridCol w="1208841"/>
                <a:gridCol w="989404"/>
                <a:gridCol w="1098735"/>
                <a:gridCol w="659862"/>
              </a:tblGrid>
              <a:tr h="5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2018г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140425,03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132612,0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170594,38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136790,68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283797,72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247635,08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314811,71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309699,42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424222,75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380247,083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485406,09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446460,08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92,0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416047,63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383047,08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516131,38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444323,09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86,1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8145,12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-2800,00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-30725,29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2166,99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88322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781168" y="723900"/>
            <a:ext cx="465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63522"/>
              </p:ext>
            </p:extLst>
          </p:nvPr>
        </p:nvGraphicFramePr>
        <p:xfrm>
          <a:off x="1869989" y="1183848"/>
          <a:ext cx="6834565" cy="12214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4335"/>
                <a:gridCol w="1153298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01.01.2018г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01.01.2019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21193,00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20480,00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Департамент финансов Приморского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7980,00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«Сбербанк»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12793,00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3827"/>
            <a:ext cx="8458200" cy="5162336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за 2018 год  исполнен на    16641,64тыс.руб. или 100%.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 составила 15439,72тыс.руб. (за счет краевых средств – 11303,68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 счет средств районного бюджета -4136,04 тыс. руб.).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47828"/>
              </p:ext>
            </p:extLst>
          </p:nvPr>
        </p:nvGraphicFramePr>
        <p:xfrm>
          <a:off x="639213" y="3023283"/>
          <a:ext cx="7977565" cy="3064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5203"/>
                <a:gridCol w="1758658"/>
                <a:gridCol w="1973704"/>
              </a:tblGrid>
              <a:tr h="22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 2018г.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в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2845,94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2845,94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- дотация на выравнивание 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259,9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259,9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</a:rPr>
                        <a:t>- дотация на выравнивание (исполнение судебного акта по Кировскому городскому поселению</a:t>
                      </a:r>
                      <a:endParaRPr lang="ru-RU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2586,04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2586,04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446,700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446,700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570,100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570,100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4136,04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4136,04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7"/>
            <a:ext cx="8330514" cy="100501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85648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01.01.2019г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1903,100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1903,100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736,400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736,400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298,000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298,000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3272,400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3272,400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4127,478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4127,478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966,300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966,300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11303,678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11303,678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81" y="642550"/>
            <a:ext cx="8157519" cy="9720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288068"/>
              </p:ext>
            </p:extLst>
          </p:nvPr>
        </p:nvGraphicFramePr>
        <p:xfrm>
          <a:off x="864973" y="2323071"/>
          <a:ext cx="7735330" cy="33198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0178"/>
                <a:gridCol w="1911379"/>
                <a:gridCol w="1913773"/>
              </a:tblGrid>
              <a:tr h="90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 2018г.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1533,44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1533,44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2383,31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2383,31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2168,34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2168,34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1533,44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1533,44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7618,53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7618,53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7474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17603"/>
              </p:ext>
            </p:extLst>
          </p:nvPr>
        </p:nvGraphicFramePr>
        <p:xfrm>
          <a:off x="691978" y="2627871"/>
          <a:ext cx="7801233" cy="24371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922867"/>
                <a:gridCol w="1930078"/>
              </a:tblGrid>
              <a:tr h="97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за 2018г.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239,92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239,92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643,92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643,92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9" y="848496"/>
            <a:ext cx="7885669" cy="1054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трансферты, передаваемые из бюджета Кировского муниципального района Приморского края бюджетам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поселений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395163"/>
              </p:ext>
            </p:extLst>
          </p:nvPr>
        </p:nvGraphicFramePr>
        <p:xfrm>
          <a:off x="691978" y="2627871"/>
          <a:ext cx="7801233" cy="16887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922867"/>
                <a:gridCol w="1930078"/>
              </a:tblGrid>
              <a:tr h="97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за 2018г.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Кировское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3175,14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3175,14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1024,86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1024,86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4200,00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4200,00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108842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9" y="848496"/>
            <a:ext cx="7885669" cy="1054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трансферты, передаваемые из бюджета Кировского муниципального района Приморского края бюджетам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поселений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78246"/>
              </p:ext>
            </p:extLst>
          </p:nvPr>
        </p:nvGraphicFramePr>
        <p:xfrm>
          <a:off x="691978" y="2627871"/>
          <a:ext cx="7801233" cy="16887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922867"/>
                <a:gridCol w="1930078"/>
              </a:tblGrid>
              <a:tr h="97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2018год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за 2018г.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Кировское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3175,14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3175,14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1024,86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1024,86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4200,00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4200,00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21947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9" y="848496"/>
            <a:ext cx="7885669" cy="105444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000" b="0" u="sng" dirty="0">
                <a:latin typeface="Times New Roman"/>
                <a:ea typeface="Times New Roman"/>
              </a:rPr>
              <a:t>Иные межбюджетные трансферты</a:t>
            </a:r>
            <a:r>
              <a:rPr lang="ru-RU" sz="1800" b="0" dirty="0">
                <a:latin typeface="Times New Roman"/>
                <a:ea typeface="Times New Roman"/>
              </a:rPr>
              <a:t/>
            </a:r>
            <a:br>
              <a:rPr lang="ru-RU" sz="1800" b="0" dirty="0">
                <a:latin typeface="Times New Roman"/>
                <a:ea typeface="Times New Roman"/>
              </a:rPr>
            </a:br>
            <a:r>
              <a:rPr lang="ru-RU" sz="2000" b="0" u="sng" dirty="0">
                <a:latin typeface="Times New Roman"/>
                <a:ea typeface="Times New Roman"/>
              </a:rPr>
              <a:t>на обеспечение сбалансированности бюджетов городских и сельских поселений Кировского муниципального района из районного бюджета в 2017 году в целях  исполнения Указа Президента Российской Федерации от 7 мая 2012 года N 597 "О мероприятиях по реализации государственной социальной политики" в части мероприятий, направленных на повышение средней заработной платы работников муниципальных учреждений культуры</a:t>
            </a:r>
            <a:r>
              <a:rPr lang="ru-RU" sz="1800" b="0" dirty="0">
                <a:latin typeface="Times New Roman"/>
                <a:ea typeface="Times New Roman"/>
              </a:rPr>
              <a:t/>
            </a:r>
            <a:br>
              <a:rPr lang="ru-RU" sz="1800" b="0" dirty="0">
                <a:latin typeface="Times New Roman"/>
                <a:ea typeface="Times New Roman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6860" y="2961164"/>
          <a:ext cx="6278880" cy="1280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9280"/>
                <a:gridCol w="1619885"/>
                <a:gridCol w="15297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2018г.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за 2018г.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137,00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137,00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69,00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69,00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558,00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558,00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7092"/>
            <a:ext cx="8458200" cy="60190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5442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32295157"/>
              </p:ext>
            </p:extLst>
          </p:nvPr>
        </p:nvGraphicFramePr>
        <p:xfrm>
          <a:off x="5489496" y="1210962"/>
          <a:ext cx="3563888" cy="470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5" y="66025"/>
            <a:ext cx="780112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2018 год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095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3248756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24" y="101600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2018 год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24994"/>
              </p:ext>
            </p:extLst>
          </p:nvPr>
        </p:nvGraphicFramePr>
        <p:xfrm>
          <a:off x="510745" y="2136835"/>
          <a:ext cx="8254314" cy="198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40 026,00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84047,77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2 753,91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3847,035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209 066,54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217609,72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3 345,10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4194,9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-692,22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254 499,32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309699,42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444663"/>
            <a:ext cx="8015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за </a:t>
            </a:r>
            <a:r>
              <a:rPr lang="ru-RU" dirty="0" smtClean="0">
                <a:latin typeface="Times New Roman"/>
                <a:ea typeface="Times New Roman"/>
              </a:rPr>
              <a:t>2018 год </a:t>
            </a:r>
            <a:r>
              <a:rPr lang="ru-RU" dirty="0">
                <a:latin typeface="Times New Roman"/>
                <a:ea typeface="Times New Roman"/>
              </a:rPr>
              <a:t>составила </a:t>
            </a:r>
            <a:r>
              <a:rPr lang="ru-RU" dirty="0" smtClean="0">
                <a:latin typeface="Times New Roman"/>
                <a:ea typeface="Times New Roman"/>
              </a:rPr>
              <a:t>309699,42 </a:t>
            </a:r>
            <a:r>
              <a:rPr lang="ru-RU" dirty="0">
                <a:latin typeface="Times New Roman"/>
                <a:ea typeface="Times New Roman"/>
              </a:rPr>
              <a:t>тыс. руб. или  </a:t>
            </a:r>
            <a:r>
              <a:rPr lang="ru-RU" dirty="0" smtClean="0">
                <a:latin typeface="Times New Roman"/>
                <a:ea typeface="Times New Roman"/>
              </a:rPr>
              <a:t>98,4 </a:t>
            </a:r>
            <a:r>
              <a:rPr lang="ru-RU" dirty="0">
                <a:latin typeface="Times New Roman"/>
                <a:ea typeface="Times New Roman"/>
              </a:rPr>
              <a:t>% от годовых плановых назначений.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Общая сумма поступлений в бюджет Кировского муниципального района составляет </a:t>
            </a:r>
            <a:r>
              <a:rPr lang="ru-RU" dirty="0" smtClean="0">
                <a:latin typeface="Times New Roman"/>
                <a:ea typeface="Times New Roman"/>
              </a:rPr>
              <a:t>446 406,05тыс</a:t>
            </a:r>
            <a:r>
              <a:rPr lang="ru-RU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dirty="0" smtClean="0">
                <a:latin typeface="Times New Roman"/>
                <a:ea typeface="Times New Roman"/>
              </a:rPr>
              <a:t>69,4% </a:t>
            </a:r>
            <a:r>
              <a:rPr lang="ru-RU" dirty="0">
                <a:latin typeface="Times New Roman"/>
                <a:ea typeface="Times New Roman"/>
              </a:rPr>
              <a:t>от всех доходов.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" y="836020"/>
            <a:ext cx="66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 является основным источником формирования доходов бюджета Кировского муниципального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Доля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структуре налоговых и неналоговых доходов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(136790,68)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84%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90411,94тыс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160312"/>
            <a:ext cx="898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2018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1648922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4960" y="2718198"/>
            <a:ext cx="3749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Годовые бюджетные назначения исполнены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99,42%.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7507,35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доходов МУП «Водоканал», МУП «Кристалл»,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СХПК «Краснореченский»,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Горноключевской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Лесозаводского филиала, ОП «ООО «Виктория», МП «ГИС», МУП «Ярмарка». Общая сумма задолженности-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7211,21тыс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112120"/>
            <a:ext cx="576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22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22" y="1385575"/>
            <a:ext cx="82905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74" y="1754907"/>
            <a:ext cx="6752247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9739,87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11636,00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83,7%.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579,6тыс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5,6%.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1025,8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(МУП «Ярмарка», ООО «Престиж»). Коэффициенты дефляторы К1-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1,868, К2-1 остался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8146" y="3278401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5935" y="3871783"/>
            <a:ext cx="688241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929,34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1340,00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69,4%,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96,7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9%.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3463067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5058964"/>
            <a:ext cx="846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68,14 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97,3%,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15,7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65" y="2213428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757" y="585356"/>
            <a:ext cx="884659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акцизов поступило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11463,51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10609,00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соответствует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108,1%.,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1091,4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 11%.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поступают в соответствии с установленными дифференцированными нормативами (на 2018г.- 0,20999</a:t>
            </a:r>
          </a:p>
        </p:txBody>
      </p:sp>
      <p:pic>
        <p:nvPicPr>
          <p:cNvPr id="16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297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71354976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166019" y="3619374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1426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073" y="-14211"/>
            <a:ext cx="29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998572"/>
            <a:ext cx="63500" cy="206769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546" y="366791"/>
            <a:ext cx="7763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2806,6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установленном годовом плане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2740,0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102,4%.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856,9тыс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44%.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зачисляется госпошлина по делам, рассматриваемым в судах общей юрисдикции, мировыми судьями и госпошлина за выдачу разрешения на установку рекламной конструкции.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1119</a:t>
            </a:r>
          </a:p>
          <a:p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634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296" y="0"/>
            <a:ext cx="767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184" y="848497"/>
            <a:ext cx="86186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</a:t>
            </a:r>
          </a:p>
          <a:p>
            <a:pPr algn="just">
              <a:spcBef>
                <a:spcPts val="600"/>
              </a:spcBef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2249,3ыс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2250,0тыс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выполнение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составило–91%. 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601,1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21 %.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Основными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за аренду помещений являются: ООО «Кировская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электросеть».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от использования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</a:t>
            </a:r>
          </a:p>
          <a:p>
            <a:pPr algn="just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 поступило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259,2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при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выполнение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93,3 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56%.</a:t>
            </a:r>
          </a:p>
          <a:p>
            <a:pPr algn="just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перечисления части прибыли МУП.  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Поступление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за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66,83тыс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66,83тыс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192,8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25,7%.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от компенсации затрат бюджетов муниципальных районов.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данному источнику зачисляется суммы возмещения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Выполнение плана за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88,23%.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1251,00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1103,7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8" y="4001548"/>
            <a:ext cx="2773523" cy="125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82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11811</TotalTime>
  <Words>2604</Words>
  <Application>Microsoft Office PowerPoint</Application>
  <PresentationFormat>Экран (4:3)</PresentationFormat>
  <Paragraphs>536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Структура доходов бюджета Кировского муниципального района за 2018 год </vt:lpstr>
      <vt:lpstr>Структура налоговых и неналоговых доходов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РАСХОДЫ БЮДЖЕТА </vt:lpstr>
      <vt:lpstr>Структура расходов бюджета Кировского муниципального района за 2017 год.</vt:lpstr>
      <vt:lpstr>Структура расходов бюджета Кировского муниципального района за 2018 года.</vt:lpstr>
      <vt:lpstr>Структура расходов районного бюджета за 2018 год тыс. руб.</vt:lpstr>
      <vt:lpstr>Муниципальные программы</vt:lpstr>
      <vt:lpstr>Показатели районного бюджета по долгосрочным муниципальным программам  за 2018 год </vt:lpstr>
      <vt:lpstr>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01.01.2019г</vt:lpstr>
      <vt:lpstr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 в 2018 году</vt:lpstr>
      <vt:lpstr>Иные межбюджетные трансферты городским и сельским поселениям на сбалансированность за счет средств местного бюджета</vt:lpstr>
      <vt:lpstr>Иные межбюджетные трансферты, передаваемые из бюджета Кировского муниципального района Приморского края бюджетам городских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городских поселений в 2018 году</vt:lpstr>
      <vt:lpstr>Иные межбюджетные трансферты, передаваемые из бюджета Кировского муниципального района Приморского края бюджетам городских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городских поселений в 2018 году</vt:lpstr>
      <vt:lpstr>Иные межбюджетные трансферты на обеспечение сбалансированности бюджетов городских и сельских поселений Кировского муниципального района из районного бюджета в 2017 году в целях  исполнения Указа Президента Российской Федерации от 7 мая 2012 года N 597 "О мероприятиях по реализации государственной социальной политики" в части мероприятий, направленных на повышение средней заработной платы работников муниципальных учреждений культуры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854</cp:revision>
  <cp:lastPrinted>2017-06-15T22:27:28Z</cp:lastPrinted>
  <dcterms:created xsi:type="dcterms:W3CDTF">2010-06-18T09:27:04Z</dcterms:created>
  <dcterms:modified xsi:type="dcterms:W3CDTF">2019-03-12T23:36:14Z</dcterms:modified>
</cp:coreProperties>
</file>