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418" r:id="rId3"/>
    <p:sldId id="430" r:id="rId4"/>
    <p:sldId id="433" r:id="rId5"/>
    <p:sldId id="434" r:id="rId6"/>
    <p:sldId id="435" r:id="rId7"/>
    <p:sldId id="460" r:id="rId8"/>
    <p:sldId id="436" r:id="rId9"/>
    <p:sldId id="437" r:id="rId10"/>
    <p:sldId id="461" r:id="rId11"/>
    <p:sldId id="438" r:id="rId12"/>
    <p:sldId id="439" r:id="rId13"/>
    <p:sldId id="440" r:id="rId14"/>
    <p:sldId id="441" r:id="rId15"/>
    <p:sldId id="442" r:id="rId16"/>
    <p:sldId id="448" r:id="rId17"/>
    <p:sldId id="447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7" r:id="rId2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CCFFFF"/>
    <a:srgbClr val="9966FF"/>
    <a:srgbClr val="CC3300"/>
    <a:srgbClr val="66FFCC"/>
    <a:srgbClr val="10A40C"/>
    <a:srgbClr val="66FFFF"/>
    <a:srgbClr val="FC4C5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3" autoAdjust="0"/>
    <p:restoredTop sz="92866" autoAdjust="0"/>
  </p:normalViewPr>
  <p:slideViewPr>
    <p:cSldViewPr snapToGrid="0">
      <p:cViewPr>
        <p:scale>
          <a:sx n="80" d="100"/>
          <a:sy n="80" d="100"/>
        </p:scale>
        <p:origin x="-1752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27646544181983E-2"/>
          <c:y val="3.4983904148610225E-2"/>
          <c:w val="0.92825926636236367"/>
          <c:h val="0.894696410170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1 полугодие 2022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64884541386471E-3"/>
                  <c:y val="6.1715589331852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082068303569103E-2"/>
                  <c:y val="1.01122286240172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-5 985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336396.39</c:v>
                </c:pt>
                <c:pt idx="1">
                  <c:v>342381.19</c:v>
                </c:pt>
                <c:pt idx="2">
                  <c:v>-5984.799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1 полугодие 2023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777E-2"/>
                  <c:y val="-3.180605344248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10565726035345E-3"/>
                  <c:y val="8.25887684564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89153504266229E-2"/>
                  <c:y val="-4.26271950089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310232.94</c:v>
                </c:pt>
                <c:pt idx="1">
                  <c:v>307997.67</c:v>
                </c:pt>
                <c:pt idx="2">
                  <c:v>2235.27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72611328"/>
        <c:axId val="72612864"/>
      </c:barChart>
      <c:catAx>
        <c:axId val="72611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2612864"/>
        <c:crosses val="autoZero"/>
        <c:auto val="1"/>
        <c:lblAlgn val="ctr"/>
        <c:lblOffset val="100"/>
        <c:noMultiLvlLbl val="0"/>
      </c:catAx>
      <c:valAx>
        <c:axId val="72612864"/>
        <c:scaling>
          <c:orientation val="minMax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crossAx val="72611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12401830172612"/>
          <c:y val="0.23721570339839235"/>
          <c:w val="0.14744373373208419"/>
          <c:h val="0.248645155013946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4803716049807"/>
          <c:y val="0.31746681471760962"/>
          <c:w val="0.81154471885706214"/>
          <c:h val="0.63866316441030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полугодие 2021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3FCD57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6.6242876743684495E-2"/>
                  <c:y val="4.0314136236518631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/>
                      <a:t>9</a:t>
                    </a:r>
                    <a:r>
                      <a:rPr lang="ru-RU" sz="1000" b="1" baseline="0" dirty="0" smtClean="0"/>
                      <a:t> </a:t>
                    </a:r>
                    <a:r>
                      <a:rPr lang="ru-RU" sz="1000" b="1" baseline="0" dirty="0" smtClean="0"/>
                      <a:t>999,62</a:t>
                    </a:r>
                    <a:r>
                      <a:rPr lang="en-US" sz="1000" b="1" dirty="0" smtClean="0"/>
                      <a:t>; </a:t>
                    </a:r>
                    <a:r>
                      <a:rPr lang="ru-RU" sz="1000" b="1" dirty="0" smtClean="0"/>
                      <a:t>53,85</a:t>
                    </a:r>
                    <a:r>
                      <a:rPr lang="en-US" sz="1000" b="1" dirty="0" smtClean="0"/>
                      <a:t>%</a:t>
                    </a:r>
                    <a:endParaRPr lang="en-US" sz="1000" b="1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50" b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134506.29999999999</c:v>
                </c:pt>
                <c:pt idx="1">
                  <c:v>9400.5499999999993</c:v>
                </c:pt>
                <c:pt idx="2">
                  <c:v>192489.52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полугодие 20212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52.94</c:v>
                </c:pt>
                <c:pt idx="1">
                  <c:v>52</c:v>
                </c:pt>
                <c:pt idx="2">
                  <c:v>50.43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494860017497798E-2"/>
          <c:y val="0.36566940712229001"/>
          <c:w val="0.44556802274715668"/>
          <c:h val="0.59594713605381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полугодие 2023 года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C4C59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5.6248687664041994E-2"/>
                  <c:y val="-0.116764508603091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152230971128611E-4"/>
                  <c:y val="-6.68737241178186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561898512685915E-3"/>
                  <c:y val="-2.08429571303586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366579177602799E-2"/>
                  <c:y val="-5.94103237095363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179680664916885E-2"/>
                  <c:y val="-3.51544181977252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000656167979004E-2"/>
                  <c:y val="-5.61248495716364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УСН</c:v>
                </c:pt>
                <c:pt idx="3">
                  <c:v>Единый налог на вмененный доход</c:v>
                </c:pt>
                <c:pt idx="4">
                  <c:v>Единый сельскохозяйственный налог</c:v>
                </c:pt>
                <c:pt idx="5">
                  <c:v>Патентная система налогообложения</c:v>
                </c:pt>
                <c:pt idx="6">
                  <c:v>Государственная пошлина, сборы</c:v>
                </c:pt>
                <c:pt idx="7">
                  <c:v>Доходы от использования имущества</c:v>
                </c:pt>
                <c:pt idx="8">
                  <c:v>Доходы при пользовании природными ресурсами</c:v>
                </c:pt>
                <c:pt idx="9">
                  <c:v>Доходы от продажи </c:v>
                </c:pt>
                <c:pt idx="10">
                  <c:v>Штрафы, санкции, возмещение ущерба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92180.9</c:v>
                </c:pt>
                <c:pt idx="1">
                  <c:v>9289.2900000000009</c:v>
                </c:pt>
                <c:pt idx="2">
                  <c:v>289.29000000000002</c:v>
                </c:pt>
                <c:pt idx="3" formatCode="General">
                  <c:v>-144.16999999999999</c:v>
                </c:pt>
                <c:pt idx="4" formatCode="General">
                  <c:v>2440.33</c:v>
                </c:pt>
                <c:pt idx="5">
                  <c:v>2091.7800000000002</c:v>
                </c:pt>
                <c:pt idx="6">
                  <c:v>1558.6</c:v>
                </c:pt>
                <c:pt idx="7" formatCode="#,##0">
                  <c:v>7398.27</c:v>
                </c:pt>
                <c:pt idx="8">
                  <c:v>838.52</c:v>
                </c:pt>
                <c:pt idx="9" formatCode="#,##0">
                  <c:v>1138.0899999999999</c:v>
                </c:pt>
                <c:pt idx="10" formatCode="General">
                  <c:v>625.41999999999996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53003390201224843"/>
          <c:y val="0.19196808422106873"/>
          <c:w val="0.44054593175853018"/>
          <c:h val="0.5356572570694998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64267595053389"/>
          <c:y val="4.2956362783759666E-2"/>
          <c:w val="0.80251662352077391"/>
          <c:h val="0.85290196877251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полугодие 2022</c:v>
                </c:pt>
                <c:pt idx="1">
                  <c:v>1 полугодие 2023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104575.35</c:v>
                </c:pt>
                <c:pt idx="1">
                  <c:v>92180.9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012224"/>
        <c:axId val="101205504"/>
      </c:barChart>
      <c:catAx>
        <c:axId val="10101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1205504"/>
        <c:crosses val="autoZero"/>
        <c:auto val="1"/>
        <c:lblAlgn val="ctr"/>
        <c:lblOffset val="100"/>
        <c:noMultiLvlLbl val="0"/>
      </c:catAx>
      <c:valAx>
        <c:axId val="1012055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101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  <c:spPr>
        <a:ln w="9525"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838593146753071E-2"/>
          <c:y val="2.1733228085325056E-2"/>
          <c:w val="0.91540157480314965"/>
          <c:h val="0.693722500806630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по делам, рассматриваемым в судах общей юрисдикции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полугодие 2022г.</c:v>
                </c:pt>
                <c:pt idx="1">
                  <c:v>1 полугодие 2023г.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1361</c:v>
                </c:pt>
                <c:pt idx="1">
                  <c:v>1553.6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пошлина на выдачу разрешений на установку рекламных конструкции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50298001980399E-3"/>
                  <c:y val="-3.92472648320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649953901369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полугодие 2022г.</c:v>
                </c:pt>
                <c:pt idx="1">
                  <c:v>1 полугодие 2023г.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30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17665152"/>
        <c:axId val="117886976"/>
        <c:axId val="0"/>
      </c:bar3DChart>
      <c:catAx>
        <c:axId val="117665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7886976"/>
        <c:crossesAt val="0"/>
        <c:auto val="1"/>
        <c:lblAlgn val="ctr"/>
        <c:lblOffset val="100"/>
        <c:noMultiLvlLbl val="0"/>
      </c:catAx>
      <c:valAx>
        <c:axId val="11788697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17665152"/>
        <c:crosses val="autoZero"/>
        <c:crossBetween val="between"/>
      </c:valAx>
      <c:spPr>
        <a:noFill/>
        <a:ln w="25400">
          <a:noFill/>
        </a:ln>
        <a:effectLst>
          <a:glow>
            <a:schemeClr val="accent1">
              <a:alpha val="0"/>
            </a:schemeClr>
          </a:glow>
        </a:effectLst>
      </c:spPr>
    </c:plotArea>
    <c:legend>
      <c:legendPos val="b"/>
      <c:layout>
        <c:manualLayout>
          <c:xMode val="edge"/>
          <c:yMode val="edge"/>
          <c:x val="6.5660542432196916E-4"/>
          <c:y val="0.8079671947609095"/>
          <c:w val="0.91811765936519663"/>
          <c:h val="0.14072903670700879"/>
        </c:manualLayout>
      </c:layout>
      <c:overlay val="0"/>
    </c:legend>
    <c:plotVisOnly val="1"/>
    <c:dispBlanksAs val="gap"/>
    <c:showDLblsOverMax val="0"/>
  </c:chart>
  <c:spPr>
    <a:ln w="15875"/>
    <a:scene3d>
      <a:camera prst="orthographicFront"/>
      <a:lightRig rig="threePt" dir="t"/>
    </a:scene3d>
    <a:sp3d>
      <a:bevelB w="6350"/>
    </a:sp3d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29010900664444"/>
          <c:y val="0.36628977008767416"/>
          <c:w val="0.66182373842927622"/>
          <c:h val="0.56539019105169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Кировского муниципального района на 2019 год</c:v>
                </c:pt>
              </c:strCache>
            </c:strRef>
          </c:tx>
          <c:dLbls>
            <c:dLbl>
              <c:idx val="0"/>
              <c:layout>
                <c:manualLayout>
                  <c:x val="-8.5773012296292542E-2"/>
                  <c:y val="-0.1021478056522004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4287920601564676E-2"/>
                  <c:y val="-7.057101873893670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Национальная экономика</a:t>
                    </a:r>
                    <a:r>
                      <a:rPr lang="ru-RU"/>
                      <a:t>; </a:t>
                    </a:r>
                    <a:endParaRPr lang="ru-RU" smtClean="0"/>
                  </a:p>
                  <a:p>
                    <a:r>
                      <a:rPr lang="ru-RU" smtClean="0"/>
                      <a:t>5 </a:t>
                    </a:r>
                    <a:r>
                      <a:rPr lang="ru-RU"/>
                      <a:t>691,23; 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6430530588821093E-2"/>
                  <c:y val="0.1435639077092107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2055717311863348"/>
                  <c:y val="0.122717756210706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</a:t>
                    </a:r>
                    <a:r>
                      <a:rPr lang="ru-RU" dirty="0"/>
                      <a:t>политика; </a:t>
                    </a:r>
                    <a:endParaRPr lang="ru-RU" dirty="0" smtClean="0"/>
                  </a:p>
                  <a:p>
                    <a:r>
                      <a:rPr lang="ru-RU" dirty="0" smtClean="0"/>
                      <a:t>15 </a:t>
                    </a:r>
                    <a:r>
                      <a:rPr lang="ru-RU" dirty="0"/>
                      <a:t>029,43; 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0048602847473648"/>
                  <c:y val="1.89463163034853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, кинематография; </a:t>
                    </a:r>
                    <a:endParaRPr lang="ru-RU" dirty="0" smtClean="0"/>
                  </a:p>
                  <a:p>
                    <a:r>
                      <a:rPr lang="ru-RU" dirty="0" smtClean="0"/>
                      <a:t>6 </a:t>
                    </a:r>
                    <a:r>
                      <a:rPr lang="ru-RU" dirty="0"/>
                      <a:t>950,61; 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28949.99</c:v>
                </c:pt>
                <c:pt idx="1">
                  <c:v>0</c:v>
                </c:pt>
                <c:pt idx="2">
                  <c:v>55.31</c:v>
                </c:pt>
                <c:pt idx="3" formatCode="#,##0.00">
                  <c:v>5691.23</c:v>
                </c:pt>
                <c:pt idx="4">
                  <c:v>421.08</c:v>
                </c:pt>
                <c:pt idx="5" formatCode="#,##0.00">
                  <c:v>238025.91</c:v>
                </c:pt>
                <c:pt idx="6" formatCode="#,##0.00">
                  <c:v>15029.43</c:v>
                </c:pt>
                <c:pt idx="7" formatCode="#,##0.00">
                  <c:v>6950.61</c:v>
                </c:pt>
                <c:pt idx="8" formatCode="#,##0.00">
                  <c:v>1341.99</c:v>
                </c:pt>
                <c:pt idx="9">
                  <c:v>3.71</c:v>
                </c:pt>
                <c:pt idx="10" formatCode="#,##0.00">
                  <c:v>11528.38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9.4</c:v>
                </c:pt>
                <c:pt idx="1">
                  <c:v>0</c:v>
                </c:pt>
                <c:pt idx="2">
                  <c:v>0.02</c:v>
                </c:pt>
                <c:pt idx="3">
                  <c:v>1.85</c:v>
                </c:pt>
                <c:pt idx="4">
                  <c:v>0.14000000000000001</c:v>
                </c:pt>
                <c:pt idx="5">
                  <c:v>77.28</c:v>
                </c:pt>
                <c:pt idx="6">
                  <c:v>4.88</c:v>
                </c:pt>
                <c:pt idx="7">
                  <c:v>2.2599999999999998</c:v>
                </c:pt>
                <c:pt idx="8">
                  <c:v>0.44</c:v>
                </c:pt>
                <c:pt idx="9">
                  <c:v>0</c:v>
                </c:pt>
                <c:pt idx="10">
                  <c:v>3.74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pPr algn="just"/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pPr algn="just"/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</a:t>
          </a:r>
          <a:r>
            <a:rPr lang="ru-RU" sz="1400" dirty="0" smtClean="0">
              <a:solidFill>
                <a:srgbClr val="000000"/>
              </a:solidFill>
              <a:latin typeface="Times New Roman"/>
            </a:rPr>
            <a:t>государственного 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pPr algn="just"/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6794" custLinFactNeighborY="48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61473" custScaleY="127469" custLinFactNeighborX="70680" custLinFactNeighborY="58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65831" custScaleY="93128" custLinFactX="-828" custLinFactNeighborX="-100000" custLinFactNeighborY="-8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267781" custLinFactNeighborX="-74696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66100" custScaleY="81073" custLinFactX="-100000" custLinFactNeighborX="-100896" custLinFactNeighborY="-18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267892" custScaleY="82666" custLinFactX="-100000" custLinFactNeighborX="-110401" custLinFactNeighborY="-24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84553" y="2500471"/>
          <a:ext cx="1257590" cy="14317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215553" y="1089039"/>
          <a:ext cx="1474646" cy="1293012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684" y="1152170"/>
        <a:ext cx="1348384" cy="1166750"/>
      </dsp:txXfrm>
    </dsp:sp>
    <dsp:sp modelId="{A3DF3B78-772F-4359-8DB9-8FC211807BA1}">
      <dsp:nvSpPr>
        <dsp:cNvPr id="0" name=""/>
        <dsp:cNvSpPr/>
      </dsp:nvSpPr>
      <dsp:spPr>
        <a:xfrm>
          <a:off x="1712722" y="969594"/>
          <a:ext cx="4025989" cy="1526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712722" y="969594"/>
        <a:ext cx="4025989" cy="1526702"/>
      </dsp:txXfrm>
    </dsp:sp>
    <dsp:sp modelId="{53A251A0-B944-4BA8-81C0-84031743A461}">
      <dsp:nvSpPr>
        <dsp:cNvPr id="0" name=""/>
        <dsp:cNvSpPr/>
      </dsp:nvSpPr>
      <dsp:spPr>
        <a:xfrm rot="16200000">
          <a:off x="310766" y="2531219"/>
          <a:ext cx="1257590" cy="14317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211455" y="2575627"/>
          <a:ext cx="1393669" cy="1380027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834" y="2643006"/>
        <a:ext cx="1258911" cy="1245269"/>
      </dsp:txXfrm>
    </dsp:sp>
    <dsp:sp modelId="{BA9FF782-DDB2-4D47-97E6-2F221035A0D0}">
      <dsp:nvSpPr>
        <dsp:cNvPr id="0" name=""/>
        <dsp:cNvSpPr/>
      </dsp:nvSpPr>
      <dsp:spPr>
        <a:xfrm>
          <a:off x="1659571" y="2728679"/>
          <a:ext cx="4123116" cy="1197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</a:t>
          </a: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государственного 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659571" y="2728679"/>
        <a:ext cx="4123116" cy="1197705"/>
      </dsp:txXfrm>
    </dsp:sp>
    <dsp:sp modelId="{485F9950-F438-4A2B-AC67-C55BF8A103AE}">
      <dsp:nvSpPr>
        <dsp:cNvPr id="0" name=""/>
        <dsp:cNvSpPr/>
      </dsp:nvSpPr>
      <dsp:spPr>
        <a:xfrm>
          <a:off x="211224" y="4174050"/>
          <a:ext cx="1399364" cy="1201388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881" y="4232707"/>
        <a:ext cx="1282050" cy="1084074"/>
      </dsp:txXfrm>
    </dsp:sp>
    <dsp:sp modelId="{BDF43623-D49A-4100-AE14-7D7EE1F8C98B}">
      <dsp:nvSpPr>
        <dsp:cNvPr id="0" name=""/>
        <dsp:cNvSpPr/>
      </dsp:nvSpPr>
      <dsp:spPr>
        <a:xfrm>
          <a:off x="1690317" y="4277351"/>
          <a:ext cx="4124825" cy="990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690317" y="4277351"/>
        <a:ext cx="4124825" cy="990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0.20999</cdr:x>
      <cdr:y>0.5568</cdr:y>
    </cdr:from>
    <cdr:to>
      <cdr:x>0.46248</cdr:x>
      <cdr:y>0.71451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3544" y="1929859"/>
          <a:ext cx="954159" cy="546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192 527,29; </a:t>
          </a:r>
          <a:endParaRPr lang="ru-RU" sz="10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49,09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0.64461</cdr:x>
      <cdr:y>0.43528</cdr:y>
    </cdr:from>
    <cdr:to>
      <cdr:x>0.88658</cdr:x>
      <cdr:y>0.57711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35970" y="1508677"/>
          <a:ext cx="914400" cy="491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107 706,02;</a:t>
          </a:r>
        </a:p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40,62%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0.27673</cdr:x>
      <cdr:y>0.07539</cdr:y>
    </cdr:from>
    <cdr:to>
      <cdr:x>0.5187</cdr:x>
      <cdr:y>0.26902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45763" y="261312"/>
          <a:ext cx="914400" cy="671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 полугодие 2023 года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</cdr:x>
      <cdr:y>0.07851</cdr:y>
    </cdr:from>
    <cdr:to>
      <cdr:x>0.21164</cdr:x>
      <cdr:y>0.30742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542436"/>
          <a:ext cx="1935236" cy="1581639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за 1 полугодие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года, тыс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0.09055</cdr:x>
      <cdr:y>0.12502</cdr:y>
    </cdr:to>
    <cdr:pic>
      <cdr:nvPicPr>
        <cdr:cNvPr id="7" name="Picture 4" descr="герб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828000" cy="863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0.38324</cdr:x>
      <cdr:y>0.36711</cdr:y>
    </cdr:from>
    <cdr:to>
      <cdr:x>0.48658</cdr:x>
      <cdr:y>0.48915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1164" y="1955963"/>
          <a:ext cx="914400" cy="65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0.49576</cdr:x>
      <cdr:y>0.37767</cdr:y>
    </cdr:from>
    <cdr:to>
      <cdr:x>0.5053</cdr:x>
      <cdr:y>0.666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4341282" y="1710947"/>
          <a:ext cx="83519" cy="130619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15.08.2023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51C-D7CA-4525-92E9-184A3781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7D9-5C59-4E5C-B821-328BBFE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E93-168C-4E3F-B839-29F00AE4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091-9795-4AC6-8D5F-9DA5F106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A4C-BBD5-432C-A219-A40AC3261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0CE-BC11-404E-961F-FE6125115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698-92FC-4931-8767-949D122C4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2CF-79A4-4F95-8E14-34636ADF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B56-C02C-4FA1-9329-DC7C68A0A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063-6465-48CF-A1EE-12D922EC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18107C-6741-438B-8392-6F0A246DB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089188"/>
            <a:ext cx="7140978" cy="2677298"/>
          </a:xfrm>
        </p:spPr>
        <p:txBody>
          <a:bodyPr rtlCol="0">
            <a:noAutofit/>
          </a:bodyPr>
          <a:lstStyle/>
          <a:p>
            <a:pPr lvl="0" algn="ctr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/>
              <a:defRPr/>
            </a:pP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Утвержден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решением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Думы Кировского муниципального района от 08.12.2022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        № 95-НПА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«О районном бюджете Кировского муниципального района на 2023 год и плановый период 2024-2025 годов» </a:t>
            </a:r>
            <a:endParaRPr lang="ru-RU" sz="2800" dirty="0">
              <a:solidFill>
                <a:prstClr val="black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 </a:t>
            </a:r>
            <a:endParaRPr lang="ru-RU" sz="2800" dirty="0">
              <a:solidFill>
                <a:prstClr val="black"/>
              </a:solidFill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57034" y="717873"/>
            <a:ext cx="7181619" cy="2124915"/>
          </a:xfrm>
        </p:spPr>
        <p:txBody>
          <a:bodyPr rtlCol="0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cap="all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Отчет районного </a:t>
            </a:r>
            <a:r>
              <a:rPr lang="ru-RU" sz="4000" cap="all" dirty="0" smtClean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Бюджета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Кировского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cs typeface="Times New Roman" panose="02020603050405020304" pitchFamily="18" charset="0"/>
              </a:rPr>
              <a:t>муниципального района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cs typeface="Times New Roman" panose="02020603050405020304" pitchFamily="18" charset="0"/>
              </a:rPr>
              <a:t>з</a:t>
            </a:r>
            <a:r>
              <a:rPr lang="ru-RU" dirty="0" smtClean="0">
                <a:cs typeface="Times New Roman" panose="02020603050405020304" pitchFamily="18" charset="0"/>
              </a:rPr>
              <a:t>а </a:t>
            </a:r>
            <a:r>
              <a:rPr lang="ru-RU" dirty="0" smtClean="0">
                <a:cs typeface="Times New Roman" panose="02020603050405020304" pitchFamily="18" charset="0"/>
              </a:rPr>
              <a:t>1 полугодие </a:t>
            </a:r>
            <a:r>
              <a:rPr lang="ru-RU" dirty="0" smtClean="0">
                <a:cs typeface="Times New Roman" panose="02020603050405020304" pitchFamily="18" charset="0"/>
              </a:rPr>
              <a:t>2023 </a:t>
            </a:r>
            <a:r>
              <a:rPr lang="ru-RU" dirty="0" smtClean="0">
                <a:cs typeface="Times New Roman" panose="02020603050405020304" pitchFamily="18" charset="0"/>
              </a:rPr>
              <a:t>года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95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9100"/>
            <a:ext cx="8458200" cy="57070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Доходы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получаемые в виде арендной платы за земельные участки, государственная собственность на которые не разграничена и которые расположены в границах сельских поселений и межселенных территорий муниципальных районов, а также средства от продажи права на заключение договоров аренды указанных земельных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участков: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годовом плане 1 194,17 тыс. руб. исполнение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составило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465,70 тыс. руб. или 39,00%.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Доходы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получаемые по соглашениям об установлении сервитута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установленном плане 74,10 тыс. руб., исполнение составило 73,21 или 98,80%.</a:t>
            </a:r>
          </a:p>
          <a:p>
            <a:pPr algn="just">
              <a:buFontTx/>
              <a:buChar char="-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6" name="Picture 1" descr="C:\Users\econ11\Desktop\Для презентации\27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983650"/>
            <a:ext cx="3400425" cy="3150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778185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0108" y="274229"/>
            <a:ext cx="8460260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Доходы от сдачи в аренду имущества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Поступление данного вида дохода  на 01.07.2023 года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составило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1 496,07 тыс. руб.,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установленном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годовом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плане 2 676,44 тыс. руб.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составило – 55,90%. </a:t>
            </a:r>
          </a:p>
          <a:p>
            <a:pPr algn="just">
              <a:spcBef>
                <a:spcPts val="0"/>
              </a:spcBef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Доходы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от сдачи в аренду имущества, находящегося в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оперативном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управлении органов государственной власти,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органов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самоуправления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органов управления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государственными внебюджетными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фондами и созданных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ими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учреждений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за исключением имущества бюджетных и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автономных учреждений):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годовом плане 29,00 тыс. руб.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бюджет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поступило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01.07.2023 года – 19,22 тыс. руб.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66,29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Доходы от сдачи в аренду имущества, составляющего государственную (муниципальную) казну (за исключением земельных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участков):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годовом плане 2 647,44 тыс. руб. в бюджет района поступило на 01.07.2023 года 1 476,84 тыс. руб. или 55,78%.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econ11\Desktop\Для презентации\iIZX49ZC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93" y="1193870"/>
            <a:ext cx="2621867" cy="2058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39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0540"/>
            <a:ext cx="8078897" cy="887412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908" y="1205644"/>
            <a:ext cx="6080918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Выполнение плана за 1 полугодие 2023 года составило 77,64%. При плане 1 080,00 тыс. руб. поступило в бюджет района 838,52 тыс. руб. В сравнении с предыдущим годом поступление уменьшилось на 176,99 тыс. руб. или  на 17,43%. 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Данный вид дохода поступает в соответствие с расчетами по утвержденным нормативам.</a:t>
            </a:r>
          </a:p>
        </p:txBody>
      </p:sp>
      <p:pic>
        <p:nvPicPr>
          <p:cNvPr id="5122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0" y="4411201"/>
            <a:ext cx="2607736" cy="2227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con11\Desktop\Для презентации\20130527_15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931">
            <a:off x="6414937" y="1499707"/>
            <a:ext cx="2351606" cy="1558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econ11\Pictures\iGS06L4Z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8" y="3560940"/>
            <a:ext cx="2606198" cy="173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2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177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9550" y="2163205"/>
            <a:ext cx="8552485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Доходы от продажи земельных участков.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600" b="1" i="1" dirty="0" smtClean="0">
                <a:latin typeface="Times New Roman"/>
                <a:ea typeface="Times New Roman"/>
              </a:rPr>
              <a:t>Доходы </a:t>
            </a:r>
            <a:r>
              <a:rPr lang="ru-RU" sz="1600" b="1" i="1" dirty="0">
                <a:latin typeface="Times New Roman"/>
                <a:ea typeface="Times New Roman"/>
              </a:rPr>
              <a:t>от продажи земельных участков городских поселений</a:t>
            </a:r>
            <a:r>
              <a:rPr lang="ru-RU" sz="1600" dirty="0">
                <a:latin typeface="Times New Roman"/>
                <a:ea typeface="Times New Roman"/>
              </a:rPr>
              <a:t> за 1 полугодие 2023 </a:t>
            </a:r>
            <a:r>
              <a:rPr lang="ru-RU" sz="1600" dirty="0" smtClean="0">
                <a:latin typeface="Times New Roman"/>
                <a:ea typeface="Times New Roman"/>
              </a:rPr>
              <a:t>года составили </a:t>
            </a:r>
            <a:r>
              <a:rPr lang="ru-RU" sz="1600" dirty="0">
                <a:latin typeface="Times New Roman"/>
                <a:ea typeface="Times New Roman"/>
              </a:rPr>
              <a:t>– 1 022,56 тыс. руб. или 70,81% к годовому плану, план на 2023 год </a:t>
            </a:r>
            <a:r>
              <a:rPr lang="ru-RU" sz="1600" dirty="0" smtClean="0">
                <a:latin typeface="Times New Roman"/>
                <a:ea typeface="Times New Roman"/>
              </a:rPr>
              <a:t>составил        1 444,00 </a:t>
            </a:r>
            <a:r>
              <a:rPr lang="ru-RU" sz="1600" dirty="0">
                <a:latin typeface="Times New Roman"/>
                <a:ea typeface="Times New Roman"/>
              </a:rPr>
              <a:t>тыс. руб</a:t>
            </a:r>
            <a:r>
              <a:rPr lang="ru-RU" sz="1600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	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600" b="1" i="1" dirty="0" smtClean="0">
                <a:latin typeface="Times New Roman"/>
                <a:ea typeface="Times New Roman"/>
              </a:rPr>
              <a:t>Доходы </a:t>
            </a:r>
            <a:r>
              <a:rPr lang="ru-RU" sz="1600" b="1" i="1" dirty="0">
                <a:latin typeface="Times New Roman"/>
                <a:ea typeface="Times New Roman"/>
              </a:rPr>
              <a:t>от продажи земельных участков сельских поселений. </a:t>
            </a:r>
            <a:r>
              <a:rPr lang="ru-RU" sz="1600" dirty="0">
                <a:latin typeface="Times New Roman"/>
                <a:ea typeface="Times New Roman"/>
              </a:rPr>
              <a:t>Управлением муниципальной собственности, архитектуры и правовой экспертизы был оформлен один договор купли-продажи земельного участка на сумму 115,53 тыс. руб., план на 2023 год составляет 115,53 тыс. руб</a:t>
            </a:r>
            <a:r>
              <a:rPr lang="ru-RU" sz="1600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	        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600" b="1" i="1" dirty="0" smtClean="0">
                <a:latin typeface="Times New Roman"/>
                <a:ea typeface="Times New Roman"/>
              </a:rPr>
              <a:t>Доходы </a:t>
            </a:r>
            <a:r>
              <a:rPr lang="ru-RU" sz="1600" b="1" i="1" dirty="0">
                <a:latin typeface="Times New Roman"/>
                <a:ea typeface="Times New Roman"/>
              </a:rPr>
              <a:t>от продажи земельных участков района. </a:t>
            </a:r>
            <a:r>
              <a:rPr lang="ru-RU" sz="1600" dirty="0">
                <a:latin typeface="Times New Roman"/>
                <a:ea typeface="Times New Roman"/>
              </a:rPr>
              <a:t>Управлением муниципальной собственности, архитектуры и правовой экспертизы продажа земельных участков по данному виду доходов не запланирована. 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       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888" y="334335"/>
            <a:ext cx="7674874" cy="558800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299" y="825354"/>
            <a:ext cx="83784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Доходы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реализации имущества.</a:t>
            </a:r>
          </a:p>
          <a:p>
            <a:pPr algn="just"/>
            <a:r>
              <a:rPr lang="ru-RU" sz="1600" dirty="0">
                <a:latin typeface="Times New Roman"/>
                <a:ea typeface="Times New Roman"/>
              </a:rPr>
              <a:t>На 1 полугодие 2023 года поступления по данному виду дохода в бюджет Кировского муниципального района не запланированы. 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algn="just"/>
            <a:r>
              <a:rPr lang="ru-RU" sz="1600" dirty="0" smtClean="0">
                <a:latin typeface="Times New Roman"/>
                <a:ea typeface="Times New Roman"/>
              </a:rPr>
              <a:t>Основные </a:t>
            </a:r>
            <a:r>
              <a:rPr lang="ru-RU" sz="1600" dirty="0">
                <a:latin typeface="Times New Roman"/>
                <a:ea typeface="Times New Roman"/>
              </a:rPr>
              <a:t>мероприятия по продаже имущества запланированы на 3 - 4 квартал 2022 года.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96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03216" y="810238"/>
            <a:ext cx="49242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latin typeface="Times New Roman"/>
              <a:ea typeface="Times New Roman"/>
            </a:endParaRPr>
          </a:p>
          <a:p>
            <a:pPr algn="just"/>
            <a:r>
              <a:rPr lang="ru-RU" sz="1600" dirty="0" smtClean="0">
                <a:latin typeface="Times New Roman"/>
                <a:ea typeface="Times New Roman"/>
              </a:rPr>
              <a:t>Штрафов </a:t>
            </a:r>
            <a:r>
              <a:rPr lang="ru-RU" sz="1600" dirty="0">
                <a:latin typeface="Times New Roman"/>
                <a:ea typeface="Times New Roman"/>
              </a:rPr>
              <a:t>за 1 полугодие 2023 года в бюджет района поступило 625,42 тыс. руб., при плане    1 150,00 тыс. руб. или 54,38%. В сравнении с прошлым годом поступление средств по штрафам уменьшилось на 222,84 тыс. руб.  или  на 26,27%.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7461" y="206479"/>
            <a:ext cx="5364480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econ11\Desktop\Для презентации\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900000"/>
            <a:ext cx="2835344" cy="2126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hardEdg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con11\Desktop\Для презентации\rPtOxH6pm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439" y="4234118"/>
            <a:ext cx="2281001" cy="1547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326239"/>
              </p:ext>
            </p:extLst>
          </p:nvPr>
        </p:nvGraphicFramePr>
        <p:xfrm>
          <a:off x="323680" y="3321584"/>
          <a:ext cx="5851328" cy="2926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9045"/>
                <a:gridCol w="1228579"/>
                <a:gridCol w="1218249"/>
                <a:gridCol w="975455"/>
              </a:tblGrid>
              <a:tr h="508365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за 1 полугодие 2022 года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за 1 полугодие 2023 года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 2023 к 2022, руб.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9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 Федеральная налоговая служба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-1,27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785 Департамент правоохранительной направленности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404,27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402,14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-2,13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9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 Административные штрафы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131,13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221,78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90,65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779 Министерство имущественных и земельных отношений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311,59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-311,59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83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807 Министерства лесного и охотничьего хозяйства Приморского края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9455">
                <a:tc>
                  <a:txBody>
                    <a:bodyPr/>
                    <a:lstStyle/>
                    <a:p>
                      <a:pPr indent="31115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848,26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625,42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-222,84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889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889" y="996709"/>
            <a:ext cx="638809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220" y="271774"/>
            <a:ext cx="3524042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00" y="256339"/>
            <a:ext cx="1979599" cy="16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069752"/>
              </p:ext>
            </p:extLst>
          </p:nvPr>
        </p:nvGraphicFramePr>
        <p:xfrm>
          <a:off x="510745" y="2136835"/>
          <a:ext cx="8254314" cy="196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643"/>
                <a:gridCol w="2957754"/>
                <a:gridCol w="2729917"/>
              </a:tblGrid>
              <a:tr h="22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полугодие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полугодие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2022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23 374,57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38 807,45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12 149,93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1 909,13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144 294,61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143 281,86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12 670,41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10 160,89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-1 632,04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192 489,52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192 527,29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10800000" flipV="1">
            <a:off x="593123" y="4521607"/>
            <a:ext cx="8015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Общая сумма безвозмездных поступлений за 1 полугодие 2023 года составила </a:t>
            </a:r>
            <a:r>
              <a:rPr lang="ru-RU" sz="1600" dirty="0" smtClean="0">
                <a:latin typeface="Times New Roman"/>
                <a:ea typeface="Times New Roman"/>
              </a:rPr>
              <a:t>           192 </a:t>
            </a:r>
            <a:r>
              <a:rPr lang="ru-RU" sz="1600" dirty="0">
                <a:latin typeface="Times New Roman"/>
                <a:ea typeface="Times New Roman"/>
              </a:rPr>
              <a:t>527,29 тыс. руб. или  49,09% от годовых плановых назначений. </a:t>
            </a:r>
          </a:p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Общая сумма поступлений в бюджет Кировского муниципального района составляет 310 232,94  тыс. руб., доля же безвозмездных поступлений составляет 62,06% от всех доходов.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9040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6" y="3287209"/>
            <a:ext cx="8458200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Кировского муниципального района,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pic>
        <p:nvPicPr>
          <p:cNvPr id="13" name="Picture 4" descr="герб2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36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226" y="332319"/>
            <a:ext cx="8114388" cy="486944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Кировского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69" y="1201104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75" y="1201104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68" y="1194754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7" y="1182847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2" y="1201104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1" y="1176497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28" y="121786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82" y="11757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927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520578" y="1953654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641379" y="2534206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856205" y="1920242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572795" y="2509278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596299" y="1929711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972968" y="2555346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237413" y="2509278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2601585" y="4273334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0511" y="1665447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736478" y="1694118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698654" y="1721820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4319950" y="16900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149849" y="1689260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972968" y="17293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801644" y="1697992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973237" y="1706722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693727" y="1689777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4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6" y="1236220"/>
            <a:ext cx="594031" cy="4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315364" y="1929711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Национальная оборона</a:t>
            </a:r>
            <a:endParaRPr lang="ru-RU" altLang="ru-RU" b="1" dirty="0">
              <a:latin typeface="Times New Roman" pitchFamily="18" charset="0"/>
            </a:endParaRPr>
          </a:p>
        </p:txBody>
      </p:sp>
      <p:pic>
        <p:nvPicPr>
          <p:cNvPr id="46" name="Picture 4" descr="герб2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8540" y="160338"/>
            <a:ext cx="7926859" cy="887412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Кировского муниципального района за 1 полугодие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861887"/>
              </p:ext>
            </p:extLst>
          </p:nvPr>
        </p:nvGraphicFramePr>
        <p:xfrm>
          <a:off x="457200" y="1076325"/>
          <a:ext cx="8458200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1956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расходов районного бюджета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1 полугодие 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2023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год  </a:t>
            </a:r>
            <a:r>
              <a:rPr lang="ru-RU" sz="1400" b="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400" b="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тыс</a:t>
            </a:r>
            <a:r>
              <a:rPr lang="ru-RU" sz="1400" b="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 руб</a:t>
            </a:r>
            <a:r>
              <a:rPr lang="ru-RU" sz="1400" b="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.)</a:t>
            </a:r>
            <a:endParaRPr lang="ru-RU" sz="14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492715"/>
              </p:ext>
            </p:extLst>
          </p:nvPr>
        </p:nvGraphicFramePr>
        <p:xfrm>
          <a:off x="561973" y="990599"/>
          <a:ext cx="8305801" cy="47400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01360"/>
                <a:gridCol w="1789417"/>
                <a:gridCol w="1257300"/>
                <a:gridCol w="1074049"/>
                <a:gridCol w="976253"/>
                <a:gridCol w="976253"/>
                <a:gridCol w="821545"/>
                <a:gridCol w="809624"/>
              </a:tblGrid>
              <a:tr h="581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21385" algn="ctr"/>
                          <a:tab pos="184277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 6 месяцев              2022г.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2023 г.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Уточнено на 2023 г.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Исп. </a:t>
                      </a: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01.07.2023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 Вес в объеме %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409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20 362,36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72 835,42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80 770,89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28 949,99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35,84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186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784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155,31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55,31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35,61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10 356,80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21 028,22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31 843,27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5 691,23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1 900,39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1 218,69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1 741,34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421,08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24,18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236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271 948,17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481 509,29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524 931,45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238 025,91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45,34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77,28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236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10 356,61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13 295,32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15 164,18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6 950,61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45,84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236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15 688,89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45 466,56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34 252,01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15 029,43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43,88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236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Физкультура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2 307,75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4 390,36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9 190,36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1 341,99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395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78,96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9 382,42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19 464,91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22 044,84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11 528,38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52,30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236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 РАСХОДОВ: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342 381,19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660 498,77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721 252,60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307 997,67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42,70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967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44325101"/>
              </p:ext>
            </p:extLst>
          </p:nvPr>
        </p:nvGraphicFramePr>
        <p:xfrm>
          <a:off x="700755" y="2842054"/>
          <a:ext cx="8180212" cy="369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3395" y="133350"/>
            <a:ext cx="7547693" cy="887412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Кировского муниципального района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56943"/>
              </p:ext>
            </p:extLst>
          </p:nvPr>
        </p:nvGraphicFramePr>
        <p:xfrm>
          <a:off x="719134" y="1051133"/>
          <a:ext cx="8159946" cy="15553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81241"/>
                <a:gridCol w="1609725"/>
                <a:gridCol w="1362075"/>
                <a:gridCol w="1076325"/>
                <a:gridCol w="1285875"/>
                <a:gridCol w="544705"/>
              </a:tblGrid>
              <a:tr h="401652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</a:t>
                      </a:r>
                      <a:endParaRPr lang="ru-RU" sz="1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полугодие 2022 г.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</a:t>
                      </a:r>
                      <a:endParaRPr lang="ru-RU" sz="1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Уточнено </a:t>
                      </a:r>
                      <a:endParaRPr lang="ru-RU" sz="1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</a:t>
                      </a:r>
                      <a:endParaRPr lang="ru-RU" sz="1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полугодие 2023 г.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Исп.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7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143 906,86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278 331,33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283 752,82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117 705,65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41,48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7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192 489,52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379 867,43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392 206,81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192 527,29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49,09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ДОХОДОВ: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336 396,39</a:t>
                      </a:r>
                      <a:endParaRPr lang="ru-RU" sz="1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658 198,76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675 959,63</a:t>
                      </a:r>
                      <a:endParaRPr lang="ru-RU" sz="1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310 232,94</a:t>
                      </a:r>
                      <a:endParaRPr lang="ru-RU" sz="1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45,90</a:t>
                      </a:r>
                      <a:endParaRPr lang="ru-RU" sz="1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5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342 381,19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660 498,76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721 252,60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307 997,67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42,70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2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-5 984,80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-2 300,00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-45 292,97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2 235,27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529917" y="923799"/>
            <a:ext cx="8227039" cy="615553"/>
          </a:xfrm>
          <a:prstGeom prst="rect">
            <a:avLst/>
          </a:prstGeom>
          <a:solidFill>
            <a:srgbClr val="DEF5FA">
              <a:lumMod val="5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Переход к программно-целевому методу планирования в Кировском муниципальном районе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3" y="1889991"/>
            <a:ext cx="6357982" cy="353943"/>
          </a:xfrm>
          <a:prstGeom prst="rect">
            <a:avLst/>
          </a:prstGeom>
          <a:solidFill>
            <a:srgbClr val="39639D">
              <a:lumMod val="60000"/>
              <a:lumOff val="4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Муниципальные программы – это документ, определяющий</a:t>
            </a:r>
          </a:p>
        </p:txBody>
      </p: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2717801" y="2245522"/>
            <a:ext cx="3857625" cy="500063"/>
            <a:chOff x="1140594" y="3214686"/>
            <a:chExt cx="2431274" cy="11438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2595" y="3857394"/>
              <a:ext cx="2427272" cy="363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035063" y="3537856"/>
              <a:ext cx="646338" cy="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891048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2106685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3320321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6" name="Прямоугольник 15"/>
          <p:cNvSpPr/>
          <p:nvPr/>
        </p:nvSpPr>
        <p:spPr>
          <a:xfrm>
            <a:off x="1270000" y="2745584"/>
            <a:ext cx="2143125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Цели и задачи муниципальной политики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73183" y="2745585"/>
            <a:ext cx="2357438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Способы их достижения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43624" y="2756698"/>
            <a:ext cx="2613331" cy="917574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Планируемые объемы финансовых ресурсов, необходимые для достижения поставленных целей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8000" y="4081490"/>
            <a:ext cx="2643206" cy="1815882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" lastClr="FFFFFF"/>
            </a:solidFill>
          </a:ln>
          <a:effectLst>
            <a:glow rad="101600">
              <a:srgbClr val="EB641B">
                <a:lumMod val="75000"/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Решением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Думы Кировского муниципального района от 08.12.2022 № 95-НПА «О районном бюджете Кировского муниципального района на 2023 год и плановый период 2024-2025 годов» </a:t>
            </a:r>
            <a:endParaRPr lang="ru-RU" sz="1400" b="1" kern="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462523" y="4567952"/>
            <a:ext cx="1000132" cy="642942"/>
          </a:xfrm>
          <a:prstGeom prst="downArrow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glow rad="101600">
              <a:srgbClr val="EB641B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83487" y="3916797"/>
            <a:ext cx="4273468" cy="214526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EB641B">
                <a:lumMod val="75000"/>
              </a:srgbClr>
            </a:solidFill>
          </a:ln>
          <a:effectLst>
            <a:glow rad="228600">
              <a:srgbClr val="EB641B">
                <a:lumMod val="50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Из принятых к финансированию на  2023 год 14-ти муниципальных программ на сумму 629937,63424 руб., расходы за 6 месяцев  2023 года произведены по 10-ми программам на сумму  275824,72101 тыс. руб., что составило 43,8 % от годовых назначений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2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112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16" y="362465"/>
            <a:ext cx="7910384" cy="32127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1800" dirty="0" smtClean="0">
                <a:ln w="635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</a:t>
            </a:r>
            <a:r>
              <a:rPr lang="ru-RU" sz="1800" dirty="0">
                <a:ln w="635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n w="635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n w="635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районного бюджета по долгосрочным муниципальным программам  </a:t>
            </a:r>
            <a:r>
              <a:rPr lang="ru-RU" sz="1800" dirty="0" smtClean="0">
                <a:ln w="635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n w="635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635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 полугодие  </a:t>
            </a:r>
            <a:r>
              <a:rPr lang="ru-RU" sz="1800" dirty="0" smtClean="0">
                <a:ln w="635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800" dirty="0" smtClean="0">
                <a:ln w="635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478100"/>
              </p:ext>
            </p:extLst>
          </p:nvPr>
        </p:nvGraphicFramePr>
        <p:xfrm>
          <a:off x="414000" y="952500"/>
          <a:ext cx="8377575" cy="56801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062875"/>
                <a:gridCol w="895350"/>
                <a:gridCol w="866775"/>
                <a:gridCol w="1047750"/>
                <a:gridCol w="504825"/>
              </a:tblGrid>
              <a:tr h="270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Целевая статья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01.07.2023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endParaRPr lang="ru-RU" sz="10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</a:tr>
              <a:tr h="88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</a:tr>
              <a:tr h="15466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Программные направления деятельности органов местного самоуправления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</a:tr>
              <a:tr h="259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в Кировском муниципальном районе на 2023-2027 гг.»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512 641,91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229 666,86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</a:tr>
              <a:tr h="259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безнадзорности, беспризорности и правонарушений несовершеннолетних на 2023-2027 годы"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993,00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337,09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33,95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</a:tr>
              <a:tr h="344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терроризма и экстремизма на территории Кировского муниципального района на 2023-2027 годы"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300000000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277,57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36,19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</a:tr>
              <a:tr h="259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Кировском муниципальном районе на 2023-2027 годы"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9 190,36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1 341,99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</a:tr>
              <a:tr h="259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«Комплексное развитие сельских территорий в Кировском муниципальном районе на 2021-2027 годы»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</a:tr>
              <a:tr h="259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"Сохранение и развитие культуры в Кировском муниципальном районе на 2023-2027 годы"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31 757,71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15 257,81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48,04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</a:tr>
              <a:tr h="259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в Кировском муниципальном районе на 2023-2027 годы»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</a:tr>
              <a:tr h="4291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и осуществление дорожной деятельности в отношении автомобильных дорог местного значения в границах Кировского муниципального района» на 2023-2027 гг.»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27 615,05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4 888,08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</a:tr>
              <a:tr h="344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"Энергосбережение и повышение энергетической эффективности в муниципальных учреждениях Кировского муниципального района на 2022-2026 годы"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1 048,00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11,625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</a:tr>
              <a:tr h="344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"Совершенствование межбюджетных отношений и управление муниципальным долгом в Кировском муниципальном районе на 2022-2024 годы"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22 123,80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11 532,10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52,13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</a:tr>
              <a:tr h="259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"Противодействия коррупции в администрации Кировского муниципального района на 2023-2025 годы"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</a:tr>
              <a:tr h="599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детей-сирот и детей, оставшихся без попечения родителей, лиц из числа детей-сирот и детей, оставшихся без попечения родителей, и лиц, принявших на воспитание в семью детей, оставшихся без попечения родителей в Кировском муниципальном районе на 2021-2025 годы"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23 330,80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12 504,60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</a:tr>
              <a:tr h="173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"Укрепление общественного здоровья" на 2021-2024 годы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</a:tr>
              <a:tr h="344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 Кировского муниципального района на 2022-2024 годы"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</a:tr>
              <a:tr h="88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программные мероприятия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629 937,63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275 824,72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43,79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7" marR="3867" marT="386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8767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7009526" y="4495287"/>
            <a:ext cx="1820149" cy="174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234029" y="1007507"/>
            <a:ext cx="1187942" cy="146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1860698" y="723900"/>
            <a:ext cx="6838459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-52561"/>
            <a:ext cx="8458200" cy="887412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6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44843" y="3105835"/>
            <a:ext cx="8254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14843"/>
              </p:ext>
            </p:extLst>
          </p:nvPr>
        </p:nvGraphicFramePr>
        <p:xfrm>
          <a:off x="1481258" y="2562447"/>
          <a:ext cx="6986467" cy="1493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938467"/>
                <a:gridCol w="1524000"/>
                <a:gridCol w="1524000"/>
              </a:tblGrid>
              <a:tr h="176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Наименование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01.01.2023 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01.07.2023г.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долг, всего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7 487,45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7 487,45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 «министерство финансов Приморского края», в т.ч.: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7 487,45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7 487,45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Договор №06/16 от 09.12.2016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3 780,00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3 780,00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Договор №04/20 от 18.12.2020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3 707,45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3 707,45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534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523403"/>
          </a:xfrm>
          <a:effectLst/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00" y="683741"/>
            <a:ext cx="8532565" cy="2112622"/>
          </a:xfrm>
          <a:effectLst/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01.07.2023 года исполнение составило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11 528,38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52,3%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утвержденных назначений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т.ч.: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краевым средствам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5 364,44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(в сумме поступившей субвенции на предоставление дотаций на выравнивание бюджетной обеспеченности бюджетам поселений, входящих в состав муниципального района); 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счет средств местного бюджета перечислена поселениям дотация на выравнивание бюджетной обеспеченности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3 936,02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 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иные межбюджетные трансферты поселениям на сбалансированность за счет средств местного бюджета перечислены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2227,93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выравнивание уровня бюджетной обеспеченности городским и сельским поселениям за счет средств местного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143429"/>
              </p:ext>
            </p:extLst>
          </p:nvPr>
        </p:nvGraphicFramePr>
        <p:xfrm>
          <a:off x="414000" y="4182269"/>
          <a:ext cx="8248651" cy="1920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174730"/>
                <a:gridCol w="2033148"/>
                <a:gridCol w="204077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2023г.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01.07.2023г.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Кировское  городское поселение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186,64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93,32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Горноключевское городское поселение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74,90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37,45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Горненское сельское поселение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330,41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165,21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Крыловское сельское поселение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2 791,67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1 395,84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Руновское сельское поселение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3 670,85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1 835,43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Хвищанское сельское поселение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817,57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408,78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7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7 872,03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3 936,02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043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387178"/>
            <a:ext cx="8330514" cy="660572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поселений, входящих в состав  Кировского муниципального района за счет краевого бюджета  на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01.07.2023 года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467258"/>
              </p:ext>
            </p:extLst>
          </p:nvPr>
        </p:nvGraphicFramePr>
        <p:xfrm>
          <a:off x="490200" y="1304925"/>
          <a:ext cx="8282325" cy="25071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191774"/>
                <a:gridCol w="2041448"/>
                <a:gridCol w="2049103"/>
              </a:tblGrid>
              <a:tr h="53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2023г.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01.07.2023г.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2811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Кировское  городское поселение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6 848,15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3 424,07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2868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Горноключевское городское поселение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2 661,83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1 330,91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2830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Горненское сельское поселение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32,30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16,15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2792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Крыловское сельское поселение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407,15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203,57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2944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Руновское сельское поселение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682,55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341,28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3001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Хвищанское сельское поселение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96,90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45,45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248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10 728,88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5 364,44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653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337750"/>
            <a:ext cx="7885669" cy="669415"/>
          </a:xfrm>
          <a:effectLst>
            <a:outerShdw sx="1000" sy="1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городским и сельским поселениям на сбалансированность за счет средств местного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4000" y="1962112"/>
            <a:ext cx="8504712" cy="30777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488181"/>
              </p:ext>
            </p:extLst>
          </p:nvPr>
        </p:nvGraphicFramePr>
        <p:xfrm>
          <a:off x="609601" y="1171575"/>
          <a:ext cx="8181974" cy="13086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276724"/>
                <a:gridCol w="2124075"/>
                <a:gridCol w="1781175"/>
              </a:tblGrid>
              <a:tr h="668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2023г.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01.07.2023г.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Горненское сельское поселение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508,00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253,99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Хвищанское сельское поселение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356,00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178,00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864,00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432,00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52450" y="2828836"/>
            <a:ext cx="8267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межбюджетные трансферты городским и сельским поселениям на сбалансированность за счет средств местного бюджета (выборы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569481"/>
              </p:ext>
            </p:extLst>
          </p:nvPr>
        </p:nvGraphicFramePr>
        <p:xfrm>
          <a:off x="628648" y="3915569"/>
          <a:ext cx="8096251" cy="1066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097599"/>
                <a:gridCol w="1995584"/>
                <a:gridCol w="200306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2023г.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01.07.2023г.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Крыловское сельское поселение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815,93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Руновское сельское поселение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9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2 580,000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1 795,93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951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26952843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32820885"/>
              </p:ext>
            </p:extLst>
          </p:nvPr>
        </p:nvGraphicFramePr>
        <p:xfrm>
          <a:off x="5507880" y="1695449"/>
          <a:ext cx="3778995" cy="3465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093" y="280194"/>
            <a:ext cx="7801128" cy="887412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за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герб2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32651310"/>
              </p:ext>
            </p:extLst>
          </p:nvPr>
        </p:nvGraphicFramePr>
        <p:xfrm>
          <a:off x="0" y="0"/>
          <a:ext cx="9144000" cy="69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72" y="481271"/>
            <a:ext cx="8187070" cy="47752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за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1полугодие 2023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855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7" r="4644" b="9147"/>
          <a:stretch/>
        </p:blipFill>
        <p:spPr bwMode="auto">
          <a:xfrm>
            <a:off x="6837680" y="1088062"/>
            <a:ext cx="2082800" cy="131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82" y="836020"/>
            <a:ext cx="6579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является основным источником формирования доходов бюджета Кировского муниципального района. Доля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структуре налоговых и неналоговых доходов 2023 года (283 752,82 тыс. руб.) составила 85,30%  или 238 683,00 тыс. руб.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8828" y="249945"/>
            <a:ext cx="793165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за 1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54654" y="2436210"/>
            <a:ext cx="404286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решением Думы Кировского муниципального района от 30.06.2022г.  № 81-НПА на 2023 год и на плановый период 2024 и 2025 годов, принята замена дотации на выравнивание бюджетной обеспеченности района дополнительным нормативом отчислений от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размере 100%.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 бюджетные назначения исполнены на 38,62%  (92 180,90 тыс. руб.). В сравнении с предыдущим годом поступление уменьшилось на 12 394,45 тыс. руб. или на 11,85%.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норматив на 2023 год составил – 85,00%, что соответствует дополнительному нормативу  2022 года (85,00%).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0643846"/>
              </p:ext>
            </p:extLst>
          </p:nvPr>
        </p:nvGraphicFramePr>
        <p:xfrm>
          <a:off x="414000" y="2245971"/>
          <a:ext cx="4506790" cy="430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90980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4000" y="1933389"/>
            <a:ext cx="6847493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983" y="2518164"/>
            <a:ext cx="6459346" cy="156966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Поступление данного вида налога за 1 полугодие 2023 года составило (минус) - -144,17 тыс. руб., при установленном годовом плане 0,00 тыс. руб. (данный вид дохода не планировался в виду того, что с 1 января 2021 года </a:t>
            </a:r>
            <a:r>
              <a:rPr lang="ru-RU" sz="1600" dirty="0" err="1">
                <a:latin typeface="Times New Roman"/>
                <a:ea typeface="Times New Roman"/>
              </a:rPr>
              <a:t>ЕНВД</a:t>
            </a:r>
            <a:r>
              <a:rPr lang="ru-RU" sz="1600" dirty="0">
                <a:latin typeface="Times New Roman"/>
                <a:ea typeface="Times New Roman"/>
              </a:rPr>
              <a:t> не применяется, согласно письма </a:t>
            </a:r>
            <a:r>
              <a:rPr lang="ru-RU" sz="1600" dirty="0" err="1">
                <a:latin typeface="Times New Roman"/>
                <a:ea typeface="Times New Roman"/>
              </a:rPr>
              <a:t>ФНС</a:t>
            </a:r>
            <a:r>
              <a:rPr lang="ru-RU" sz="1600" dirty="0">
                <a:latin typeface="Times New Roman"/>
                <a:ea typeface="Times New Roman"/>
              </a:rPr>
              <a:t> от 20.11.2020г. № СД-4-3/19053 всех плательщиков </a:t>
            </a:r>
            <a:r>
              <a:rPr lang="ru-RU" sz="1600" dirty="0" err="1">
                <a:latin typeface="Times New Roman"/>
                <a:ea typeface="Times New Roman"/>
              </a:rPr>
              <a:t>ЕНВД</a:t>
            </a:r>
            <a:r>
              <a:rPr lang="ru-RU" sz="1600" dirty="0">
                <a:latin typeface="Times New Roman"/>
                <a:ea typeface="Times New Roman"/>
              </a:rPr>
              <a:t> автоматически снимают с налогового учета с 1 января 2021г.). 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2700" y="4181131"/>
            <a:ext cx="5162550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1912" y="4519685"/>
            <a:ext cx="697643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 за 1 полугодие 2023 года составило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440,33 тыс. руб. при установленном годовом плане 2 425,30,00 тыс. руб. Выполнение составило 100,62 %, в сравнении с предыдущим годом поступление увеличилось на 1 940,25 тыс. руб. или на 387,99%.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показатели по данному виду налога установлены согласно прогнозным данным МИФНС № 9. 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878974"/>
            <a:ext cx="183639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633" y="2349719"/>
            <a:ext cx="1795719" cy="1421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918193" y="179467"/>
            <a:ext cx="7746589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7999" y="553327"/>
            <a:ext cx="81303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полугодие  2023 года акцизов поступило 9 289,29 тыс. руб. при плане 16 800,00 тыс. руб., что соответствует 55,29%, в сравнении с предыдущим годом поступление увеличилось на 988,99 тыс. руб. или на 11,92%.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нефтепродукты поступают в соответствии с установленными дифференцированными нормативами. </a:t>
            </a:r>
          </a:p>
        </p:txBody>
      </p:sp>
      <p:pic>
        <p:nvPicPr>
          <p:cNvPr id="16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8723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1982" y="535953"/>
            <a:ext cx="7054167" cy="2324233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плане 647,00 тыс. руб. исполнение за 1 полугодие 2023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года    составило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289,29 тыс. руб. или 44,71%. В сравнении с 1 полугодием 2022 года поступления уменьшились на 16 390,77 тыс. руб., это объясняется тем, что Законом Приморского края от 20.12.2022 № 253-КЗ «О краевом бюджете на 2023 год и плановый период 2024 и 2025 годов» дифференцированные нормативы отчислений в местные бюджеты от налога, взымаемого в связи с применением упрощенной системы налогообложения на 2023 год и плановый период 2024 и 2025 годов», для Кировского муниципального района не предусмотрены. В связи с этим в бюджет района в 2023 году налог, взимаемый в связи с применением упрощенной системы налогообложения поступает в размере 2%.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582698" y="6449589"/>
            <a:ext cx="461962" cy="365125"/>
          </a:xfrm>
        </p:spPr>
        <p:txBody>
          <a:bodyPr/>
          <a:lstStyle/>
          <a:p>
            <a:pPr>
              <a:defRPr/>
            </a:pPr>
            <a:fld id="{AB3B7063-6465-48CF-A1EE-12D922ECC935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027" name="Picture 3" descr="\\kenny1\Общие документы\БЮДЖЕТНЫЙ ОТДЕЛ\ДОХОДНИК\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47" y="901700"/>
            <a:ext cx="1702507" cy="161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kenny1\Общие документы\БЮДЖЕТНЫЙ ОТДЕЛ\ДОХОДНИК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250">
            <a:off x="245966" y="4129445"/>
            <a:ext cx="1943238" cy="170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9437" y="3313033"/>
            <a:ext cx="8584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9129" y="3885559"/>
            <a:ext cx="642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19129" y="3682365"/>
            <a:ext cx="65465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Поступление данного вида налога за 1 полугодие 2023 года составило 2 091,78 тыс. руб., при установленном годовом плане 4 082,00 тыс. руб. выполнение составило – 51,24%, в сравнении с предыдущим годом поступление уменьшилось на  856,25 тыс. руб. или  на 29,04 %.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Согласно данным налоговой был произведен возврат из местного бюджета в связи с вступлением в силу Федерального закона от 14.07.2022 г. № 263-ФЗ «О внесении изменений в части первую и вторую Налогового кодекса Российской Федерации» с 01.01.2023 года Налоговые кодекс дополнен положениями об уплате налогов путем единого налогового платежа через единый налоговый счет. Вся имеющаяся переплата на 01.01.2023 года менее 3х лет в сумме 1 025,00 тыс. руб.  была зачтена налогоплательщикам на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ЕНС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5133" y="127684"/>
            <a:ext cx="5990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Упрощенная система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налогообложения</a:t>
            </a:r>
          </a:p>
          <a:p>
            <a:pPr algn="ctr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348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324862" y="3647398"/>
            <a:ext cx="508000" cy="38608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70432563"/>
              </p:ext>
            </p:extLst>
          </p:nvPr>
        </p:nvGraphicFramePr>
        <p:xfrm>
          <a:off x="263610" y="1936451"/>
          <a:ext cx="8756821" cy="453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вал 1"/>
          <p:cNvSpPr/>
          <p:nvPr/>
        </p:nvSpPr>
        <p:spPr>
          <a:xfrm>
            <a:off x="8007178" y="3647398"/>
            <a:ext cx="825684" cy="442128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1559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88411" y="4218833"/>
            <a:ext cx="633232" cy="45722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72253" y="244634"/>
            <a:ext cx="3255571" cy="40011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595516" y="2562225"/>
            <a:ext cx="63500" cy="239137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2704" y="555186"/>
            <a:ext cx="84671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Госпошлины за 1 полугодие 2023 года поступило 1 558,60 тыс. руб. или 61,24%. при установленном годовом плане 2 545,00 тыс. руб., в том числе: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госпошлина, администрируемая федеральным органом власти в соответствии с прогнозом МИФНС № 9 - 2 515,00 тыс. руб. (занимает наибольший объем доходов от государственной пошлины), исполнение составило 1 553,60 тыс. руб. или 61,77%;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выдачу разрешений на установку рекламных конструкций в сумме 30,00 тыс. 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составило 5,00 тыс. руб. или 16,67%.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4688411" y="4280487"/>
            <a:ext cx="548027" cy="6731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1391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1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170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6971" y="423968"/>
            <a:ext cx="7679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 муниципальной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</a:p>
          <a:p>
            <a:pPr algn="ctr"/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367280" y="5567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000" y="1028343"/>
            <a:ext cx="83125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получаемые в виде арендной платы за земельные участки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При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установленном годовом плане 6 654,51 тыс. руб., выполнение плана по аренде земельных участков составило 3 446,14 тыс. руб. или  51,79%, из 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Доходы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поселений, а также средства от продажи права на заключение договоров аренды указанных земельных участков: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годовом плане 5 250,00 тыс. руб.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 района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поступило на 01.07.2023 года – 2 856,05 тыс. руб. или 54,40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Доходы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получаемые в виде арендной платы, а также средства от продажи права на заключение договоров аренды за земли, находящиеся в собственности муниципальных районов (за исключением земельных участков муниципальных бюджетных и автономных учреждений: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годовом плане 210,34 тыс. руб. в бюджет района поступило на 01.07.2023 год 124,39 тыс. руб. или 59,14%. Арендные платежи поступают в срок и в полном объеме. Управлением муниципальной собственности, архитектуры и правовой экспертизы заключено 3 договора.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67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14224</TotalTime>
  <Words>2915</Words>
  <Application>Microsoft Office PowerPoint</Application>
  <PresentationFormat>Экран (4:3)</PresentationFormat>
  <Paragraphs>575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Основные характеристики бюджета Кировского муниципального района</vt:lpstr>
      <vt:lpstr>  Структура доходов бюджета  Кировского муниципального района за 2023 год </vt:lpstr>
      <vt:lpstr>Структура налоговых и неналоговых доходов за  1полугодие 2023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Плата за негативное воздействие на окружающую среду</vt:lpstr>
      <vt:lpstr>Доходы от продажи материальных и нематериальных активов</vt:lpstr>
      <vt:lpstr>Презентация PowerPoint</vt:lpstr>
      <vt:lpstr>Презентация PowerPoint</vt:lpstr>
      <vt:lpstr>РАСХОДЫ БЮДЖЕТА </vt:lpstr>
      <vt:lpstr>Структура расходов бюджета Кировского муниципального района  за 2023 год.</vt:lpstr>
      <vt:lpstr>Структура расходов бюджета Кировского муниципального района за 1 полугодие  2023 года.</vt:lpstr>
      <vt:lpstr>Структура расходов районного бюджета  за 1 полугодие  2023 год  (тыс. руб.)</vt:lpstr>
      <vt:lpstr>Муниципальные программы</vt:lpstr>
      <vt:lpstr> Показатели районного бюджета по долгосрочным муниципальным программам   за 1 полугодие  2023 года </vt:lpstr>
      <vt:lpstr>          Структура бюджета  Кировского муниципального района</vt:lpstr>
      <vt:lpstr>Межбюджетные трансферты</vt:lpstr>
      <vt:lpstr>Дотация на выравнивание бюджетной обеспеченности поселений, входящих в состав  Кировского муниципального района за счет краевого бюджета  на 01.07.2023 года</vt:lpstr>
      <vt:lpstr>Иные межбюджетные трансферты городским и сельским поселениям на сбалансированность за счет средств местного бюджета (тыс. руб.)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Олеся</cp:lastModifiedBy>
  <cp:revision>928</cp:revision>
  <cp:lastPrinted>2017-06-15T22:27:28Z</cp:lastPrinted>
  <dcterms:created xsi:type="dcterms:W3CDTF">2010-06-18T09:27:04Z</dcterms:created>
  <dcterms:modified xsi:type="dcterms:W3CDTF">2023-08-15T07:01:51Z</dcterms:modified>
</cp:coreProperties>
</file>