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8" r:id="rId11"/>
    <p:sldId id="267" r:id="rId12"/>
    <p:sldId id="268" r:id="rId13"/>
    <p:sldId id="269" r:id="rId14"/>
    <p:sldId id="271" r:id="rId15"/>
    <p:sldId id="272" r:id="rId16"/>
    <p:sldId id="287" r:id="rId17"/>
    <p:sldId id="273" r:id="rId18"/>
    <p:sldId id="274" r:id="rId19"/>
    <p:sldId id="275" r:id="rId20"/>
    <p:sldId id="276" r:id="rId21"/>
    <p:sldId id="280" r:id="rId22"/>
    <p:sldId id="281" r:id="rId23"/>
    <p:sldId id="278" r:id="rId24"/>
    <p:sldId id="282" r:id="rId25"/>
    <p:sldId id="270" r:id="rId26"/>
    <p:sldId id="289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6B4-4F98-43AF-96D3-2DD448113F54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AFE59-B225-43CC-942A-848B5301B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FDE44-3196-498E-A603-8183451638D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56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8423869" y="0"/>
            <a:ext cx="717713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93" y="152426"/>
            <a:ext cx="529865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8518719" y="6420683"/>
            <a:ext cx="551854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25C68B6-61C2-468F-89AB-4B9F7531AA68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393372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074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8423866" y="0"/>
            <a:ext cx="717713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90" y="152420"/>
            <a:ext cx="529865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8518719" y="6420677"/>
            <a:ext cx="551854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25C68B6-61C2-468F-89AB-4B9F7531AA68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393372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2311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8423866" y="0"/>
            <a:ext cx="717713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90" y="152420"/>
            <a:ext cx="529865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8518719" y="6420677"/>
            <a:ext cx="551854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25C68B6-61C2-468F-89AB-4B9F7531AA68}" type="slidenum">
              <a:rPr lang="ru-R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393372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231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.gov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rao.ru/prim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Деятельность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муниципальных методических служб в региональной системе научно-методического сопровождения педагогических работников и управленческих кадров</a:t>
            </a:r>
            <a:r>
              <a:rPr lang="ru-RU" b="1" dirty="0" smtClean="0">
                <a:latin typeface="Arial Narrow" panose="020B0606020202030204" pitchFamily="34" charset="0"/>
              </a:rPr>
              <a:t/>
            </a:r>
            <a:br>
              <a:rPr lang="ru-RU" b="1" dirty="0" smtClean="0">
                <a:latin typeface="Arial Narrow" panose="020B060602020203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Мероприятия по внедрению целевой модели наставничества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2021 году в средних школах, в 2022 году  - в основных школах.</a:t>
            </a:r>
          </a:p>
          <a:p>
            <a:pPr>
              <a:buNone/>
            </a:pPr>
            <a:r>
              <a:rPr lang="ru-RU" dirty="0" smtClean="0"/>
              <a:t> Результат. </a:t>
            </a:r>
          </a:p>
          <a:p>
            <a:pPr>
              <a:buNone/>
            </a:pPr>
            <a:r>
              <a:rPr lang="ru-RU" dirty="0" smtClean="0"/>
              <a:t>Доля детей и молодежи от 10 до 19 лет, вошедших в программы наставничества в роли наставляемых ( от 10 до 70 % от общего числа</a:t>
            </a:r>
            <a:r>
              <a:rPr lang="ru-RU" dirty="0" smtClean="0"/>
              <a:t>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Доля детей и молодежи от 15 до 19 лет, вошедших в программы наставничества в роли наставников ( от 2 до 10 % от общего числа</a:t>
            </a:r>
            <a:r>
              <a:rPr lang="ru-RU" dirty="0" smtClean="0"/>
              <a:t>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Доля молодых специалистов (от 0 до 3 лет) в роли наставляемого(от 10 до 70% от общего числа</a:t>
            </a:r>
            <a:r>
              <a:rPr lang="ru-RU" dirty="0" smtClean="0"/>
              <a:t>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00042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 Сопровождение управленческих команд образовательных организаций муниципалитета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Первый этап. Комплектация команд.</a:t>
            </a:r>
          </a:p>
          <a:p>
            <a:r>
              <a:rPr lang="ru-RU" sz="2400" dirty="0" smtClean="0"/>
              <a:t>Второй этап. Организация </a:t>
            </a:r>
            <a:r>
              <a:rPr lang="ru-RU" sz="2400" dirty="0" err="1" smtClean="0"/>
              <a:t>внутрикомандного</a:t>
            </a:r>
            <a:r>
              <a:rPr lang="ru-RU" sz="2400" dirty="0" smtClean="0"/>
              <a:t> взаимодействия.</a:t>
            </a:r>
          </a:p>
          <a:p>
            <a:r>
              <a:rPr lang="ru-RU" sz="2400" dirty="0" smtClean="0"/>
              <a:t>Третий этап. Организация межгруппового взаимодействия.</a:t>
            </a:r>
          </a:p>
          <a:p>
            <a:r>
              <a:rPr lang="ru-RU" sz="2400" dirty="0" smtClean="0"/>
              <a:t>Ожидаемый результат. </a:t>
            </a:r>
          </a:p>
          <a:p>
            <a:r>
              <a:rPr lang="ru-RU" sz="2400" dirty="0" smtClean="0"/>
              <a:t>Увеличение доли  ОУ, осуществивших переход в режим развития.</a:t>
            </a:r>
          </a:p>
          <a:p>
            <a:r>
              <a:rPr lang="ru-RU" sz="2400" dirty="0" smtClean="0"/>
              <a:t>Формирование кадрового резерва (20%).</a:t>
            </a:r>
          </a:p>
          <a:p>
            <a:r>
              <a:rPr lang="ru-RU" sz="2400" dirty="0" smtClean="0"/>
              <a:t>Увеличение доли управленческих команд, прошедших обучение   по программам  управления качеством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7"/>
            <a:ext cx="735811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4. Сопровождение горизонтального обучения педагогических и руководящих кадров.</a:t>
            </a:r>
          </a:p>
          <a:p>
            <a:r>
              <a:rPr lang="ru-RU" dirty="0" smtClean="0"/>
              <a:t>Составление банка данных педагогов, распространяющих ППО; </a:t>
            </a:r>
          </a:p>
          <a:p>
            <a:r>
              <a:rPr lang="ru-RU" dirty="0" smtClean="0"/>
              <a:t>- Определение списка базовых школ и </a:t>
            </a:r>
            <a:r>
              <a:rPr lang="ru-RU" dirty="0" err="1" smtClean="0"/>
              <a:t>стажировочных</a:t>
            </a:r>
            <a:r>
              <a:rPr lang="ru-RU" dirty="0" smtClean="0"/>
              <a:t> </a:t>
            </a:r>
            <a:r>
              <a:rPr lang="ru-RU" dirty="0" smtClean="0"/>
              <a:t>площадок</a:t>
            </a:r>
          </a:p>
          <a:p>
            <a:r>
              <a:rPr lang="ru-RU" dirty="0" smtClean="0"/>
              <a:t>- Организация   следующих форм «горизонтального обучения» педагогических работников: </a:t>
            </a:r>
          </a:p>
          <a:p>
            <a:r>
              <a:rPr lang="ru-RU" dirty="0" smtClean="0"/>
              <a:t>1.Стажировка.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/>
              <a:t>Наставничество.</a:t>
            </a:r>
            <a:endParaRPr lang="ru-RU" dirty="0" smtClean="0"/>
          </a:p>
          <a:p>
            <a:r>
              <a:rPr lang="ru-RU" dirty="0" smtClean="0"/>
              <a:t>3. Отдельные педагогические активности (семинары, тренинги, мастер- классы).</a:t>
            </a:r>
          </a:p>
          <a:p>
            <a:r>
              <a:rPr lang="ru-RU" dirty="0" smtClean="0"/>
              <a:t>Ожидаемые результаты. Увеличение доли педагогов, представляющих опыт работы (публикации, мастер- классы, </a:t>
            </a:r>
            <a:r>
              <a:rPr lang="ru-RU" dirty="0" smtClean="0"/>
              <a:t>открытые </a:t>
            </a:r>
            <a:r>
              <a:rPr lang="ru-RU" dirty="0" smtClean="0"/>
              <a:t>уроки и занятия).</a:t>
            </a:r>
          </a:p>
          <a:p>
            <a:r>
              <a:rPr lang="ru-RU" dirty="0" smtClean="0"/>
              <a:t>Увеличение доли педагогов, вовлеченных  в мероприятия по обмену </a:t>
            </a:r>
            <a:r>
              <a:rPr lang="ru-RU" dirty="0" smtClean="0"/>
              <a:t>опытом. </a:t>
            </a:r>
            <a:endParaRPr lang="ru-RU" dirty="0" smtClean="0"/>
          </a:p>
          <a:p>
            <a:r>
              <a:rPr lang="ru-RU" dirty="0" smtClean="0"/>
              <a:t>Увеличение доли педагогов успешно прошедших аттестацию на заявленную категорию.</a:t>
            </a:r>
          </a:p>
          <a:p>
            <a:r>
              <a:rPr lang="ru-RU" dirty="0" smtClean="0"/>
              <a:t>Профессиональный рост педагогов.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5.Сопровождение </a:t>
            </a:r>
            <a:r>
              <a:rPr lang="ru-RU" sz="2400" dirty="0" smtClean="0"/>
              <a:t>мероприятий по непрерывному профессиональному развитию педагогов,</a:t>
            </a:r>
            <a:br>
              <a:rPr lang="ru-RU" sz="2400" dirty="0" smtClean="0"/>
            </a:br>
            <a:r>
              <a:rPr lang="ru-RU" sz="2400" dirty="0" smtClean="0"/>
              <a:t>выявлению профессиональных  дефицитов и потребностей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Составление и реализация индивидуального образовательного маршрута педагога с опорой на уже достигнутый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компетенций, а также на ближайшие и дальние перспективы своего профессионального роста для 10% </a:t>
            </a:r>
            <a:r>
              <a:rPr lang="ru-RU" dirty="0" smtClean="0"/>
              <a:t>педагогов.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вносимых изменениях. ФГОС НОО и ООО третьего поколения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На официальном </a:t>
            </a:r>
            <a:r>
              <a:rPr lang="ru-RU" sz="1800" dirty="0" err="1" smtClean="0">
                <a:hlinkClick r:id="rId2"/>
              </a:rPr>
              <a:t>интернет-портале</a:t>
            </a:r>
            <a:r>
              <a:rPr lang="ru-RU" sz="1800" dirty="0" smtClean="0"/>
              <a:t>   правовой информации  опубликованы приказы </a:t>
            </a:r>
            <a:r>
              <a:rPr lang="ru-RU" sz="1800" dirty="0" err="1" smtClean="0"/>
              <a:t>Минпросвещения</a:t>
            </a:r>
            <a:r>
              <a:rPr lang="ru-RU" sz="1800" dirty="0" smtClean="0"/>
              <a:t> России  от 31.05.2021 № 286  «Об утверждении федерального государственного образовательного стандарта начального общего образования» (далее — ФГОС НОО)  и № 287 «Об утверждении федерального государственного образовательного стандарта основного общего образования» (далее – ФГОС ООО), которые определят содержание всего школьного образования России на последующие годы.</a:t>
            </a:r>
          </a:p>
          <a:p>
            <a:pPr>
              <a:buNone/>
            </a:pPr>
            <a:r>
              <a:rPr lang="ru-RU" sz="1800" dirty="0" smtClean="0"/>
              <a:t>Приказы вступают в силу </a:t>
            </a:r>
            <a:r>
              <a:rPr lang="ru-RU" sz="1800" b="1" dirty="0" smtClean="0"/>
              <a:t>с 1 сентября 2022 года</a:t>
            </a:r>
            <a:r>
              <a:rPr lang="ru-RU" sz="1800" dirty="0" smtClean="0"/>
              <a:t>. Год даётся  на то, чтобы досконально изучить все изменения и новшества, ибо обновленные ФГОС довольно объемные документы — ФГОС НОО содержит 57 стр., а ФГОС ООО – 124 стр.</a:t>
            </a:r>
          </a:p>
          <a:p>
            <a:pPr>
              <a:buNone/>
            </a:pPr>
            <a:r>
              <a:rPr lang="ru-RU" sz="1800" dirty="0" smtClean="0"/>
              <a:t>Обратим внимание, что прием на обучение в первые и пятые классы по образовательным программам начальной и основной школы, разработанным на основе обновленных стандартов, будет осуществляться </a:t>
            </a:r>
            <a:r>
              <a:rPr lang="ru-RU" sz="1800" b="1" i="1" dirty="0" smtClean="0"/>
              <a:t>с 1 сентября 2022 года.</a:t>
            </a:r>
            <a:r>
              <a:rPr lang="ru-RU" sz="1800" dirty="0" smtClean="0"/>
              <a:t> В остальных классах изменение программ, по которым уже ведется обучение, возможно только </a:t>
            </a:r>
            <a:r>
              <a:rPr lang="ru-RU" sz="1800" b="1" dirty="0" smtClean="0"/>
              <a:t>при согласии родителей обучающихся.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третьего поколения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043890" cy="4911741"/>
          </a:xfrm>
        </p:spPr>
        <p:txBody>
          <a:bodyPr>
            <a:noAutofit/>
          </a:bodyPr>
          <a:lstStyle/>
          <a:p>
            <a:pPr fontAlgn="base"/>
            <a:r>
              <a:rPr lang="ru-RU" sz="1600" dirty="0" smtClean="0"/>
              <a:t>В новых ФГОС уточнены результаты освоения основной образовательной программы, изменились требования к её пояснительной записке. Требования к структуре рабочих программ по предметам и внеурочной деятельности стали одинаковыми</a:t>
            </a:r>
          </a:p>
          <a:p>
            <a:pPr fontAlgn="base"/>
            <a:r>
              <a:rPr lang="ru-RU" sz="1600" dirty="0" smtClean="0"/>
              <a:t>Во ФГОС начального общего образования (ФГОС НОО) изменился объем часов аудиторной нагрузки: увеличился минимальный порог до 2954 часов и уменьшился максимальный до 3190 часов. Уменьшился и объем внеурочной деятельности: вместо установленных в прежнем стандарте 1350 часов на уровень обучения, теперь можно будет запланировать до 1320 часов.</a:t>
            </a:r>
          </a:p>
          <a:p>
            <a:pPr fontAlgn="base"/>
            <a:r>
              <a:rPr lang="ru-RU" sz="1600" dirty="0" smtClean="0"/>
              <a:t>Во ФГОС основного общего образования (ФГОС ООО) объем аудиторных часов уменьшился: минимальный порог до 5058 часов и уменьшился максимальный до 5549 часов; скорректирован набор предметов в предметных областях. Например, в предметной области «Математика и информатика» остались только предметы «Математика» и «Информатика» (в рамках математики необходимо предусмотреть учебные курсы «Алгебра», «Геометрия», «Вероятность и статистика»); предметы «История России» и «Всеобщая история» стали учебными курсами в рамках предмета «История»; предметная область ОДНКНР должна включать учебные курсы или модули, перечень которых школа определяет самостоятельно. Родители выбирают из этого перечня – по аналогии с ОРКСЭ. Изучение родного и второго иностранного языков организуется в случае, если в образовательной организации имеются условия. При этом обязательным условием остаётся наличие заявления родителей/законных представителей обучающихся.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третьего поколения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Изменения во ФГОС ООО коснулись обучающихся с ОВЗ и детей-инвалидов: адаптированные программы на уровне ООО разрабатываются на основе нового ФГОС ООО. Для этого в него включены варианты набора предметов в учебном плане: например, для обучающихся с ОВЗ вместо физкультуры введена обязательная адаптивная физкультура, а для глухих и слабослышащих обучающихся можно не включать в программу музыку. В случае, если образовательная организация увеличивает срок освоения адаптированной программы до шести лет, объем аудиторных часов не может превышать 6018 часов.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третьего поколения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429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 некоторым дисциплинам, например, математике, физике, химии, стандарты вводят уровни изучения: базовый и углубленный.</a:t>
            </a:r>
          </a:p>
          <a:p>
            <a:pPr>
              <a:buNone/>
            </a:pPr>
            <a:r>
              <a:rPr lang="ru-RU" dirty="0" smtClean="0"/>
              <a:t>В обновлённых ФГОС сформулированы конкретные требования к предметам всей школьной программы соответствующего уровня, позволяющие ответить на вопросы: что конкретно школьник будет знать, чем овладеет и что освоит. Они наполнены требованиями так называемого «</a:t>
            </a:r>
            <a:r>
              <a:rPr lang="ru-RU" dirty="0" err="1" smtClean="0"/>
              <a:t>знаниевого</a:t>
            </a:r>
            <a:r>
              <a:rPr lang="ru-RU" dirty="0" smtClean="0"/>
              <a:t>» характера: например,  по литературе нужно выучить наизусть 3-4 стихотворения;  по химии на базовом уровне знать теорию электролитической диссоциации; в математике  упор сделан на решение задач; по истории  нужно знать основные даты, ключевые события и этапы истории России и мира с древности до 1914 года; начиная с младших классов, школьники будут обучаться финансовой грамотности: в начальной школе  эти навыки ученики будут получать в рамках предметов «Окружающий мир» и «Математика» —  узнают, что такое семейный бюджет, рациональность, как связаны трудовая деятельность и экономическое благосостояние; в основной школе — в рамкам учебных предметов «Обществознание», «Информатика», «География» и других им расскажут о том, как защитить накопления от мошенников, как рационально использовать средства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третьего поколения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	</a:t>
            </a:r>
          </a:p>
          <a:p>
            <a:pPr fontAlgn="base">
              <a:buNone/>
            </a:pPr>
            <a:r>
              <a:rPr lang="ru-RU" dirty="0" smtClean="0"/>
              <a:t>Институт стратегии развития образования РАО, подведомственный Министерства Просвещения РФ, опубликовал на своем сайте </a:t>
            </a:r>
            <a:r>
              <a:rPr lang="ru-RU" dirty="0" smtClean="0">
                <a:hlinkClick r:id="rId2"/>
              </a:rPr>
              <a:t>http://www.instrao.ru/primer</a:t>
            </a:r>
            <a:r>
              <a:rPr lang="ru-RU" dirty="0" smtClean="0"/>
              <a:t> для общественного обсуждения примерные рабочие программы по учебным предметам начального и основного общего образования. Проекты программ разработаны в соответствии с требованиями новых ФГОС начального общего образования и ФГОС основного общего образования.</a:t>
            </a:r>
          </a:p>
          <a:p>
            <a:pPr fontAlgn="base"/>
            <a:r>
              <a:rPr lang="ru-RU" dirty="0" smtClean="0"/>
              <a:t>В обсуждении могут принять участие не только руководители образовательных организаций или их заместители, методисты разных уровней образования, педагоги, но и другие категории участников образовательных отношений.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Внедрение рабочих программ воспитания с 01. 09. 2021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ФЗ - 304 от 31.07.2020 «О внесении изменений в Федеральный закон «Об образовании в Российской Федерации» по вопросам воспитания обучающихся».</a:t>
            </a:r>
          </a:p>
          <a:p>
            <a:pPr>
              <a:buNone/>
            </a:pPr>
            <a:r>
              <a:rPr lang="ru-RU" dirty="0" smtClean="0"/>
              <a:t>Приказ </a:t>
            </a:r>
            <a:r>
              <a:rPr lang="ru-RU" dirty="0" err="1" smtClean="0"/>
              <a:t>Минпроса</a:t>
            </a:r>
            <a:r>
              <a:rPr lang="ru-RU" dirty="0" smtClean="0"/>
              <a:t> от 11.12.2020 № 712 (вступил в силу с 08.01.2021) «О внесении изменения в некоторые ФГОС ОО по вопросам воспитания обучающихся».</a:t>
            </a:r>
          </a:p>
          <a:p>
            <a:pPr>
              <a:buNone/>
            </a:pPr>
            <a:r>
              <a:rPr lang="ru-RU" dirty="0" smtClean="0"/>
              <a:t>Примерная программа воспитания, утверждена Федеральным </a:t>
            </a:r>
            <a:r>
              <a:rPr lang="ru-RU" dirty="0" err="1" smtClean="0"/>
              <a:t>учебно</a:t>
            </a:r>
            <a:r>
              <a:rPr lang="ru-RU" dirty="0" smtClean="0"/>
              <a:t>- методическим объединением по общему образованию 02.06.2019 года, после чего стала обязательным документом для всех школ.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74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МИНИСТЕРСТВО ПРОСВЕЩЕНИЯ РОССИЙСКОЙ ФЕДЕРАЦИИ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РАСПОРЯЖЕНИЕ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 4 февраля 2021 года N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Р-33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Методические рекомендации по реализации мероприятий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/>
              <a:t>В соответствии с результатом "Сформирована и функционирует единая федеральная система научно-методического сопровождения педагогических работников и управленческих кадров" паспорта федерального проекта </a:t>
            </a:r>
            <a:r>
              <a:rPr lang="ru-RU" b="1" dirty="0"/>
              <a:t>"Современная школа" </a:t>
            </a:r>
            <a:r>
              <a:rPr lang="ru-RU" dirty="0"/>
              <a:t>национального проекта "Образование", утвержденного протоколом заседания президиума Совета при Президенте Российской Федерации по стратегическому развитию и национальным проектам от 17 декабря 2020 г. N 14:</a:t>
            </a:r>
            <a:endParaRPr lang="ru-RU" dirty="0" smtClean="0"/>
          </a:p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887" t="13703" r="53427" b="61224"/>
          <a:stretch/>
        </p:blipFill>
        <p:spPr bwMode="auto">
          <a:xfrm>
            <a:off x="6660234" y="5661248"/>
            <a:ext cx="2103616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685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Общие проблемы воспитания в школах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602" y="2187054"/>
            <a:ext cx="5449707" cy="400131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И</a:t>
            </a:r>
            <a:r>
              <a:rPr lang="ru-RU" sz="2800" dirty="0" smtClean="0"/>
              <a:t>митация </a:t>
            </a:r>
            <a:r>
              <a:rPr lang="ru-RU" sz="2800" dirty="0"/>
              <a:t>воспитания – его подмена </a:t>
            </a:r>
            <a:r>
              <a:rPr lang="ru-RU" sz="2800" dirty="0" smtClean="0"/>
              <a:t>массовыми мероприятиями, когда педагог выполняет функцию аниматора </a:t>
            </a:r>
            <a:r>
              <a:rPr lang="ru-RU" sz="2800" dirty="0"/>
              <a:t>в свободное от уроков </a:t>
            </a:r>
            <a:r>
              <a:rPr lang="ru-RU" sz="2800" dirty="0" smtClean="0"/>
              <a:t>время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или </a:t>
            </a:r>
            <a:r>
              <a:rPr lang="ru-RU" sz="2800" dirty="0"/>
              <a:t>профилактическими беседами с детьми по тому или иному </a:t>
            </a:r>
            <a:r>
              <a:rPr lang="ru-RU" sz="2800" dirty="0" smtClean="0"/>
              <a:t>поводу, где педагог выполняет роль </a:t>
            </a:r>
            <a:r>
              <a:rPr lang="ru-RU" sz="2800" dirty="0" err="1" smtClean="0"/>
              <a:t>морализатора</a:t>
            </a:r>
            <a:r>
              <a:rPr lang="ru-RU" sz="2800" dirty="0" smtClean="0"/>
              <a:t>,</a:t>
            </a:r>
            <a:endParaRPr lang="ru-RU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/>
              <a:t>бюрократизация </a:t>
            </a:r>
            <a:r>
              <a:rPr lang="ru-RU" sz="2800" dirty="0" smtClean="0"/>
              <a:t>воспитания, когда у педагога не остается сил и времени на само воспитание после заполнения всех отчетов о </a:t>
            </a:r>
            <a:r>
              <a:rPr lang="ru-RU" sz="2800" dirty="0" smtClean="0"/>
              <a:t>нем.</a:t>
            </a:r>
            <a:endParaRPr lang="ru-RU" sz="2800" dirty="0"/>
          </a:p>
        </p:txBody>
      </p:sp>
      <p:pic>
        <p:nvPicPr>
          <p:cNvPr id="3074" name="Picture 2" descr="http://web-3.ru/data/articles/31371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28" y="2187054"/>
            <a:ext cx="2449648" cy="326619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424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Центр программы воспитания(ПВ)-</a:t>
            </a:r>
            <a:br>
              <a:rPr lang="ru-RU" dirty="0" smtClean="0"/>
            </a:br>
            <a:r>
              <a:rPr lang="ru-RU" dirty="0" smtClean="0"/>
              <a:t>личностное развитие обучающихся</a:t>
            </a:r>
            <a:endParaRPr lang="ru-RU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black">
          <a:xfrm>
            <a:off x="827584" y="1587511"/>
            <a:ext cx="7992888" cy="32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400" b="1" dirty="0" smtClean="0">
                <a:latin typeface="Arial" charset="0"/>
              </a:rPr>
              <a:t> Рабочие программы воспитания должны содержать 4 раздела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gray">
          <a:xfrm>
            <a:off x="1206500" y="1924769"/>
            <a:ext cx="7061200" cy="4195762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gray">
          <a:xfrm>
            <a:off x="2112963" y="5698256"/>
            <a:ext cx="528637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gamma/>
                  <a:shade val="92157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92157"/>
                  <a:invGamma/>
                </a:srgbClr>
              </a:gs>
            </a:gsLst>
            <a:lin ang="5400000" scaled="1"/>
          </a:gradFill>
          <a:ln w="1905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gray">
          <a:xfrm>
            <a:off x="6350000" y="2285131"/>
            <a:ext cx="1560513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gray">
          <a:xfrm>
            <a:off x="4735513" y="2285131"/>
            <a:ext cx="1560512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gray">
          <a:xfrm>
            <a:off x="3124200" y="2285131"/>
            <a:ext cx="1560513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gray">
          <a:xfrm>
            <a:off x="1509713" y="2285131"/>
            <a:ext cx="1560512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gray">
          <a:xfrm>
            <a:off x="2476500" y="5820494"/>
            <a:ext cx="4678363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600" b="1" dirty="0" smtClean="0">
                <a:solidFill>
                  <a:srgbClr val="080808"/>
                </a:solidFill>
                <a:latin typeface="Arial" charset="0"/>
              </a:rPr>
              <a:t> ПВ должна быть короткой и ясной , без общих рассуждений о воспитании. </a:t>
            </a:r>
            <a:endParaRPr lang="en-US" sz="16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gray">
          <a:xfrm>
            <a:off x="1792288" y="2286719"/>
            <a:ext cx="981075" cy="623887"/>
          </a:xfrm>
          <a:prstGeom prst="downArrow">
            <a:avLst>
              <a:gd name="adj1" fmla="val 75111"/>
              <a:gd name="adj2" fmla="val 4084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gray">
          <a:xfrm>
            <a:off x="1752600" y="2359744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  <a:latin typeface="Arial" charset="0"/>
              </a:rPr>
              <a:t> 1</a:t>
            </a:r>
            <a:endParaRPr lang="en-US" sz="24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gray">
          <a:xfrm>
            <a:off x="3386138" y="2288306"/>
            <a:ext cx="981075" cy="1214438"/>
          </a:xfrm>
          <a:prstGeom prst="downArrow">
            <a:avLst>
              <a:gd name="adj1" fmla="val 77269"/>
              <a:gd name="adj2" fmla="val 2883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gray">
          <a:xfrm>
            <a:off x="5002213" y="2288306"/>
            <a:ext cx="981075" cy="1582738"/>
          </a:xfrm>
          <a:prstGeom prst="downArrow">
            <a:avLst>
              <a:gd name="adj1" fmla="val 77269"/>
              <a:gd name="adj2" fmla="val 3758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gray">
          <a:xfrm>
            <a:off x="6624638" y="2288306"/>
            <a:ext cx="981075" cy="1787525"/>
          </a:xfrm>
          <a:prstGeom prst="downArrow">
            <a:avLst>
              <a:gd name="adj1" fmla="val 77269"/>
              <a:gd name="adj2" fmla="val 3622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gray">
          <a:xfrm>
            <a:off x="3368675" y="2321644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80808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gray">
          <a:xfrm>
            <a:off x="4972050" y="2321644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gray">
          <a:xfrm>
            <a:off x="6594475" y="2313706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80808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latin typeface="Arial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514475" y="4664794"/>
            <a:ext cx="1554163" cy="704850"/>
            <a:chOff x="657" y="2893"/>
            <a:chExt cx="1032" cy="590"/>
          </a:xfrm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3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133725" y="4664794"/>
            <a:ext cx="1554163" cy="704850"/>
            <a:chOff x="657" y="2893"/>
            <a:chExt cx="1032" cy="590"/>
          </a:xfrm>
        </p:grpSpPr>
        <p:sp>
          <p:nvSpPr>
            <p:cNvPr id="25" name="AutoShape 3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3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4751388" y="4664794"/>
            <a:ext cx="1554162" cy="704850"/>
            <a:chOff x="657" y="2893"/>
            <a:chExt cx="1032" cy="590"/>
          </a:xfrm>
        </p:grpSpPr>
        <p:sp>
          <p:nvSpPr>
            <p:cNvPr id="28" name="AutoShape 3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3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40"/>
          <p:cNvGrpSpPr>
            <a:grpSpLocks/>
          </p:cNvGrpSpPr>
          <p:nvPr/>
        </p:nvGrpSpPr>
        <p:grpSpPr bwMode="auto">
          <a:xfrm>
            <a:off x="6367463" y="4664794"/>
            <a:ext cx="1554162" cy="704850"/>
            <a:chOff x="657" y="2893"/>
            <a:chExt cx="1032" cy="590"/>
          </a:xfrm>
        </p:grpSpPr>
        <p:sp>
          <p:nvSpPr>
            <p:cNvPr id="31" name="AutoShape 41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42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Text Box 43"/>
          <p:cNvSpPr txBox="1">
            <a:spLocks noChangeArrowheads="1"/>
          </p:cNvSpPr>
          <p:nvPr/>
        </p:nvSpPr>
        <p:spPr bwMode="gray">
          <a:xfrm>
            <a:off x="1422400" y="4635500"/>
            <a:ext cx="15859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r>
              <a:rPr lang="ru-RU" sz="1200" b="1" dirty="0" smtClean="0">
                <a:solidFill>
                  <a:srgbClr val="F8F8F8"/>
                </a:solidFill>
                <a:latin typeface="Arial" charset="0"/>
              </a:rPr>
              <a:t>Особенности воспитательного процесса</a:t>
            </a:r>
            <a:endParaRPr lang="en-US" sz="1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gray">
          <a:xfrm>
            <a:off x="3187700" y="4635501"/>
            <a:ext cx="1435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8F8F8"/>
                </a:solidFill>
                <a:latin typeface="Arial" charset="0"/>
              </a:rPr>
              <a:t> Цели и задачи</a:t>
            </a:r>
            <a:endParaRPr lang="en-US" sz="1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gray">
          <a:xfrm>
            <a:off x="4800600" y="4673600"/>
            <a:ext cx="1319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8F8F8"/>
                </a:solidFill>
                <a:latin typeface="Arial" charset="0"/>
              </a:rPr>
              <a:t> Виды, формы, содержание</a:t>
            </a:r>
            <a:endParaRPr lang="en-US" sz="1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gray">
          <a:xfrm>
            <a:off x="6337301" y="4673601"/>
            <a:ext cx="1506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8F8F8"/>
                </a:solidFill>
                <a:latin typeface="Arial" charset="0"/>
              </a:rPr>
              <a:t>Направления самоанализа </a:t>
            </a:r>
            <a:endParaRPr lang="en-US" sz="1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gray">
          <a:xfrm>
            <a:off x="1531938" y="4677494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endParaRPr lang="en-US" sz="14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gray">
          <a:xfrm>
            <a:off x="3149600" y="4677494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endParaRPr lang="en-US" sz="14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gray">
          <a:xfrm>
            <a:off x="4772025" y="4677494"/>
            <a:ext cx="363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endParaRPr lang="en-US" sz="14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gray">
          <a:xfrm>
            <a:off x="6370638" y="4677494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endParaRPr lang="en-US" sz="1400" b="1" dirty="0">
              <a:solidFill>
                <a:srgbClr val="F8F8F8"/>
              </a:solidFill>
              <a:latin typeface="Arial" charset="0"/>
            </a:endParaRPr>
          </a:p>
        </p:txBody>
      </p:sp>
      <p:grpSp>
        <p:nvGrpSpPr>
          <p:cNvPr id="27" name="Group 51"/>
          <p:cNvGrpSpPr>
            <a:grpSpLocks/>
          </p:cNvGrpSpPr>
          <p:nvPr/>
        </p:nvGrpSpPr>
        <p:grpSpPr bwMode="auto">
          <a:xfrm>
            <a:off x="1517650" y="4471119"/>
            <a:ext cx="1550988" cy="153987"/>
            <a:chOff x="764" y="2737"/>
            <a:chExt cx="1032" cy="102"/>
          </a:xfrm>
        </p:grpSpPr>
        <p:sp>
          <p:nvSpPr>
            <p:cNvPr id="42" name="AutoShape 5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5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" name="Group 54"/>
          <p:cNvGrpSpPr>
            <a:grpSpLocks/>
          </p:cNvGrpSpPr>
          <p:nvPr/>
        </p:nvGrpSpPr>
        <p:grpSpPr bwMode="auto">
          <a:xfrm>
            <a:off x="1517650" y="4285381"/>
            <a:ext cx="1550988" cy="152400"/>
            <a:chOff x="764" y="2737"/>
            <a:chExt cx="1032" cy="102"/>
          </a:xfrm>
        </p:grpSpPr>
        <p:sp>
          <p:nvSpPr>
            <p:cNvPr id="45" name="AutoShape 55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56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" name="Group 57"/>
          <p:cNvGrpSpPr>
            <a:grpSpLocks/>
          </p:cNvGrpSpPr>
          <p:nvPr/>
        </p:nvGrpSpPr>
        <p:grpSpPr bwMode="auto">
          <a:xfrm>
            <a:off x="1517650" y="4098056"/>
            <a:ext cx="1550988" cy="153988"/>
            <a:chOff x="764" y="2737"/>
            <a:chExt cx="1032" cy="102"/>
          </a:xfrm>
        </p:grpSpPr>
        <p:sp>
          <p:nvSpPr>
            <p:cNvPr id="48" name="AutoShape 5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5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1517650" y="3910731"/>
            <a:ext cx="1550988" cy="153988"/>
            <a:chOff x="764" y="2737"/>
            <a:chExt cx="1032" cy="102"/>
          </a:xfrm>
        </p:grpSpPr>
        <p:sp>
          <p:nvSpPr>
            <p:cNvPr id="51" name="AutoShape 6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6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Group 63"/>
          <p:cNvGrpSpPr>
            <a:grpSpLocks/>
          </p:cNvGrpSpPr>
          <p:nvPr/>
        </p:nvGrpSpPr>
        <p:grpSpPr bwMode="auto">
          <a:xfrm>
            <a:off x="1517650" y="3728169"/>
            <a:ext cx="1550988" cy="153987"/>
            <a:chOff x="764" y="2737"/>
            <a:chExt cx="1032" cy="102"/>
          </a:xfrm>
        </p:grpSpPr>
        <p:sp>
          <p:nvSpPr>
            <p:cNvPr id="54" name="AutoShape 64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65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" name="Group 66"/>
          <p:cNvGrpSpPr>
            <a:grpSpLocks/>
          </p:cNvGrpSpPr>
          <p:nvPr/>
        </p:nvGrpSpPr>
        <p:grpSpPr bwMode="auto">
          <a:xfrm>
            <a:off x="1517650" y="3540844"/>
            <a:ext cx="1550988" cy="153987"/>
            <a:chOff x="764" y="2737"/>
            <a:chExt cx="1032" cy="102"/>
          </a:xfrm>
        </p:grpSpPr>
        <p:sp>
          <p:nvSpPr>
            <p:cNvPr id="57" name="AutoShape 67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68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" name="Group 69"/>
          <p:cNvGrpSpPr>
            <a:grpSpLocks/>
          </p:cNvGrpSpPr>
          <p:nvPr/>
        </p:nvGrpSpPr>
        <p:grpSpPr bwMode="auto">
          <a:xfrm>
            <a:off x="1517650" y="3353519"/>
            <a:ext cx="1550988" cy="153987"/>
            <a:chOff x="764" y="2737"/>
            <a:chExt cx="1032" cy="102"/>
          </a:xfrm>
        </p:grpSpPr>
        <p:sp>
          <p:nvSpPr>
            <p:cNvPr id="60" name="AutoShape 7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utoShape 7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Group 72"/>
          <p:cNvGrpSpPr>
            <a:grpSpLocks/>
          </p:cNvGrpSpPr>
          <p:nvPr/>
        </p:nvGrpSpPr>
        <p:grpSpPr bwMode="auto">
          <a:xfrm>
            <a:off x="1517650" y="3167781"/>
            <a:ext cx="1550988" cy="153988"/>
            <a:chOff x="764" y="2737"/>
            <a:chExt cx="1032" cy="102"/>
          </a:xfrm>
        </p:grpSpPr>
        <p:sp>
          <p:nvSpPr>
            <p:cNvPr id="63" name="AutoShape 7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7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Group 75"/>
          <p:cNvGrpSpPr>
            <a:grpSpLocks/>
          </p:cNvGrpSpPr>
          <p:nvPr/>
        </p:nvGrpSpPr>
        <p:grpSpPr bwMode="auto">
          <a:xfrm>
            <a:off x="3141663" y="4471119"/>
            <a:ext cx="1550987" cy="153987"/>
            <a:chOff x="764" y="2737"/>
            <a:chExt cx="1032" cy="102"/>
          </a:xfrm>
        </p:grpSpPr>
        <p:sp>
          <p:nvSpPr>
            <p:cNvPr id="66" name="AutoShape 7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7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Group 78"/>
          <p:cNvGrpSpPr>
            <a:grpSpLocks/>
          </p:cNvGrpSpPr>
          <p:nvPr/>
        </p:nvGrpSpPr>
        <p:grpSpPr bwMode="auto">
          <a:xfrm>
            <a:off x="3141663" y="4285381"/>
            <a:ext cx="1550987" cy="152400"/>
            <a:chOff x="764" y="2737"/>
            <a:chExt cx="1032" cy="102"/>
          </a:xfrm>
        </p:grpSpPr>
        <p:sp>
          <p:nvSpPr>
            <p:cNvPr id="69" name="AutoShape 7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AutoShape 8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5" name="Group 90"/>
          <p:cNvGrpSpPr>
            <a:grpSpLocks/>
          </p:cNvGrpSpPr>
          <p:nvPr/>
        </p:nvGrpSpPr>
        <p:grpSpPr bwMode="auto">
          <a:xfrm>
            <a:off x="4743450" y="4471119"/>
            <a:ext cx="1549400" cy="153987"/>
            <a:chOff x="764" y="2737"/>
            <a:chExt cx="1032" cy="102"/>
          </a:xfrm>
        </p:grpSpPr>
        <p:sp>
          <p:nvSpPr>
            <p:cNvPr id="72" name="AutoShape 9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9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8" name="Group 99"/>
          <p:cNvGrpSpPr>
            <a:grpSpLocks/>
          </p:cNvGrpSpPr>
          <p:nvPr/>
        </p:nvGrpSpPr>
        <p:grpSpPr bwMode="auto">
          <a:xfrm>
            <a:off x="6364288" y="4471119"/>
            <a:ext cx="1549400" cy="153987"/>
            <a:chOff x="764" y="2737"/>
            <a:chExt cx="1032" cy="102"/>
          </a:xfrm>
        </p:grpSpPr>
        <p:sp>
          <p:nvSpPr>
            <p:cNvPr id="75" name="AutoShape 10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AutoShape 10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" name="Group 106"/>
          <p:cNvGrpSpPr>
            <a:grpSpLocks/>
          </p:cNvGrpSpPr>
          <p:nvPr/>
        </p:nvGrpSpPr>
        <p:grpSpPr bwMode="auto">
          <a:xfrm>
            <a:off x="3141663" y="4099644"/>
            <a:ext cx="1550987" cy="152400"/>
            <a:chOff x="764" y="2737"/>
            <a:chExt cx="1032" cy="102"/>
          </a:xfrm>
        </p:grpSpPr>
        <p:sp>
          <p:nvSpPr>
            <p:cNvPr id="78" name="AutoShape 107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AutoShape 108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4" name="Group 109"/>
          <p:cNvGrpSpPr>
            <a:grpSpLocks/>
          </p:cNvGrpSpPr>
          <p:nvPr/>
        </p:nvGrpSpPr>
        <p:grpSpPr bwMode="auto">
          <a:xfrm>
            <a:off x="3141663" y="3921844"/>
            <a:ext cx="1550987" cy="152400"/>
            <a:chOff x="764" y="2737"/>
            <a:chExt cx="1032" cy="102"/>
          </a:xfrm>
        </p:grpSpPr>
        <p:sp>
          <p:nvSpPr>
            <p:cNvPr id="81" name="AutoShape 11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AutoShape 11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" name="Group 112"/>
          <p:cNvGrpSpPr>
            <a:grpSpLocks/>
          </p:cNvGrpSpPr>
          <p:nvPr/>
        </p:nvGrpSpPr>
        <p:grpSpPr bwMode="auto">
          <a:xfrm>
            <a:off x="3141663" y="3736106"/>
            <a:ext cx="1550987" cy="152400"/>
            <a:chOff x="764" y="2737"/>
            <a:chExt cx="1032" cy="102"/>
          </a:xfrm>
        </p:grpSpPr>
        <p:sp>
          <p:nvSpPr>
            <p:cNvPr id="84" name="AutoShape 11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AutoShape 11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0" name="Group 115"/>
          <p:cNvGrpSpPr>
            <a:grpSpLocks/>
          </p:cNvGrpSpPr>
          <p:nvPr/>
        </p:nvGrpSpPr>
        <p:grpSpPr bwMode="auto">
          <a:xfrm>
            <a:off x="4743450" y="4283794"/>
            <a:ext cx="1549400" cy="153987"/>
            <a:chOff x="764" y="2737"/>
            <a:chExt cx="1032" cy="102"/>
          </a:xfrm>
        </p:grpSpPr>
        <p:sp>
          <p:nvSpPr>
            <p:cNvPr id="87" name="AutoShape 11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11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3" name="Group 118"/>
          <p:cNvGrpSpPr>
            <a:grpSpLocks/>
          </p:cNvGrpSpPr>
          <p:nvPr/>
        </p:nvGrpSpPr>
        <p:grpSpPr bwMode="auto">
          <a:xfrm>
            <a:off x="4743450" y="4098056"/>
            <a:ext cx="1549400" cy="153988"/>
            <a:chOff x="764" y="2737"/>
            <a:chExt cx="1032" cy="102"/>
          </a:xfrm>
        </p:grpSpPr>
        <p:sp>
          <p:nvSpPr>
            <p:cNvPr id="90" name="AutoShape 11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AutoShape 12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6" name="Group 121"/>
          <p:cNvGrpSpPr>
            <a:grpSpLocks/>
          </p:cNvGrpSpPr>
          <p:nvPr/>
        </p:nvGrpSpPr>
        <p:grpSpPr bwMode="auto">
          <a:xfrm>
            <a:off x="6364288" y="4275856"/>
            <a:ext cx="1549400" cy="153988"/>
            <a:chOff x="764" y="2737"/>
            <a:chExt cx="1032" cy="102"/>
          </a:xfrm>
        </p:grpSpPr>
        <p:sp>
          <p:nvSpPr>
            <p:cNvPr id="93" name="AutoShape 12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12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714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воспитания</a:t>
            </a:r>
            <a:endParaRPr lang="ru-RU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 flipV="1">
            <a:off x="1022350" y="5410200"/>
            <a:ext cx="7089775" cy="403225"/>
          </a:xfrm>
          <a:custGeom>
            <a:avLst/>
            <a:gdLst>
              <a:gd name="G0" fmla="+- 3694 0 0"/>
              <a:gd name="G1" fmla="+- 21600 0 3694"/>
              <a:gd name="G2" fmla="*/ 3694 1 2"/>
              <a:gd name="G3" fmla="+- 21600 0 G2"/>
              <a:gd name="G4" fmla="+/ 3694 21600 2"/>
              <a:gd name="G5" fmla="+/ G1 0 2"/>
              <a:gd name="G6" fmla="*/ 21600 21600 3694"/>
              <a:gd name="G7" fmla="*/ G6 1 2"/>
              <a:gd name="G8" fmla="+- 21600 0 G7"/>
              <a:gd name="G9" fmla="*/ 21600 1 2"/>
              <a:gd name="G10" fmla="+- 3694 0 G9"/>
              <a:gd name="G11" fmla="?: G10 G8 0"/>
              <a:gd name="G12" fmla="?: G10 G7 21600"/>
              <a:gd name="T0" fmla="*/ 19753 w 21600"/>
              <a:gd name="T1" fmla="*/ 10800 h 21600"/>
              <a:gd name="T2" fmla="*/ 10800 w 21600"/>
              <a:gd name="T3" fmla="*/ 21600 h 21600"/>
              <a:gd name="T4" fmla="*/ 1847 w 21600"/>
              <a:gd name="T5" fmla="*/ 10800 h 21600"/>
              <a:gd name="T6" fmla="*/ 10800 w 21600"/>
              <a:gd name="T7" fmla="*/ 0 h 21600"/>
              <a:gd name="T8" fmla="*/ 3647 w 21600"/>
              <a:gd name="T9" fmla="*/ 3647 h 21600"/>
              <a:gd name="T10" fmla="*/ 17953 w 21600"/>
              <a:gd name="T11" fmla="*/ 179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94" y="21600"/>
                </a:lnTo>
                <a:lnTo>
                  <a:pt x="17906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gamma/>
                  <a:tint val="0"/>
                  <a:invGamma/>
                </a:srgbClr>
              </a:gs>
              <a:gs pos="100000">
                <a:srgbClr val="5F5F5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368300" y="1689100"/>
            <a:ext cx="40767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4648200" y="1752600"/>
            <a:ext cx="41529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406400" y="3654425"/>
            <a:ext cx="40894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610100" y="3629025"/>
            <a:ext cx="42037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2705100" y="2552700"/>
            <a:ext cx="1792288" cy="957263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4638675" y="2552700"/>
            <a:ext cx="1752600" cy="957263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2744788" y="3644900"/>
            <a:ext cx="1752600" cy="925512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4638675" y="3644900"/>
            <a:ext cx="1752600" cy="965200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923925" y="5713413"/>
            <a:ext cx="7296150" cy="763587"/>
          </a:xfrm>
          <a:prstGeom prst="roundRect">
            <a:avLst>
              <a:gd name="adj" fmla="val 35954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7255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D27D00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gray">
          <a:xfrm>
            <a:off x="2781300" y="2628901"/>
            <a:ext cx="163512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rgbClr val="FFFFFF"/>
                </a:solidFill>
              </a:rPr>
              <a:t>Особенности  воспитательного процесса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4710113" y="2641600"/>
            <a:ext cx="16398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sz="1400" dirty="0" smtClean="0">
                <a:solidFill>
                  <a:srgbClr val="FFFFFF"/>
                </a:solidFill>
              </a:rPr>
              <a:t>Цели и задачи воспитания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2838450" y="3795713"/>
            <a:ext cx="1577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sz="1400" dirty="0" smtClean="0">
                <a:solidFill>
                  <a:srgbClr val="FFFFFF"/>
                </a:solidFill>
              </a:rPr>
              <a:t>Виды, формы и содержание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4710113" y="3810000"/>
            <a:ext cx="157797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FFFFFF"/>
                </a:solidFill>
              </a:rPr>
              <a:t>Основные направления самоанализа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467544" y="1828800"/>
            <a:ext cx="407905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/>
              <a:t>основные принципы взаимодействия </a:t>
            </a:r>
            <a:endParaRPr lang="ru-RU" sz="14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/>
              <a:t>основные традиции воспитания в ОО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1752600" y="4706938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000000"/>
                </a:solidFill>
              </a:rPr>
              <a:t>11 модулей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gray">
          <a:xfrm>
            <a:off x="4889500" y="1828800"/>
            <a:ext cx="386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Личностное развитие обучающихся с учетом возрастных особенностей и уровней образования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4902200" y="4699000"/>
            <a:ext cx="3898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dirty="0" smtClean="0">
                <a:solidFill>
                  <a:srgbClr val="000000"/>
                </a:solidFill>
              </a:rPr>
              <a:t>Ежегодно , по выбранным ОО направлениям, с учетом основных принципов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endParaRPr lang="ru-RU" sz="1600" dirty="0" smtClean="0">
              <a:solidFill>
                <a:srgbClr val="000000"/>
              </a:solidFill>
            </a:endParaRPr>
          </a:p>
          <a:p>
            <a:pPr algn="r">
              <a:spcBef>
                <a:spcPct val="50000"/>
              </a:spcBef>
              <a:buFontTx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algn="r">
              <a:spcBef>
                <a:spcPct val="50000"/>
              </a:spcBef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gray">
          <a:xfrm>
            <a:off x="1676400" y="5819775"/>
            <a:ext cx="5791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000000"/>
                </a:solidFill>
              </a:rPr>
              <a:t>Важно помнить, что воспитывает не документ, а педагог </a:t>
            </a:r>
          </a:p>
          <a:p>
            <a:pPr algn="ctr" eaLnBrk="0" hangingPunct="0"/>
            <a:r>
              <a:rPr lang="ru-RU" sz="1600" dirty="0" smtClean="0">
                <a:solidFill>
                  <a:srgbClr val="000000"/>
                </a:solidFill>
              </a:rPr>
              <a:t>(действиями ,словами, отношением)</a:t>
            </a:r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ko-KR" i="1" dirty="0" smtClean="0"/>
              <a:t>Раздел</a:t>
            </a:r>
            <a:r>
              <a:rPr lang="ru-RU" altLang="ko-KR" dirty="0" smtClean="0"/>
              <a:t> </a:t>
            </a:r>
            <a:r>
              <a:rPr lang="ru-RU" altLang="ko-KR" i="1" dirty="0" smtClean="0"/>
              <a:t>«Виды, формы и содержание деятельности»</a:t>
            </a:r>
            <a:r>
              <a:rPr lang="ru-RU" altLang="ko-KR" dirty="0" smtClean="0"/>
              <a:t>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ko-KR" b="1" dirty="0" smtClean="0"/>
              <a:t>Инвариантные модули</a:t>
            </a:r>
            <a:r>
              <a:rPr lang="ru-RU" altLang="ko-KR" dirty="0" smtClean="0"/>
              <a:t>: </a:t>
            </a:r>
          </a:p>
          <a:p>
            <a:pPr>
              <a:lnSpc>
                <a:spcPct val="80000"/>
              </a:lnSpc>
            </a:pPr>
            <a:r>
              <a:rPr lang="ru-RU" altLang="ko-KR" dirty="0" smtClean="0"/>
              <a:t>«Классное руководство», </a:t>
            </a:r>
          </a:p>
          <a:p>
            <a:pPr>
              <a:lnSpc>
                <a:spcPct val="80000"/>
              </a:lnSpc>
            </a:pPr>
            <a:r>
              <a:rPr lang="ru-RU" altLang="ko-KR" sz="5200" b="1" dirty="0" smtClean="0"/>
              <a:t>«Школьный урок», </a:t>
            </a:r>
          </a:p>
          <a:p>
            <a:pPr>
              <a:lnSpc>
                <a:spcPct val="80000"/>
              </a:lnSpc>
            </a:pPr>
            <a:r>
              <a:rPr lang="ru-RU" altLang="ko-KR" dirty="0" smtClean="0"/>
              <a:t>«Курсы внеурочной деятельности», </a:t>
            </a:r>
          </a:p>
          <a:p>
            <a:pPr>
              <a:lnSpc>
                <a:spcPct val="80000"/>
              </a:lnSpc>
            </a:pPr>
            <a:r>
              <a:rPr lang="ru-RU" altLang="ko-KR" dirty="0" smtClean="0"/>
              <a:t>«Работа с родителями», </a:t>
            </a:r>
          </a:p>
          <a:p>
            <a:pPr>
              <a:lnSpc>
                <a:spcPct val="80000"/>
              </a:lnSpc>
            </a:pPr>
            <a:r>
              <a:rPr lang="ru-RU" altLang="ko-KR" dirty="0" smtClean="0"/>
              <a:t>«Самоуправление» и «Профориентация» </a:t>
            </a:r>
            <a:r>
              <a:rPr lang="ru-RU" altLang="ko-KR" sz="1400" dirty="0" smtClean="0"/>
              <a:t>(</a:t>
            </a:r>
            <a:r>
              <a:rPr lang="ru-RU" altLang="ko-KR" sz="2900" dirty="0" smtClean="0"/>
              <a:t>два последних модуля не являются инвариантными для образовательных организаций, реализующих только образовательные программы начального общего образования). </a:t>
            </a:r>
          </a:p>
          <a:p>
            <a:pPr>
              <a:lnSpc>
                <a:spcPct val="80000"/>
              </a:lnSpc>
            </a:pPr>
            <a:r>
              <a:rPr lang="ru-RU" altLang="ko-KR" b="1" dirty="0" smtClean="0"/>
              <a:t>Вариативные модули:</a:t>
            </a:r>
            <a:r>
              <a:rPr lang="ru-RU" altLang="ko-KR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altLang="ko-KR" dirty="0" smtClean="0"/>
              <a:t>«Ключевые общешкольные дела», </a:t>
            </a:r>
          </a:p>
          <a:p>
            <a:pPr>
              <a:lnSpc>
                <a:spcPct val="80000"/>
              </a:lnSpc>
            </a:pPr>
            <a:r>
              <a:rPr lang="ru-RU" altLang="ko-KR" dirty="0" smtClean="0"/>
              <a:t>«Детские общественные объединения», </a:t>
            </a:r>
          </a:p>
          <a:p>
            <a:pPr>
              <a:lnSpc>
                <a:spcPct val="80000"/>
              </a:lnSpc>
            </a:pPr>
            <a:r>
              <a:rPr lang="ru-RU" altLang="ko-KR" dirty="0" smtClean="0"/>
              <a:t>«Школьные и социальные </a:t>
            </a:r>
            <a:r>
              <a:rPr lang="ru-RU" altLang="ko-KR" dirty="0" err="1" smtClean="0"/>
              <a:t>медиа</a:t>
            </a:r>
            <a:r>
              <a:rPr lang="ru-RU" altLang="ko-KR" dirty="0" smtClean="0"/>
              <a:t>», </a:t>
            </a:r>
          </a:p>
          <a:p>
            <a:pPr>
              <a:lnSpc>
                <a:spcPct val="80000"/>
              </a:lnSpc>
            </a:pPr>
            <a:r>
              <a:rPr lang="ru-RU" altLang="ko-KR" dirty="0" smtClean="0"/>
              <a:t>«Экскурсии, экспедиции, походы», «Организация предметно-эстетической среды».</a:t>
            </a:r>
          </a:p>
          <a:p>
            <a:pPr>
              <a:lnSpc>
                <a:spcPct val="80000"/>
              </a:lnSpc>
            </a:pPr>
            <a:r>
              <a:rPr lang="ru-RU" altLang="ko-KR" b="1" dirty="0" smtClean="0"/>
              <a:t>Дополнительные модули, вносимые школой.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/>
          <a:lstStyle/>
          <a:p>
            <a:r>
              <a:rPr lang="ru-RU" dirty="0" smtClean="0"/>
              <a:t>МОДУЛЬ ШКОЛЬНЫЙ УРОК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5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42888"/>
                <a:gridCol w="1714512"/>
                <a:gridCol w="2057400"/>
                <a:gridCol w="2057400"/>
              </a:tblGrid>
              <a:tr h="1257296">
                <a:tc gridSpan="2">
                  <a:txBody>
                    <a:bodyPr/>
                    <a:lstStyle/>
                    <a:p>
                      <a:pPr marL="78676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Модуль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«Школьный</a:t>
                      </a:r>
                    </a:p>
                    <a:p>
                      <a:pPr marL="78676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УРОК 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РПВ ООО.</a:t>
                      </a:r>
                      <a:endParaRPr lang="ru-RU" sz="1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8676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Биология. 9 класс.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№ урока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Содержание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Примечание</a:t>
                      </a: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pPr marL="426720" marR="139700" indent="35941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Реализация школьными педагогами воспитательного потенциала урока предполагает следующее</a:t>
                      </a: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058545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Установление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доверительных отношений между учителем и </a:t>
                      </a:r>
                      <a:r>
                        <a:rPr lang="ru-RU" sz="1200" spc="-20" dirty="0">
                          <a:latin typeface="Calibri"/>
                          <a:ea typeface="Calibri"/>
                          <a:cs typeface="Times New Roman"/>
                        </a:rPr>
                        <a:t>его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учениками, способствующих позитивному восприятию учащимися требований и просьб учителя, привлечению их внимания к обсуждаемой на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уроке информации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, активизации их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познавательной деятельности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№1-34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(ежеуро-чно)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Создание доброжелательной обстановки, проведение рефлексии, смена видов деятельности, проведение динамических  пауз и эмоциональных разрядок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МОНИТОРИНГ МСОКО ЗА 2020-2021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r>
              <a:rPr lang="ru-RU" sz="1600" u="sng" dirty="0" smtClean="0"/>
              <a:t>Необходимо продолжить работу по повышению качества образования. Провести </a:t>
            </a:r>
            <a:r>
              <a:rPr lang="ru-RU" sz="1600" u="sng" dirty="0" smtClean="0"/>
              <a:t>детальный </a:t>
            </a:r>
            <a:r>
              <a:rPr lang="ru-RU" sz="1600" u="sng" dirty="0" smtClean="0"/>
              <a:t>анализ результатов ГИА в каждом ОУ. Осуществлять целенаправленную работу по подготовке к ГИА  обучающихся, с учётом выявленных недостатков в подготовке по разработанным в каждом ОУ планам.</a:t>
            </a:r>
            <a:endParaRPr lang="ru-RU" sz="1600" dirty="0" smtClean="0"/>
          </a:p>
          <a:p>
            <a:r>
              <a:rPr lang="ru-RU" sz="1600" dirty="0" smtClean="0"/>
              <a:t>Мониторинг направления «Система работы со школами с низкими результатами обучения и/или со школами,	</a:t>
            </a:r>
            <a:br>
              <a:rPr lang="ru-RU" sz="1600" dirty="0" smtClean="0"/>
            </a:br>
            <a:r>
              <a:rPr lang="ru-RU" sz="1600" dirty="0" smtClean="0"/>
              <a:t>функционирующими в неблагоприятных социальных условиях», показал, что в ШНОР намечена положительная динамика образовательных результатов.</a:t>
            </a:r>
          </a:p>
          <a:p>
            <a:r>
              <a:rPr lang="ru-RU" sz="1600" b="1" dirty="0" smtClean="0"/>
              <a:t> Мониторинг направления «Система работы по самоопределению и профессиональной ориентации обучающихся» показал, что необходимо вести целенаправленную работу в данном направлении так  как показатели в большинстве случаев не достигли цели ( отсутствуют  индивидуальные  образовательные маршруты, профильные классы и др.)</a:t>
            </a:r>
            <a:endParaRPr lang="ru-RU" sz="1600" dirty="0" smtClean="0"/>
          </a:p>
          <a:p>
            <a:r>
              <a:rPr lang="ru-RU" sz="1600" b="1" dirty="0" smtClean="0"/>
              <a:t>Мониторинг направления «Система объективности процедур </a:t>
            </a:r>
            <a:r>
              <a:rPr lang="ru-RU" sz="1600" dirty="0" smtClean="0"/>
              <a:t>оценки </a:t>
            </a:r>
            <a:r>
              <a:rPr lang="ru-RU" sz="1600" b="1" dirty="0" smtClean="0"/>
              <a:t>качества </a:t>
            </a:r>
            <a:r>
              <a:rPr lang="ru-RU" sz="1600" dirty="0" smtClean="0"/>
              <a:t>образования и </a:t>
            </a:r>
            <a:r>
              <a:rPr lang="ru-RU" sz="1600" b="1" dirty="0" smtClean="0"/>
              <a:t>олимпиад </a:t>
            </a:r>
            <a:r>
              <a:rPr lang="ru-RU" sz="1600" dirty="0" smtClean="0"/>
              <a:t>школьников» показал, что в большинстве случаев показатели достигают своей цели , в тоже время необходимо обратить внимание на работу по участию ОО в мероприятиях по выявлению, обобщению и распространению собственного передового опыта по повышению качества обеспечения объективности проведения ОП и ОШ, проведению  мероприятий по формированию позитивного отношения родительской общественности к объективности ОП и объективной оценке образовательных результатов и ОШ, реализацию программ помощи учителям, имеющим профессиональные проблемы и дефициты в части оценивания результатов обучающихся.</a:t>
            </a:r>
          </a:p>
          <a:p>
            <a:endParaRPr lang="ru-RU" sz="1600" dirty="0" smtClean="0"/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МСОКО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Мониторинг направления «Система мониторинга эффективности руководителей всех образовательных организаций  Кировского района» показал,  недостаточный контроль со стороны  по внесению данных в АИС СГО ПК.</a:t>
            </a:r>
            <a:r>
              <a:rPr lang="ru-RU" sz="1600" dirty="0" smtClean="0"/>
              <a:t> Отсутствие  договоров о реализации основных общеобразовательных программ в сетевой форме. Отсутствует осуществление на основании локального нормативного акта ОО зачета предметов результатов освоения обучающимися учебных предметов, курсов, дисциплин (модулей), в других организациях, осуществляющих образовательную деятельность .</a:t>
            </a:r>
          </a:p>
          <a:p>
            <a:r>
              <a:rPr lang="ru-RU" sz="1600" b="1" dirty="0" smtClean="0"/>
              <a:t>Мониторинг направления «Система мониторинга обеспечения профессионального развития педагогических работников» показал необходимость  увеличение </a:t>
            </a:r>
            <a:r>
              <a:rPr lang="ru-RU" sz="1600" dirty="0" smtClean="0"/>
              <a:t>количества педагогов, прошедших повышение квалификации с учетом рекомендаций по итогам мониторинга диагностики профессиональных дефицитов и/или по индивидуальному маршруту. Привлечение и закрепление в ОУ КМР молодых специалистов. </a:t>
            </a:r>
          </a:p>
          <a:p>
            <a:r>
              <a:rPr lang="ru-RU" sz="1600" dirty="0" smtClean="0"/>
              <a:t>В ходе Мониторинга  направления  «Система организации воспитания и социализации обучающихся» выявлено, что на сайтах ОУ не размещаются своевременно  тематические разработки родительских собраний и классных часов классными руководителями. </a:t>
            </a:r>
          </a:p>
          <a:p>
            <a:r>
              <a:rPr lang="ru-RU" sz="1600" dirty="0" smtClean="0"/>
              <a:t> В связи с выявленными недостатками в районе разработаны следующие документы:</a:t>
            </a:r>
          </a:p>
          <a:p>
            <a:r>
              <a:rPr lang="ru-RU" sz="1600" dirty="0" smtClean="0"/>
              <a:t>1.Стратегия развития системы образования Кировского МР на 2021-2026 годы.</a:t>
            </a:r>
          </a:p>
          <a:p>
            <a:r>
              <a:rPr lang="ru-RU" sz="1600" dirty="0" smtClean="0"/>
              <a:t>2.Дорожная карта научно- методического сопровождения  педагогических работников  и руководящих кадров в Кировского МР.</a:t>
            </a:r>
          </a:p>
          <a:p>
            <a:r>
              <a:rPr lang="ru-RU" sz="1600" dirty="0" smtClean="0"/>
              <a:t>3.Муниципальная многоуровневая  модель ММС.</a:t>
            </a:r>
          </a:p>
          <a:p>
            <a:r>
              <a:rPr lang="ru-RU" sz="1600" dirty="0" smtClean="0"/>
              <a:t>4.Планы по повышению качества образования для каждого ОУ Кировского МР.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Резолюция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Обеспечить реализацию КОНЦЕПЦИИ РАЗВИТИЯ СИСТЕМЫ ОБРАЗОВАНИЯ В КМР до 2026 года, направленную на обеспечение научно- методического сопровождения педагогических и руководящих кадров, внедрение обновленной многоуровневой модели ММС, осуществление профильного образования в средних школах., сетевое взаимодействие между ОУ ККМР, персонификацию дополнительного образования, привлечение молодых специалистов, использование возможностей  АИС СГО в полной мере. </a:t>
            </a:r>
          </a:p>
          <a:p>
            <a:r>
              <a:rPr lang="ru-RU" b="1" dirty="0" smtClean="0"/>
              <a:t>Результатом станет повышение профессионального мастерства педагогов и качества образования в целом.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8916" name="Picture 4" descr="http://900igr.net/up/datas/91933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60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5058" name="AutoShape 2" descr="https://ds05.infourok.ru/uploads/ex/0369/0001b118-473c07ab/img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https://ds05.infourok.ru/uploads/ex/0369/0001b118-473c07ab/im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20" y="142852"/>
            <a:ext cx="883449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4"/>
            <a:ext cx="8229600" cy="550547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Формирование системы непрерывного профессионального развития педагогов в рамках национального проекта "Образование" непосредственно связано с созданием системы эффективного методического сопровождения путем модернизации способов методической поддержки за счет разработки и внедрения правовых, организационных и финансовых механизмов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перехода на новые модели оказания адресной методической поддержки педагогическим коллективам и педагогическим работникам.</a:t>
            </a:r>
          </a:p>
          <a:p>
            <a:endParaRPr lang="ru-RU" dirty="0"/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Ключевой инструмент  - Центр НППМ ПР</a:t>
            </a:r>
            <a:r>
              <a:rPr lang="ru-RU" dirty="0" smtClean="0"/>
              <a:t>, рассматриваемый </a:t>
            </a:r>
            <a:r>
              <a:rPr lang="ru-RU" dirty="0"/>
              <a:t>как динамичный методический ресурс, ориентированный непосредственно на педагогические кадры в образовательной организации,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обеспечивающий условия </a:t>
            </a:r>
            <a:r>
              <a:rPr lang="ru-RU" dirty="0"/>
              <a:t>для профессионального развития педагогов, оказывающий методическую поддержку как в части внедрения новых образовательных технологий, так и в части содержания новых образовательных программ.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887" t="13703" r="53427" b="61224"/>
          <a:stretch/>
        </p:blipFill>
        <p:spPr bwMode="auto">
          <a:xfrm>
            <a:off x="6660234" y="5661248"/>
            <a:ext cx="2103616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511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967412D-1A5A-1347-AD90-624E60D33B74}"/>
              </a:ext>
            </a:extLst>
          </p:cNvPr>
          <p:cNvSpPr/>
          <p:nvPr/>
        </p:nvSpPr>
        <p:spPr>
          <a:xfrm>
            <a:off x="4255051" y="3164361"/>
            <a:ext cx="3870143" cy="1118255"/>
          </a:xfrm>
          <a:prstGeom prst="rect">
            <a:avLst/>
          </a:prstGeom>
          <a:solidFill>
            <a:srgbClr val="BED6EE">
              <a:alpha val="38039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400" dirty="0">
                <a:solidFill>
                  <a:srgbClr val="0944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фундаментальных и прикладных исследований, трансфер научных достижений и передовых педагогических технологий в сферу образования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C19E4F8-BFFC-4044-A82D-96189D8B4C4A}"/>
              </a:ext>
            </a:extLst>
          </p:cNvPr>
          <p:cNvSpPr/>
          <p:nvPr/>
        </p:nvSpPr>
        <p:spPr>
          <a:xfrm>
            <a:off x="83086" y="3697010"/>
            <a:ext cx="3934437" cy="707886"/>
          </a:xfrm>
          <a:prstGeom prst="rect">
            <a:avLst/>
          </a:prstGeom>
          <a:solidFill>
            <a:srgbClr val="BED6EE">
              <a:alpha val="29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200" dirty="0">
                <a:solidFill>
                  <a:srgbClr val="0944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Ведение федерального реестра образовательных программ дополнительного профессионального педагогического образования (ФРОП ДППО)</a:t>
            </a:r>
            <a:endParaRPr lang="ru-RU" sz="1200" dirty="0">
              <a:solidFill>
                <a:srgbClr val="09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12CB9CF-C82F-4E47-AE87-CE5F27D46FD8}"/>
              </a:ext>
            </a:extLst>
          </p:cNvPr>
          <p:cNvSpPr/>
          <p:nvPr/>
        </p:nvSpPr>
        <p:spPr>
          <a:xfrm>
            <a:off x="83087" y="2105110"/>
            <a:ext cx="3934437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108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КООРДИНАТОР СИСТЕМЫ </a:t>
            </a:r>
          </a:p>
          <a:p>
            <a:pPr>
              <a:lnSpc>
                <a:spcPts val="1700"/>
              </a:lnSpc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Федеральное государственное автономное образовательное учреждение дополнительного профессионального образования «Академия реализации государственной политики и профессионального развития работников образования» (Академия 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РФ)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E534B70-EB9A-934B-84B0-D2069F8E46A8}"/>
              </a:ext>
            </a:extLst>
          </p:cNvPr>
          <p:cNvSpPr/>
          <p:nvPr/>
        </p:nvSpPr>
        <p:spPr>
          <a:xfrm>
            <a:off x="4240723" y="2105109"/>
            <a:ext cx="4148749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Федеральные центры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научно-методического сопровождения педагогов на базе образовательных организаций высшего образования</a:t>
            </a:r>
          </a:p>
        </p:txBody>
      </p:sp>
      <p:sp>
        <p:nvSpPr>
          <p:cNvPr id="14" name="Шеврон 6">
            <a:extLst>
              <a:ext uri="{FF2B5EF4-FFF2-40B4-BE49-F238E27FC236}">
                <a16:creationId xmlns="" xmlns:a16="http://schemas.microsoft.com/office/drawing/2014/main" id="{886E479F-752A-8545-BC2B-BF8ECED0C7BA}"/>
              </a:ext>
            </a:extLst>
          </p:cNvPr>
          <p:cNvSpPr/>
          <p:nvPr/>
        </p:nvSpPr>
        <p:spPr>
          <a:xfrm rot="5400000">
            <a:off x="3671206" y="-1382017"/>
            <a:ext cx="668704" cy="5576249"/>
          </a:xfrm>
          <a:prstGeom prst="chevron">
            <a:avLst>
              <a:gd name="adj" fmla="val 15517"/>
            </a:avLst>
          </a:prstGeom>
          <a:gradFill>
            <a:gsLst>
              <a:gs pos="0">
                <a:srgbClr val="1BAFD1"/>
              </a:gs>
              <a:gs pos="100000">
                <a:srgbClr val="0461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азвание 1">
            <a:extLst>
              <a:ext uri="{FF2B5EF4-FFF2-40B4-BE49-F238E27FC236}">
                <a16:creationId xmlns="" xmlns:a16="http://schemas.microsoft.com/office/drawing/2014/main" id="{339E8E5B-C6FB-D84B-A768-4E824CF1479B}"/>
              </a:ext>
            </a:extLst>
          </p:cNvPr>
          <p:cNvSpPr txBox="1">
            <a:spLocks/>
          </p:cNvSpPr>
          <p:nvPr/>
        </p:nvSpPr>
        <p:spPr>
          <a:xfrm>
            <a:off x="1974685" y="1237273"/>
            <a:ext cx="4085705" cy="36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УРОВЕНЬ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86B859A-D33F-D440-A792-6AE071A812DE}"/>
              </a:ext>
            </a:extLst>
          </p:cNvPr>
          <p:cNvSpPr/>
          <p:nvPr/>
        </p:nvSpPr>
        <p:spPr>
          <a:xfrm>
            <a:off x="83088" y="5348850"/>
            <a:ext cx="387014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Региональная инфраструктура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методического сопровождения (в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ИРО, ИПК)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48E9361-7EB9-B14C-83AE-9039647B9909}"/>
              </a:ext>
            </a:extLst>
          </p:cNvPr>
          <p:cNvSpPr/>
          <p:nvPr/>
        </p:nvSpPr>
        <p:spPr>
          <a:xfrm>
            <a:off x="4239463" y="5348851"/>
            <a:ext cx="380548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Региональные учебно-методические объединения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методические советы, методические отделы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746EA74-0956-DA46-85A1-3B9FC3353B37}"/>
              </a:ext>
            </a:extLst>
          </p:cNvPr>
          <p:cNvSpPr/>
          <p:nvPr/>
        </p:nvSpPr>
        <p:spPr>
          <a:xfrm>
            <a:off x="1296800" y="5980106"/>
            <a:ext cx="5441451" cy="738664"/>
          </a:xfrm>
          <a:prstGeom prst="rect">
            <a:avLst/>
          </a:prstGeom>
          <a:solidFill>
            <a:srgbClr val="BED6EE">
              <a:alpha val="38039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944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на базе ИРО и ИПК </a:t>
            </a:r>
            <a:r>
              <a:rPr lang="ru-RU" sz="14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54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Центров непрерывного повышения профессионального мастерства педагогических работников (ЦНППМ) </a:t>
            </a:r>
            <a:r>
              <a:rPr lang="ru-RU" sz="1400" dirty="0">
                <a:solidFill>
                  <a:srgbClr val="0944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всех субъектах РФ</a:t>
            </a:r>
            <a:endParaRPr lang="ru-RU" sz="1400" dirty="0">
              <a:solidFill>
                <a:srgbClr val="09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628D379-3A50-C344-A00D-40A537D48411}"/>
              </a:ext>
            </a:extLst>
          </p:cNvPr>
          <p:cNvSpPr/>
          <p:nvPr/>
        </p:nvSpPr>
        <p:spPr>
          <a:xfrm>
            <a:off x="1559684" y="1744892"/>
            <a:ext cx="48917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gradFill>
                  <a:gsLst>
                    <a:gs pos="0">
                      <a:srgbClr val="1BAFD1"/>
                    </a:gs>
                    <a:gs pos="100000">
                      <a:srgbClr val="0461C0"/>
                    </a:gs>
                  </a:gsLst>
                  <a:lin ang="10800000" scaled="1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МИНИСТЕРСТВО ПРОСВЕЩЕНИЯ РФ</a:t>
            </a:r>
          </a:p>
        </p:txBody>
      </p:sp>
      <p:sp>
        <p:nvSpPr>
          <p:cNvPr id="24" name="Шеврон 6">
            <a:extLst>
              <a:ext uri="{FF2B5EF4-FFF2-40B4-BE49-F238E27FC236}">
                <a16:creationId xmlns="" xmlns:a16="http://schemas.microsoft.com/office/drawing/2014/main" id="{8A10065C-9D99-7547-9ACC-745ACE3A71F5}"/>
              </a:ext>
            </a:extLst>
          </p:cNvPr>
          <p:cNvSpPr/>
          <p:nvPr/>
        </p:nvSpPr>
        <p:spPr>
          <a:xfrm rot="5400000">
            <a:off x="3671206" y="2164839"/>
            <a:ext cx="668704" cy="5576249"/>
          </a:xfrm>
          <a:prstGeom prst="chevron">
            <a:avLst>
              <a:gd name="adj" fmla="val 15517"/>
            </a:avLst>
          </a:prstGeom>
          <a:gradFill>
            <a:gsLst>
              <a:gs pos="0">
                <a:srgbClr val="1BAFD1"/>
              </a:gs>
              <a:gs pos="100000">
                <a:srgbClr val="0461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азвание 1">
            <a:extLst>
              <a:ext uri="{FF2B5EF4-FFF2-40B4-BE49-F238E27FC236}">
                <a16:creationId xmlns="" xmlns:a16="http://schemas.microsoft.com/office/drawing/2014/main" id="{3DD21A6E-F8E6-2F4E-B4FD-40AD92D217C8}"/>
              </a:ext>
            </a:extLst>
          </p:cNvPr>
          <p:cNvSpPr txBox="1">
            <a:spLocks/>
          </p:cNvSpPr>
          <p:nvPr/>
        </p:nvSpPr>
        <p:spPr>
          <a:xfrm>
            <a:off x="1974685" y="4793625"/>
            <a:ext cx="4085705" cy="361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РЕГИОНАЛЬНЫЙ УРОВЕНЬ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7821D342-EA23-4D47-9A66-A562E5FE21A6}"/>
              </a:ext>
            </a:extLst>
          </p:cNvPr>
          <p:cNvSpPr txBox="1">
            <a:spLocks/>
          </p:cNvSpPr>
          <p:nvPr/>
        </p:nvSpPr>
        <p:spPr>
          <a:xfrm>
            <a:off x="83086" y="77098"/>
            <a:ext cx="824732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38F4F76-BA52-0340-8F9C-903AC5550672}"/>
              </a:ext>
            </a:extLst>
          </p:cNvPr>
          <p:cNvSpPr/>
          <p:nvPr/>
        </p:nvSpPr>
        <p:spPr>
          <a:xfrm>
            <a:off x="83101" y="4493624"/>
            <a:ext cx="8042093" cy="228730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7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789876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Научно-методические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центры при образовательных организациях высшего образования, подведомственных </a:t>
            </a:r>
            <a:r>
              <a:rPr lang="ru-RU" sz="1600" dirty="0" err="1">
                <a:solidFill>
                  <a:srgbClr val="002060"/>
                </a:solidFill>
                <a:ea typeface="Calibri" panose="020F0502020204030204" pitchFamily="34" charset="0"/>
              </a:rPr>
              <a:t>Минпросвещения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 России (педагогические вузы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Орган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исполнительной власти субъекта РФ, осуществляющий государственное управление в сфере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образования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ГАУ ДПО ПК ИРО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Центр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непрерывного повышения профессионального мастерства педагогических работников (ЦНППМ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Муниципальные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методические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службы</a:t>
            </a:r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Профессиональные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сообщества и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ассоциации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007" y="260665"/>
            <a:ext cx="7712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Субъекты региональной системы научно-методического сопровождения педагогических работников и управленческих кадров являются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277" y="5013196"/>
            <a:ext cx="7996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Приморского края отвечает за сохранение </a:t>
            </a:r>
            <a:r>
              <a:rPr lang="ru-RU" sz="20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единого образовательного пространства на территории субъекта РФ и его интеграции в единое образовательное пространство </a:t>
            </a:r>
            <a:r>
              <a:rPr lang="ru-RU" sz="2000" b="1" i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страны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9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777" y="1534764"/>
            <a:ext cx="548977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ОБЕСПЕЧИВАЕТ УСЛОВИЯ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достижения показателей национального проекта «Образование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»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согласовывает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сформированный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ПАСПОРТ РЕГИОНАЛЬНОЙ СИСТЕМЫ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научно-методического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сопровождения педагогических работников и управленческих кадров в сроки, определяемые Федеральным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оператором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обеспечивает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ЗАКЛЮЧЕНИЕ ТРЕХСТОРОННИХ СОГЛАШЕНИЙ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между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муниципальными органами управления образованием, РОИВ и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организацией,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на базе которой создан и функционирует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ЦНППМ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СОГЛАСОВАНИЕ С ФЕДЕРАЛЬНЫМ ОПЕРАТОРОМ РУКОВОДИТЕЛЯ ЦНППМ</a:t>
            </a:r>
            <a:endParaRPr lang="ru-RU" sz="16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обеспечивает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ФИНАНСИРОВАНИЕ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региональной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системы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226" y="260663"/>
            <a:ext cx="7871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Деятельность органа </a:t>
            </a: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</a:rPr>
              <a:t>исполнительной власти субъекта РФ, </a:t>
            </a:r>
            <a:r>
              <a:rPr lang="ru-RU" sz="24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осуществляющего </a:t>
            </a: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</a:rPr>
              <a:t>государственное управление в сфере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6638" y="2648533"/>
            <a:ext cx="2089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ПАСПОРТ РЕГИОНАЛЬНОЙ СИСТЕМЫ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единый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информационно-аналитический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ресурс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156178" y="1534755"/>
            <a:ext cx="10886" cy="481157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>
            <a:endCxn id="4" idx="1"/>
          </p:cNvCxnSpPr>
          <p:nvPr/>
        </p:nvCxnSpPr>
        <p:spPr>
          <a:xfrm rot="16200000" flipH="1">
            <a:off x="5618974" y="3318141"/>
            <a:ext cx="712827" cy="502502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733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2E10755-E8A2-42A6-A877-0572C4A5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7" t="27491" r="65747" b="8316"/>
          <a:stretch/>
        </p:blipFill>
        <p:spPr>
          <a:xfrm>
            <a:off x="-9424" y="1502"/>
            <a:ext cx="1497564" cy="68564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DD9C3D0-BC74-4461-AD02-E0A9F02E3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56" t="47445" r="17945" b="14929"/>
          <a:stretch/>
        </p:blipFill>
        <p:spPr>
          <a:xfrm>
            <a:off x="1649794" y="1432874"/>
            <a:ext cx="7341101" cy="48516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BD1FF2-05DD-42F4-8480-226E169D38B4}"/>
              </a:ext>
            </a:extLst>
          </p:cNvPr>
          <p:cNvPicPr/>
          <p:nvPr/>
        </p:nvPicPr>
        <p:blipFill rotWithShape="1">
          <a:blip r:embed="rId4"/>
          <a:srcRect l="6887" t="15494" r="53427" b="61224"/>
          <a:stretch/>
        </p:blipFill>
        <p:spPr bwMode="auto">
          <a:xfrm>
            <a:off x="7242252" y="-12317"/>
            <a:ext cx="1901749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4507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Распоряжение АКМР №190-р от 19.07.2021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000109"/>
            <a:ext cx="7772400" cy="3406792"/>
          </a:xfrm>
        </p:spPr>
        <p:txBody>
          <a:bodyPr>
            <a:normAutofit fontScale="9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Дорожная  карта по организации научно – методического сопровождения педагогических работников и управленческих кадров на муниципальном уровне в Кировском муниципальном районе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 основании распоряжения Министерства Просвещения РФ от 4 февраля 2021 года № Р-33 «Об утверждении методических рекомендаций по реализации мероприятий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кадров», федеральный проект "Современная школа" национального проекта "Образование", утвержденного протоколом заседания президиума Совета при Президенте Российской Федерации по стратегическому развитию и национальным проектам от 17 декабря 2020 г. № 14).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1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Направления научно – методического сопровождения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9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1.Сопровождение деятельности Центров «Точка роста». </a:t>
            </a:r>
          </a:p>
          <a:p>
            <a:r>
              <a:rPr lang="ru-RU" dirty="0" smtClean="0"/>
              <a:t>естественно- научной и технологической направленности  на базе МБОУ СОШ № 1.</a:t>
            </a:r>
          </a:p>
          <a:p>
            <a:r>
              <a:rPr lang="ru-RU" dirty="0" smtClean="0"/>
              <a:t> Результаты.</a:t>
            </a:r>
          </a:p>
          <a:p>
            <a:r>
              <a:rPr lang="ru-RU" dirty="0" smtClean="0"/>
              <a:t> Численность детей, обучающихся по предметной области «Естественные науки» на базе «Центра роста» (человек) -5-11 класс (300 человек). </a:t>
            </a:r>
          </a:p>
          <a:p>
            <a:r>
              <a:rPr lang="ru-RU" dirty="0" smtClean="0"/>
              <a:t>Численность детей, обучающихся по дополнительным программам предметной области «Естественные науки» на базе «Центра роста» (человек) -5-11 класс (30 человек). </a:t>
            </a:r>
          </a:p>
          <a:p>
            <a:r>
              <a:rPr lang="ru-RU" dirty="0" smtClean="0"/>
              <a:t>Доля педагогов ЦТР, прошедших курсы повышения квалификации -100%. Заключение договоров со школами – партнерами о сетевом взаимодействии. Проведение творческих уроков для обучающиеся школ партнеров</a:t>
            </a:r>
          </a:p>
          <a:p>
            <a:r>
              <a:rPr lang="ru-RU" dirty="0" smtClean="0"/>
              <a:t>(3 группы 60 человек). </a:t>
            </a:r>
          </a:p>
          <a:p>
            <a:r>
              <a:rPr lang="ru-RU" dirty="0" smtClean="0"/>
              <a:t>Проведение экскурсия для учителей района  в рамках РМО (учителя ЕНЦ ,технологии, информатики),35 человек. </a:t>
            </a:r>
          </a:p>
          <a:p>
            <a:r>
              <a:rPr lang="ru-RU" dirty="0" smtClean="0"/>
              <a:t>Проведение учебных экскурсий на осенних и весенних каникулах,100 человек. Проведение мастер- классов, мероприятий для педагогов района, 70 человек.</a:t>
            </a:r>
          </a:p>
          <a:p>
            <a:r>
              <a:rPr lang="ru-RU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1952</Words>
  <PresentationFormat>Экран (4:3)</PresentationFormat>
  <Paragraphs>176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Деятельность  муниципальных методических служб в региональной системе научно-методического сопровождения педагогических работников и управленческих кадров </vt:lpstr>
      <vt:lpstr>Слайд 2</vt:lpstr>
      <vt:lpstr>Слайд 3</vt:lpstr>
      <vt:lpstr>Слайд 4</vt:lpstr>
      <vt:lpstr>Слайд 5</vt:lpstr>
      <vt:lpstr>Слайд 6</vt:lpstr>
      <vt:lpstr>Слайд 7</vt:lpstr>
      <vt:lpstr>Распоряжение АКМР №190-р от 19.07.2021</vt:lpstr>
      <vt:lpstr>Слайд 9</vt:lpstr>
      <vt:lpstr>2. Мероприятия по внедрению целевой модели наставничества</vt:lpstr>
      <vt:lpstr>Слайд 11</vt:lpstr>
      <vt:lpstr>Слайд 12</vt:lpstr>
      <vt:lpstr> 5.Сопровождение мероприятий по непрерывному профессиональному развитию педагогов, выявлению профессиональных  дефицитов и потребностей</vt:lpstr>
      <vt:lpstr>О вносимых изменениях. ФГОС НОО и ООО третьего поколения</vt:lpstr>
      <vt:lpstr>ФГОС третьего поколения</vt:lpstr>
      <vt:lpstr>ФГОС третьего поколения</vt:lpstr>
      <vt:lpstr>ФГОС третьего поколения</vt:lpstr>
      <vt:lpstr>ФГОС третьего поколения</vt:lpstr>
      <vt:lpstr>Внедрение рабочих программ воспитания с 01. 09. 2021 года</vt:lpstr>
      <vt:lpstr>Общие проблемы воспитания в школах</vt:lpstr>
      <vt:lpstr> Центр программы воспитания(ПВ)- личностное развитие обучающихся</vt:lpstr>
      <vt:lpstr>Программа воспитания</vt:lpstr>
      <vt:lpstr>Раздел «Виды, формы и содержание деятельности»,</vt:lpstr>
      <vt:lpstr>МОДУЛЬ ШКОЛЬНЫЙ УРОК</vt:lpstr>
      <vt:lpstr>МОНИТОРИНГ МСОКО ЗА 2020-2021 учебный год </vt:lpstr>
      <vt:lpstr>Мониторинг МСОКО</vt:lpstr>
      <vt:lpstr>Резолюция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 муниципальных методических служб в региональной системе научно-методического сопровождения педагогических работников и управленческих кадров </dc:title>
  <dc:creator>home</dc:creator>
  <cp:lastModifiedBy>home</cp:lastModifiedBy>
  <cp:revision>64</cp:revision>
  <dcterms:created xsi:type="dcterms:W3CDTF">2021-08-18T00:39:51Z</dcterms:created>
  <dcterms:modified xsi:type="dcterms:W3CDTF">2021-08-27T04:37:15Z</dcterms:modified>
</cp:coreProperties>
</file>