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66" r:id="rId3"/>
    <p:sldId id="298" r:id="rId4"/>
    <p:sldId id="295" r:id="rId5"/>
    <p:sldId id="299" r:id="rId6"/>
    <p:sldId id="345" r:id="rId7"/>
    <p:sldId id="300" r:id="rId8"/>
    <p:sldId id="303" r:id="rId9"/>
    <p:sldId id="302" r:id="rId10"/>
    <p:sldId id="304" r:id="rId11"/>
    <p:sldId id="306" r:id="rId12"/>
    <p:sldId id="310" r:id="rId13"/>
    <p:sldId id="311" r:id="rId14"/>
    <p:sldId id="327" r:id="rId15"/>
    <p:sldId id="321" r:id="rId16"/>
    <p:sldId id="283" r:id="rId17"/>
    <p:sldId id="325" r:id="rId18"/>
    <p:sldId id="324" r:id="rId19"/>
    <p:sldId id="343" r:id="rId20"/>
    <p:sldId id="314" r:id="rId21"/>
    <p:sldId id="315" r:id="rId22"/>
    <p:sldId id="316" r:id="rId23"/>
    <p:sldId id="317" r:id="rId24"/>
    <p:sldId id="284" r:id="rId25"/>
    <p:sldId id="326" r:id="rId26"/>
    <p:sldId id="286" r:id="rId27"/>
    <p:sldId id="287" r:id="rId28"/>
    <p:sldId id="322" r:id="rId29"/>
    <p:sldId id="289" r:id="rId30"/>
    <p:sldId id="290" r:id="rId31"/>
    <p:sldId id="291" r:id="rId32"/>
    <p:sldId id="323" r:id="rId33"/>
    <p:sldId id="292" r:id="rId34"/>
    <p:sldId id="308" r:id="rId35"/>
    <p:sldId id="329" r:id="rId36"/>
    <p:sldId id="336" r:id="rId37"/>
    <p:sldId id="333" r:id="rId38"/>
    <p:sldId id="339" r:id="rId39"/>
    <p:sldId id="341" r:id="rId40"/>
    <p:sldId id="346" r:id="rId41"/>
    <p:sldId id="348" r:id="rId42"/>
    <p:sldId id="351" r:id="rId43"/>
    <p:sldId id="350" r:id="rId44"/>
    <p:sldId id="353" r:id="rId45"/>
    <p:sldId id="354" r:id="rId46"/>
    <p:sldId id="347" r:id="rId47"/>
    <p:sldId id="355" r:id="rId48"/>
    <p:sldId id="332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94" userDrawn="1">
          <p15:clr>
            <a:srgbClr val="A4A3A4"/>
          </p15:clr>
        </p15:guide>
        <p15:guide id="2" pos="2706" userDrawn="1">
          <p15:clr>
            <a:srgbClr val="A4A3A4"/>
          </p15:clr>
        </p15:guide>
        <p15:guide id="3" pos="4974" userDrawn="1">
          <p15:clr>
            <a:srgbClr val="A4A3A4"/>
          </p15:clr>
        </p15:guide>
        <p15:guide id="4" pos="1572" userDrawn="1">
          <p15:clr>
            <a:srgbClr val="A4A3A4"/>
          </p15:clr>
        </p15:guide>
        <p15:guide id="5" pos="6108" userDrawn="1">
          <p15:clr>
            <a:srgbClr val="A4A3A4"/>
          </p15:clr>
        </p15:guide>
        <p15:guide id="6" pos="7242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38" userDrawn="1">
          <p15:clr>
            <a:srgbClr val="A4A3A4"/>
          </p15:clr>
        </p15:guide>
        <p15:guide id="9" orient="horz" pos="102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0000"/>
    <a:srgbClr val="1E1E1E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5332" autoAdjust="0"/>
  </p:normalViewPr>
  <p:slideViewPr>
    <p:cSldViewPr>
      <p:cViewPr>
        <p:scale>
          <a:sx n="95" d="100"/>
          <a:sy n="95" d="100"/>
        </p:scale>
        <p:origin x="-696" y="96"/>
      </p:cViewPr>
      <p:guideLst>
        <p:guide orient="horz" pos="3294"/>
        <p:guide orient="horz" pos="1026"/>
        <p:guide orient="horz" pos="2160"/>
        <p:guide pos="2706"/>
        <p:guide pos="4974"/>
        <p:guide pos="1572"/>
        <p:guide pos="6108"/>
        <p:guide pos="7242"/>
        <p:guide pos="384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3115" y="72"/>
      </p:cViewPr>
      <p:guideLst>
        <p:guide orient="horz" pos="2880"/>
        <p:guide pos="2160"/>
      </p:guideLst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66001-695A-4950-A656-A264F3C1A507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AB713-4B10-4E53-B957-5CD46B524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AB713-4B10-4E53-B957-5CD46B524CD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0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8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2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6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1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22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9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6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5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43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6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5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1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9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42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4DBF6-9A1C-4029-819E-30279723D5D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6000" y="3669000"/>
            <a:ext cx="10800000" cy="1004421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Оценка профессиональных рисков</a:t>
            </a:r>
            <a:endParaRPr lang="en-US" sz="5400" b="1" dirty="0">
              <a:solidFill>
                <a:srgbClr val="1E1E1E"/>
              </a:solidFill>
              <a:latin typeface="PT Sans" panose="020B0503020203020204" pitchFamily="34" charset="-52"/>
              <a:ea typeface="Roboto" panose="02000000000000000000" pitchFamily="2" charset="0"/>
            </a:endParaRPr>
          </a:p>
          <a:p>
            <a:pPr algn="l"/>
            <a:r>
              <a:rPr lang="ru-RU" sz="3600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семинар для профессионалов в сфере охраны труда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96" y="309000"/>
            <a:ext cx="4130104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00" y="189000"/>
            <a:ext cx="10755600" cy="96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  <a:ea typeface="+mn-ea"/>
                <a:cs typeface="+mn-cs"/>
              </a:rPr>
              <a:t>Нормативные</a:t>
            </a:r>
            <a:r>
              <a:rPr lang="ru-RU" sz="3600" dirty="0">
                <a:latin typeface="+mn-lt"/>
                <a:ea typeface="+mn-ea"/>
                <a:cs typeface="+mn-cs"/>
              </a:rPr>
              <a:t> </a:t>
            </a:r>
            <a:r>
              <a:rPr lang="ru-RU" sz="4400" dirty="0">
                <a:latin typeface="+mn-lt"/>
                <a:ea typeface="+mn-ea"/>
                <a:cs typeface="+mn-cs"/>
              </a:rPr>
              <a:t>документы</a:t>
            </a:r>
            <a:endParaRPr lang="ru-RU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1389000"/>
            <a:ext cx="10498625" cy="51600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222222"/>
                </a:solidFill>
              </a:rPr>
              <a:t>Приказ Минтруда России от 19.08.2016 № 438н. </a:t>
            </a:r>
            <a:r>
              <a:rPr lang="ru-RU" sz="1800" dirty="0">
                <a:solidFill>
                  <a:srgbClr val="222222"/>
                </a:solidFill>
              </a:rPr>
              <a:t>Об утверждении типового положения о системе управления охраной труда</a:t>
            </a:r>
          </a:p>
          <a:p>
            <a:pPr algn="just"/>
            <a:endParaRPr lang="ru-RU" sz="1800" dirty="0">
              <a:solidFill>
                <a:srgbClr val="1E1E1E"/>
              </a:solidFill>
            </a:endParaRP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12.0.003-2015. ССБТ. </a:t>
            </a:r>
            <a:r>
              <a:rPr lang="ru-RU" sz="1800" dirty="0">
                <a:solidFill>
                  <a:srgbClr val="1E1E1E"/>
                </a:solidFill>
              </a:rPr>
              <a:t>Опасные и вредные производственные факторы. Классификация.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12.0.007-2009. ССБТ. </a:t>
            </a:r>
            <a:r>
              <a:rPr lang="ru-RU" sz="1800" dirty="0">
                <a:solidFill>
                  <a:srgbClr val="1E1E1E"/>
                </a:solidFill>
              </a:rPr>
              <a:t>Система управления охраной труда в организации. Общие требования по разработке, применению, оценке и совершенствованию.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12.0.010-2009.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Определение опасностей и оценка рисков.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Общие требования. ГОСТ 12.0.230.1-2015. ССБТ. Системы управления охраной труда. Руководство по применению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ГОСТ Р 54934-2012/OHSAS 18001:2007. </a:t>
            </a:r>
            <a:r>
              <a:rPr lang="ru-RU" sz="1800" dirty="0">
                <a:solidFill>
                  <a:srgbClr val="1E1E1E"/>
                </a:solidFill>
              </a:rPr>
              <a:t>Системы менеджмента безопасности труда и охраны здоровья. Требования.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51897-2011/Руководство ИСО 73:2009. </a:t>
            </a:r>
            <a:r>
              <a:rPr lang="ru-RU" sz="1800" dirty="0">
                <a:solidFill>
                  <a:srgbClr val="1E1E1E"/>
                </a:solidFill>
              </a:rPr>
              <a:t>Менеджмент риска. Термины и определения.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Р 2.2.1766-03. </a:t>
            </a:r>
            <a:r>
              <a:rPr lang="ru-RU" sz="1800" dirty="0">
                <a:solidFill>
                  <a:srgbClr val="1E1E1E"/>
                </a:solidFill>
              </a:rPr>
              <a:t>Руководство по оценке профессионального риска для здоровья работников. Организационно-методические основы, принципы и критерии оценки. </a:t>
            </a:r>
          </a:p>
        </p:txBody>
      </p:sp>
    </p:spTree>
    <p:extLst>
      <p:ext uri="{BB962C8B-B14F-4D97-AF65-F5344CB8AC3E}">
        <p14:creationId xmlns:p14="http://schemas.microsoft.com/office/powerpoint/2010/main" val="387336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78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  <a:ea typeface="+mn-ea"/>
                <a:cs typeface="+mn-cs"/>
              </a:rPr>
              <a:t>Общая схема оценки профессиональных  рисков</a:t>
            </a:r>
          </a:p>
        </p:txBody>
      </p:sp>
      <p:sp>
        <p:nvSpPr>
          <p:cNvPr id="6" name="object 3"/>
          <p:cNvSpPr/>
          <p:nvPr/>
        </p:nvSpPr>
        <p:spPr>
          <a:xfrm>
            <a:off x="751332" y="1414272"/>
            <a:ext cx="10538460" cy="420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6832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3928" y="13559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748" y="16906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3016" y="152333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2280" y="39786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Объект 46"/>
          <p:cNvSpPr txBox="1">
            <a:spLocks/>
          </p:cNvSpPr>
          <p:nvPr/>
        </p:nvSpPr>
        <p:spPr>
          <a:xfrm>
            <a:off x="3512820" y="4853410"/>
            <a:ext cx="4260384" cy="13352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Готовая система управления профессиональными рисками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4711" y="3572564"/>
            <a:ext cx="167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Планирование и организация управления рисками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419" y="2312802"/>
            <a:ext cx="184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Выявляем риски на рабочих местах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0916" y="2637585"/>
            <a:ext cx="153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Оцениваем риски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6000" y="4852542"/>
            <a:ext cx="180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Корректируем и/или снижаем риски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6000" y="2336467"/>
            <a:ext cx="2244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Разрабатываем план мероприятий по снижению уровня профессионального рисками</a:t>
            </a:r>
          </a:p>
        </p:txBody>
      </p:sp>
    </p:spTree>
    <p:extLst>
      <p:ext uri="{BB962C8B-B14F-4D97-AF65-F5344CB8AC3E}">
        <p14:creationId xmlns:p14="http://schemas.microsoft.com/office/powerpoint/2010/main" val="252770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01" y="-1851000"/>
            <a:ext cx="2160000" cy="8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000" y="1702313"/>
            <a:ext cx="11400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Кого включать в комиссию?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Члены комиссии должны быть компетентны </a:t>
            </a:r>
            <a:endParaRPr lang="ru-RU" b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оптимально 3-5 человек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работодателя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охране труда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трудового коллектива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Главный инженер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руководитель структурного подразделения (бригадир, прораб, начальник смены, мастер цеха)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организации производства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профсоюзного органа работников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000" y="1901732"/>
            <a:ext cx="68400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Итоговые документы: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создании комиссии по идентификации опасностей и оценке рисков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порядке деятельности комиссии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об утверждении графика работ комиссии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964336"/>
              </p:ext>
            </p:extLst>
          </p:nvPr>
        </p:nvGraphicFramePr>
        <p:xfrm>
          <a:off x="7485613" y="1362488"/>
          <a:ext cx="43703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Document" r:id="rId3" imgW="6111557" imgH="7576363" progId="Word.Document.8">
                  <p:embed/>
                </p:oleObj>
              </mc:Choice>
              <mc:Fallback>
                <p:oleObj name="Document" r:id="rId3" imgW="6111557" imgH="7576363" progId="Word.Documen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5613" y="1362488"/>
                        <a:ext cx="4370387" cy="5418138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1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2. Обучаем членов комиссии по оценке профессиональных рисков</a:t>
            </a:r>
            <a:endParaRPr lang="ru-RU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024" y="1869000"/>
            <a:ext cx="1015297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Член комиссии компетентен?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Обучить его.</a:t>
            </a:r>
          </a:p>
          <a:p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</a:rPr>
              <a:t>Для таких случаев мы разработали обучающий курс «Оценка и управление профессиональными рисками» (72 часа).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дистанционно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содержание, проверенное практикой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слушатели самостоятельно смогут разработать систему управления профрисками для своего предприятия</a:t>
            </a: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endParaRPr lang="ru-RU" b="1" dirty="0">
              <a:solidFill>
                <a:srgbClr val="000000"/>
              </a:solidFill>
            </a:endParaRP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r>
              <a:rPr lang="ru-RU" sz="2000" b="1" dirty="0">
                <a:solidFill>
                  <a:srgbClr val="000000"/>
                </a:solidFill>
              </a:rPr>
              <a:t>Итоговый документ – удостоверения о повышении квалификации всех членов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205774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1E1E1E"/>
                </a:solidFill>
                <a:cs typeface="Times New Roman" panose="02020603050405020304" pitchFamily="18" charset="0"/>
              </a:rPr>
              <a:t>Приказ № 438 обязывает каждого работодателя разработать Положение о системе управления охраной труда.</a:t>
            </a:r>
          </a:p>
          <a:p>
            <a:pPr algn="l"/>
            <a:r>
              <a:rPr lang="ru-RU" sz="2000" dirty="0">
                <a:solidFill>
                  <a:srgbClr val="1E1E1E"/>
                </a:solidFill>
              </a:rPr>
              <a:t>Управление профессиональными рисками – это раздел Положения о СУОТ.</a:t>
            </a:r>
          </a:p>
          <a:p>
            <a:pPr algn="l"/>
            <a:endParaRPr lang="ru-RU" dirty="0"/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Порядок реализации оценки уровней профессиональных рисков устанавливается работодателем (п.33 Типового положения), то есть работодатель определяет способы: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выявления опасностей;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оценки уровней профессиональных рисков;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снижения уровней профессиональных рисков.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3. Разрабатываем </a:t>
            </a:r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Положение о системе</a:t>
            </a:r>
          </a:p>
          <a:p>
            <a:pPr algn="l"/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 управления охраной труда</a:t>
            </a:r>
          </a:p>
        </p:txBody>
      </p:sp>
    </p:spTree>
    <p:extLst>
      <p:ext uri="{BB962C8B-B14F-4D97-AF65-F5344CB8AC3E}">
        <p14:creationId xmlns:p14="http://schemas.microsoft.com/office/powerpoint/2010/main" val="89512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749000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Общие подходы, основные приемы, процедуры и особенности оценки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Реестр опасностей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Термины и определения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Управление рисками в СУОТ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Идентификация опасностей и оценка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Оценка допустимости остаточного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Форма чек-листа для проведения идентификации опасностей и оценки профессиональных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 Карта идентификации опасностей и оценки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План мероприятий по</a:t>
            </a:r>
            <a:r>
              <a:rPr lang="ru-RU" sz="2000" dirty="0">
                <a:solidFill>
                  <a:srgbClr val="2F2F2F"/>
                </a:solidFill>
              </a:rPr>
              <a:t> снижению уровня профессионального риска</a:t>
            </a: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latin typeface="+mn-lt"/>
              </a:rPr>
              <a:t>Содержание раздела Управление профессиональными рисками </a:t>
            </a:r>
          </a:p>
        </p:txBody>
      </p:sp>
    </p:spTree>
    <p:extLst>
      <p:ext uri="{BB962C8B-B14F-4D97-AF65-F5344CB8AC3E}">
        <p14:creationId xmlns:p14="http://schemas.microsoft.com/office/powerpoint/2010/main" val="1492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925" y="1509000"/>
            <a:ext cx="10332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Виды опасностей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Механические  (опасность падения с высоты, опасность удара, опасность запутаться, опасность воздействия газа, опасность затягивания в подвижные части машин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Электрические опасности (опасность поражения током, опасность поражения молнией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Термические опасности (опасность различных видов ожогов, опасность теплового удара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…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Всего предусмотрено 28 видов опасностей и 150 подвидов опасностей. </a:t>
            </a:r>
            <a:endParaRPr lang="ru-RU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838200" y="1389000"/>
            <a:ext cx="10515600" cy="478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Формируем согласно п. 34 </a:t>
            </a:r>
            <a:r>
              <a:rPr lang="ru-RU" sz="2000" dirty="0">
                <a:solidFill>
                  <a:srgbClr val="222222"/>
                </a:solidFill>
                <a:latin typeface="Proxima Nova Rg"/>
              </a:rPr>
              <a:t>Приказа Минтруда России от 19.08.2016 № 438н.</a:t>
            </a:r>
          </a:p>
          <a:p>
            <a:pPr algn="l"/>
            <a:endParaRPr lang="ru-RU" sz="2000" dirty="0">
              <a:solidFill>
                <a:srgbClr val="222222"/>
              </a:solidFill>
              <a:latin typeface="Proxima Nova Rg"/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Реестр опасностей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81798"/>
              </p:ext>
            </p:extLst>
          </p:nvPr>
        </p:nvGraphicFramePr>
        <p:xfrm>
          <a:off x="936000" y="1869000"/>
          <a:ext cx="8880000" cy="3470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9072">
                  <a:extLst>
                    <a:ext uri="{9D8B030D-6E8A-4147-A177-3AD203B41FA5}">
                      <a16:colId xmlns:a16="http://schemas.microsoft.com/office/drawing/2014/main" xmlns="" val="2934176496"/>
                    </a:ext>
                  </a:extLst>
                </a:gridCol>
                <a:gridCol w="940928">
                  <a:extLst>
                    <a:ext uri="{9D8B030D-6E8A-4147-A177-3AD203B41FA5}">
                      <a16:colId xmlns:a16="http://schemas.microsoft.com/office/drawing/2014/main" xmlns="" val="2609038875"/>
                    </a:ext>
                  </a:extLst>
                </a:gridCol>
              </a:tblGrid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Наименование опасности 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Код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9486622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Механические опасности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Мх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632261"/>
                  </a:ext>
                </a:extLst>
              </a:tr>
              <a:tr h="53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Мх1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8649200"/>
                  </a:ext>
                </a:extLst>
              </a:tr>
              <a:tr h="58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Мх2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024014"/>
                  </a:ext>
                </a:extLst>
              </a:tr>
              <a:tr h="551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внезапного появления на пути следования большого перепада высот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Мх3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8740044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удара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Мх4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16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84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21394" y="1034371"/>
            <a:ext cx="116400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5. Составляем список рабочих мест, на которых будет проводиться оценка профессиональных рисков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 </a:t>
            </a:r>
            <a:r>
              <a:rPr lang="ru-RU" altLang="ru-RU" sz="1800" b="1" dirty="0">
                <a:ea typeface="Times New Roman" panose="02020603050405020304" pitchFamily="18" charset="0"/>
              </a:rPr>
              <a:t>Перечень </a:t>
            </a:r>
            <a:r>
              <a:rPr lang="ru-RU" sz="1800" b="1" dirty="0"/>
              <a:t>работников, подлежащих проведению идентификации (выявление) опасностей и оценки уровня профессиональных рисков</a:t>
            </a:r>
            <a:endParaRPr lang="ru-RU" sz="1800" dirty="0"/>
          </a:p>
          <a:p>
            <a:pPr algn="l"/>
            <a:endParaRPr lang="ru-RU" sz="1800" b="1" dirty="0">
              <a:solidFill>
                <a:srgbClr val="00B05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02386"/>
              </p:ext>
            </p:extLst>
          </p:nvPr>
        </p:nvGraphicFramePr>
        <p:xfrm>
          <a:off x="443040" y="2469005"/>
          <a:ext cx="11052960" cy="3858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783">
                  <a:extLst>
                    <a:ext uri="{9D8B030D-6E8A-4147-A177-3AD203B41FA5}">
                      <a16:colId xmlns:a16="http://schemas.microsoft.com/office/drawing/2014/main" xmlns="" val="4292086400"/>
                    </a:ext>
                  </a:extLst>
                </a:gridCol>
                <a:gridCol w="2006618">
                  <a:extLst>
                    <a:ext uri="{9D8B030D-6E8A-4147-A177-3AD203B41FA5}">
                      <a16:colId xmlns:a16="http://schemas.microsoft.com/office/drawing/2014/main" xmlns="" val="384322755"/>
                    </a:ext>
                  </a:extLst>
                </a:gridCol>
                <a:gridCol w="1810649">
                  <a:extLst>
                    <a:ext uri="{9D8B030D-6E8A-4147-A177-3AD203B41FA5}">
                      <a16:colId xmlns:a16="http://schemas.microsoft.com/office/drawing/2014/main" xmlns="" val="2734954245"/>
                    </a:ext>
                  </a:extLst>
                </a:gridCol>
                <a:gridCol w="1230330">
                  <a:extLst>
                    <a:ext uri="{9D8B030D-6E8A-4147-A177-3AD203B41FA5}">
                      <a16:colId xmlns:a16="http://schemas.microsoft.com/office/drawing/2014/main" xmlns="" val="2099165565"/>
                    </a:ext>
                  </a:extLst>
                </a:gridCol>
                <a:gridCol w="2558645">
                  <a:extLst>
                    <a:ext uri="{9D8B030D-6E8A-4147-A177-3AD203B41FA5}">
                      <a16:colId xmlns:a16="http://schemas.microsoft.com/office/drawing/2014/main" xmlns="" val="806567788"/>
                    </a:ext>
                  </a:extLst>
                </a:gridCol>
                <a:gridCol w="1587768">
                  <a:extLst>
                    <a:ext uri="{9D8B030D-6E8A-4147-A177-3AD203B41FA5}">
                      <a16:colId xmlns:a16="http://schemas.microsoft.com/office/drawing/2014/main" xmlns="" val="3572101574"/>
                    </a:ext>
                  </a:extLst>
                </a:gridCol>
                <a:gridCol w="1373167">
                  <a:extLst>
                    <a:ext uri="{9D8B030D-6E8A-4147-A177-3AD203B41FA5}">
                      <a16:colId xmlns:a16="http://schemas.microsoft.com/office/drawing/2014/main" xmlns="" val="1153837557"/>
                    </a:ext>
                  </a:extLst>
                </a:gridCol>
              </a:tblGrid>
              <a:tr h="822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ФИО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работника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Должность, наименование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Подразделение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Оборудование, Инструменты/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приспособления используемые на рабочем месте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Материалы,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сырье используемые при работе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Сменность, в часах график работы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199187216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67258998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2 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1776868502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3 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14698780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4 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2920725609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5 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89019445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6 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5789540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7 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689388080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8 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260807455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9 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4186999757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10 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516221088"/>
                  </a:ext>
                </a:extLst>
              </a:tr>
              <a:tr h="274285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Итого: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08987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8811" y="2365502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3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Управление профессиональными рисками – требование Трудового кодекса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2016-м году законодательно было закреплено требование к работодателям разработать и внедрить систему управления профессиональными рисками.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Трудовой кодекс РФ (ст. 212) требует, чтобы работодатель создал систему управления охраной труда (далее – СУОТ).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Составным элементом СУОТ является управление профрисками (ст. 209 ТК, п.29, 33-39 типового положения о СУОТ, утв. приказом Минтруда от 19.08.2016 № 438н). 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447675">
              <a:lnSpc>
                <a:spcPct val="120000"/>
              </a:lnSpc>
              <a:buNone/>
            </a:pPr>
            <a:endParaRPr lang="ru-RU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429000"/>
            <a:ext cx="11040000" cy="8400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+mn-lt"/>
              </a:rPr>
              <a:t>Шаг 6. Идентифицируем риски на рабочих местах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9064" y="1491186"/>
            <a:ext cx="288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Минтруда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19064" y="2275152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Государственные нормативные требования безопасности труда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1708" y="2254716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Рекомендации по оценке рисков и применению мер управления рисками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1708" y="3495481"/>
            <a:ext cx="2520001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Межотраслевые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0432" y="4392490"/>
            <a:ext cx="253214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35625" y="5289499"/>
            <a:ext cx="2532145" cy="887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Локальные нормативные требования безопасности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9001" y="3092960"/>
            <a:ext cx="17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ПРЕДПРИЯТИЕ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063873" y="3468431"/>
            <a:ext cx="7920001" cy="2721986"/>
            <a:chOff x="4063873" y="3468431"/>
            <a:chExt cx="7920001" cy="272198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063873" y="3474687"/>
              <a:ext cx="7920001" cy="2712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38278" y="3476567"/>
              <a:ext cx="1516578" cy="27123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План мероприятий по снижению </a:t>
              </a:r>
              <a:r>
                <a:rPr lang="ru-RU" dirty="0" err="1">
                  <a:solidFill>
                    <a:schemeClr val="tx1"/>
                  </a:solidFill>
                </a:rPr>
                <a:t>проф.риска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8774659" y="3468431"/>
              <a:ext cx="1321688" cy="2712302"/>
            </a:xfrm>
            <a:prstGeom prst="ellipse">
              <a:avLst/>
            </a:prstGeom>
            <a:solidFill>
              <a:schemeClr val="accent2">
                <a:lumMod val="95000"/>
              </a:schemeClr>
            </a:solidFill>
            <a:ln>
              <a:solidFill>
                <a:schemeClr val="accent2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Оценка рисков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041426" y="3906416"/>
              <a:ext cx="1917638" cy="1920000"/>
              <a:chOff x="6458362" y="4029000"/>
              <a:chExt cx="1917638" cy="19200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6696000" y="4269000"/>
                <a:ext cx="1440000" cy="1440000"/>
              </a:xfrm>
              <a:prstGeom prst="ellipse">
                <a:avLst/>
              </a:prstGeom>
              <a:solidFill>
                <a:schemeClr val="accent2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tx1"/>
                    </a:solidFill>
                  </a:rPr>
                  <a:t>РАБОЧЕЕ МЕСТО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458362" y="4029000"/>
                <a:ext cx="1917638" cy="192000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4655999" y="3990659"/>
              <a:ext cx="1438325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инструменты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655999" y="4416730"/>
              <a:ext cx="128884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технологии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656000" y="3582292"/>
              <a:ext cx="1855452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оборудование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655999" y="4913927"/>
              <a:ext cx="12950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материалы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55999" y="5358869"/>
              <a:ext cx="14401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СИЗ, СКЗ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655999" y="5768091"/>
              <a:ext cx="1770221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другие факторы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 flipH="1">
              <a:off x="8205654" y="3476848"/>
              <a:ext cx="327074" cy="2713569"/>
            </a:xfrm>
            <a:prstGeom prst="rect">
              <a:avLst/>
            </a:prstGeom>
            <a:solidFill>
              <a:schemeClr val="accent2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Риски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20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300" y="429000"/>
            <a:ext cx="105600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</a:rPr>
              <a:t>Какая информация поможет выявить опасности?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6000" y="2349000"/>
            <a:ext cx="1008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1. Аудит СУОТ, локальные документы по охране труда и безопасности работ, которые относятся к определенному рабочему процессу.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2. Результаты специальной оценки условий труда.</a:t>
            </a:r>
          </a:p>
          <a:p>
            <a:pPr>
              <a:tabLst>
                <a:tab pos="358775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3. Техническая документация на оборудование и технологическая документация на процессы.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4. Информация о веществах и инструментах, которые участвуют в технологическом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400824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6000" y="189000"/>
            <a:ext cx="10080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solidFill>
                <a:srgbClr val="000000"/>
              </a:solidFill>
            </a:endParaRP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5. Сведения о происшедших авариях, инцидентах, несчастных случаях и профессиональных заболеваниях в организации и результаты их расследования.</a:t>
            </a: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6. Доступные сведения и статистические данные о несчастных случаях и производственном травматизме в похожих организациях.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7. Жалобы работников, которые связаны с ненадлежащими условиями труда, и предложения по улучшению условий труда.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8. Предписания надзорных органов в области охраны труда и промышленной безопасности.</a:t>
            </a:r>
            <a:endParaRPr lang="en-US" sz="2800" dirty="0">
              <a:solidFill>
                <a:srgbClr val="000000"/>
              </a:solidFill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9. </a:t>
            </a:r>
            <a:r>
              <a:rPr lang="ru-RU" sz="2800" dirty="0">
                <a:solidFill>
                  <a:srgbClr val="000000"/>
                </a:solidFill>
              </a:rPr>
              <a:t>Результаты наблюдения за деятельностью работника на рабочем месте.</a:t>
            </a:r>
          </a:p>
        </p:txBody>
      </p:sp>
    </p:spTree>
    <p:extLst>
      <p:ext uri="{BB962C8B-B14F-4D97-AF65-F5344CB8AC3E}">
        <p14:creationId xmlns:p14="http://schemas.microsoft.com/office/powerpoint/2010/main" val="3203979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309000"/>
            <a:ext cx="1069250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Предварительный анализ опасностей</a:t>
            </a:r>
            <a:r>
              <a:rPr lang="en-US" sz="3600" dirty="0">
                <a:solidFill>
                  <a:srgbClr val="C00000"/>
                </a:solidFill>
                <a:latin typeface="PT Sans" panose="020B0503020203020204" pitchFamily="34" charset="-52"/>
              </a:rPr>
              <a:t> – </a:t>
            </a: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кабинетное исследование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0" y="1509000"/>
            <a:ext cx="8993908" cy="465740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480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" y="1508086"/>
            <a:ext cx="7690997" cy="4801827"/>
          </a:xfrm>
          <a:prstGeom prst="rect">
            <a:avLst/>
          </a:prstGeom>
          <a:effectLst>
            <a:outerShdw dist="165100" dir="2700000" algn="ctr" rotWithShape="0">
              <a:schemeClr val="tx1">
                <a:alpha val="10000"/>
              </a:scheme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1416000" y="3669000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36000" y="3909000"/>
            <a:ext cx="840000" cy="84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09846" y="1865346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033037">
            <a:off x="1856894" y="185439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033037">
            <a:off x="5583046" y="293121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160671" y="1308202"/>
            <a:ext cx="384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разнорабочего</a:t>
            </a:r>
          </a:p>
          <a:p>
            <a:r>
              <a:rPr lang="ru-RU" dirty="0"/>
              <a:t>Мх1. Опасность падения из-за потери равновесия, в том числе при спотыкании или </a:t>
            </a:r>
            <a:r>
              <a:rPr lang="ru-RU" dirty="0" err="1"/>
              <a:t>подскальзывании</a:t>
            </a:r>
            <a:endParaRPr lang="ru-RU" dirty="0"/>
          </a:p>
          <a:p>
            <a:pPr hangingPunct="0"/>
            <a:r>
              <a:rPr lang="ru-RU" dirty="0"/>
              <a:t>Мх4. Опасность удара //</a:t>
            </a:r>
          </a:p>
          <a:p>
            <a:r>
              <a:rPr lang="ru-RU" dirty="0"/>
              <a:t>вероятность удара о твердую поверхность</a:t>
            </a:r>
          </a:p>
          <a:p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Мх16. Опасность падения груза //</a:t>
            </a:r>
          </a:p>
          <a:p>
            <a:r>
              <a:rPr lang="ru-RU" dirty="0"/>
              <a:t>падение груза при работе б. крана, падение груза с высоты при строительно-монтажных работах</a:t>
            </a:r>
          </a:p>
          <a:p>
            <a:r>
              <a:rPr lang="ru-RU" dirty="0"/>
              <a:t>Мх7. Опасность запутаться, в том числе в растянутых по полу проводах, тросах, нитях</a:t>
            </a:r>
          </a:p>
          <a:p>
            <a:r>
              <a:rPr lang="ru-RU" dirty="0">
                <a:solidFill>
                  <a:srgbClr val="00B050"/>
                </a:solidFill>
              </a:rPr>
              <a:t>Нет опасности поражения током при обрыве ЛЭП</a:t>
            </a:r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72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732208"/>
            <a:ext cx="7560000" cy="48636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4776000" y="2229000"/>
            <a:ext cx="30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496000" y="3685792"/>
            <a:ext cx="6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56000" y="3429000"/>
            <a:ext cx="660000" cy="615054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8148" y="1509000"/>
            <a:ext cx="384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каменщика</a:t>
            </a:r>
          </a:p>
          <a:p>
            <a:pPr hangingPunct="0"/>
            <a:r>
              <a:rPr lang="ru-RU" dirty="0"/>
              <a:t>Мх1. Опасность падения из-за потери равновесия,</a:t>
            </a:r>
          </a:p>
          <a:p>
            <a:pPr hangingPunct="0"/>
            <a:r>
              <a:rPr lang="ru-RU" dirty="0"/>
              <a:t>Мх2. Опасность падения с высоты, в том числе из-за отсутствия ограждения</a:t>
            </a:r>
          </a:p>
          <a:p>
            <a:pPr hangingPunct="0"/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Об2. Опасность обрушения наземных конструкций //</a:t>
            </a:r>
          </a:p>
          <a:p>
            <a:r>
              <a:rPr lang="ru-RU" dirty="0"/>
              <a:t>обрушение кирпичной кладки</a:t>
            </a:r>
          </a:p>
          <a:p>
            <a:pPr hangingPunct="0"/>
            <a:r>
              <a:rPr lang="ru-RU" dirty="0"/>
              <a:t>Тп1. Опасность, связанная с перемещением груза вручную //</a:t>
            </a:r>
          </a:p>
          <a:p>
            <a:r>
              <a:rPr lang="ru-RU" dirty="0"/>
              <a:t>перемещение кирпичей, раствора, инструментов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8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924" y="1414532"/>
            <a:ext cx="5935392" cy="445154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76" y="1575032"/>
            <a:ext cx="5815392" cy="4361544"/>
          </a:xfrm>
          <a:prstGeom prst="rect">
            <a:avLst/>
          </a:prstGeom>
          <a:effectLst>
            <a:outerShdw dist="165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10176000" y="3549000"/>
            <a:ext cx="840000" cy="840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56000" y="4358400"/>
            <a:ext cx="2274228" cy="22496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7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7. Оформляем карты оценки профессиональных рисков для рабочих мест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36000" y="1543145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b="1" dirty="0">
              <a:solidFill>
                <a:srgbClr val="00B050"/>
              </a:solidFill>
            </a:endParaRPr>
          </a:p>
          <a:p>
            <a:pPr algn="l"/>
            <a:endParaRPr lang="ru-RU" sz="1800" b="1" dirty="0">
              <a:solidFill>
                <a:srgbClr val="1E1E1E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49324"/>
              </p:ext>
            </p:extLst>
          </p:nvPr>
        </p:nvGraphicFramePr>
        <p:xfrm>
          <a:off x="527638" y="1389000"/>
          <a:ext cx="11028362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Документ" r:id="rId3" imgW="9266756" imgH="5688473" progId="Word.Document.12">
                  <p:embed/>
                </p:oleObj>
              </mc:Choice>
              <mc:Fallback>
                <p:oleObj name="Документ" r:id="rId3" imgW="9266756" imgH="5688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638" y="1389000"/>
                        <a:ext cx="11028362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8FE04F7B-734C-40CF-8D83-DBB469572561}"/>
              </a:ext>
            </a:extLst>
          </p:cNvPr>
          <p:cNvSpPr/>
          <p:nvPr/>
        </p:nvSpPr>
        <p:spPr>
          <a:xfrm>
            <a:off x="9936000" y="5561369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8021D57-B4E9-4898-B075-EE3A7D197DD7}"/>
              </a:ext>
            </a:extLst>
          </p:cNvPr>
          <p:cNvSpPr/>
          <p:nvPr/>
        </p:nvSpPr>
        <p:spPr>
          <a:xfrm>
            <a:off x="10820825" y="5561368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303532E-8974-42DD-9D02-B65D13DC31BC}"/>
              </a:ext>
            </a:extLst>
          </p:cNvPr>
          <p:cNvSpPr/>
          <p:nvPr/>
        </p:nvSpPr>
        <p:spPr>
          <a:xfrm>
            <a:off x="902979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336C4CFB-689F-4D18-8F7D-2BF5A06BB7B1}"/>
              </a:ext>
            </a:extLst>
          </p:cNvPr>
          <p:cNvSpPr/>
          <p:nvPr/>
        </p:nvSpPr>
        <p:spPr>
          <a:xfrm>
            <a:off x="813600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2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189000"/>
            <a:ext cx="10692501" cy="96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D0000"/>
                </a:solidFill>
                <a:latin typeface="PT Sans" panose="020B0503020203020204" pitchFamily="34" charset="-52"/>
              </a:rPr>
              <a:t>Оценка профессиональных рисков по методу Файна-Кинни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799460"/>
              </p:ext>
            </p:extLst>
          </p:nvPr>
        </p:nvGraphicFramePr>
        <p:xfrm>
          <a:off x="216000" y="1269000"/>
          <a:ext cx="11520001" cy="5356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8105">
                  <a:extLst>
                    <a:ext uri="{9D8B030D-6E8A-4147-A177-3AD203B41FA5}">
                      <a16:colId xmlns:a16="http://schemas.microsoft.com/office/drawing/2014/main" xmlns="" val="2542699439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xmlns="" val="1779482112"/>
                    </a:ext>
                  </a:extLst>
                </a:gridCol>
                <a:gridCol w="2865568">
                  <a:extLst>
                    <a:ext uri="{9D8B030D-6E8A-4147-A177-3AD203B41FA5}">
                      <a16:colId xmlns:a16="http://schemas.microsoft.com/office/drawing/2014/main" xmlns="" val="4670539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xmlns="" val="616696672"/>
                    </a:ext>
                  </a:extLst>
                </a:gridCol>
                <a:gridCol w="2690078">
                  <a:extLst>
                    <a:ext uri="{9D8B030D-6E8A-4147-A177-3AD203B41FA5}">
                      <a16:colId xmlns:a16="http://schemas.microsoft.com/office/drawing/2014/main" xmlns="" val="7389780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xmlns="" val="2268955085"/>
                    </a:ext>
                  </a:extLst>
                </a:gridCol>
              </a:tblGrid>
              <a:tr h="530039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Вероятность (</a:t>
                      </a:r>
                      <a:r>
                        <a:rPr lang="ru-RU" sz="1800" dirty="0" err="1">
                          <a:effectLst/>
                        </a:rPr>
                        <a:t>Вр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Подверженность (</a:t>
                      </a:r>
                      <a:r>
                        <a:rPr lang="ru-RU" sz="1800" dirty="0" err="1">
                          <a:effectLst/>
                        </a:rPr>
                        <a:t>Пд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Последствия (</a:t>
                      </a:r>
                      <a:r>
                        <a:rPr lang="ru-RU" sz="1800" dirty="0" err="1">
                          <a:effectLst/>
                        </a:rPr>
                        <a:t>Пс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717759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Ожидаемо, это случится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Постоянно (чаще 1 раза в день или более 50% времени смены)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Катастрофы, много жертв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3290980"/>
                  </a:ext>
                </a:extLst>
              </a:tr>
              <a:tr h="43728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Регулярно (ежедневно)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Разрушения, есть жертвы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9281373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Нехарактерно, но 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От случая к случаю (еженедельно – до 6 раз в неделю)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тяжелые, один смертельный случай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9010976"/>
                  </a:ext>
                </a:extLst>
              </a:tr>
              <a:tr h="874566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Иногда (ежемесячно – до 3 раз в месяц)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Потеря трудоспособности, инвалидность, профзаболевания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4448297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Можно себе представить, но невероятно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Редко (ежегодно – до 11 раз в год)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Случаи временной нетрудоспособности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3633092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Почти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Очень редко (до 1 раза в год)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Легкая травма, достаточно оказания первой помощи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7625222"/>
                  </a:ext>
                </a:extLst>
              </a:tr>
              <a:tr h="470411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Фактически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611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9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00" y="309000"/>
            <a:ext cx="11160000" cy="132556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  <a:t>Индекс профессионального риска = </a:t>
            </a:r>
            <a:b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</a:br>
            <a:r>
              <a:rPr lang="ru-RU" sz="4000" b="1" dirty="0">
                <a:solidFill>
                  <a:srgbClr val="9D0000"/>
                </a:solidFill>
              </a:rPr>
              <a:t>Вероятность × Подверженность × Последствия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97706"/>
              </p:ext>
            </p:extLst>
          </p:nvPr>
        </p:nvGraphicFramePr>
        <p:xfrm>
          <a:off x="336000" y="1869000"/>
          <a:ext cx="11160000" cy="431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000">
                  <a:extLst>
                    <a:ext uri="{9D8B030D-6E8A-4147-A177-3AD203B41FA5}">
                      <a16:colId xmlns:a16="http://schemas.microsoft.com/office/drawing/2014/main" xmlns="" val="2571431643"/>
                    </a:ext>
                  </a:extLst>
                </a:gridCol>
                <a:gridCol w="2976000">
                  <a:extLst>
                    <a:ext uri="{9D8B030D-6E8A-4147-A177-3AD203B41FA5}">
                      <a16:colId xmlns:a16="http://schemas.microsoft.com/office/drawing/2014/main" xmlns="" val="4017621598"/>
                    </a:ext>
                  </a:extLst>
                </a:gridCol>
                <a:gridCol w="5704000">
                  <a:extLst>
                    <a:ext uri="{9D8B030D-6E8A-4147-A177-3AD203B41FA5}">
                      <a16:colId xmlns:a16="http://schemas.microsoft.com/office/drawing/2014/main" xmlns="" val="3723108389"/>
                    </a:ext>
                  </a:extLst>
                </a:gridCol>
              </a:tblGrid>
              <a:tr h="915530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Индекс проф. риска (ИПР)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Уровень риска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Срочность мероприятий по профилактике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2769701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0–20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Небольшой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Меры не требуются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930778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21–70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Возможный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Необходимо уделить внимание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8453281"/>
                  </a:ext>
                </a:extLst>
              </a:tr>
              <a:tr h="11329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71–200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Серьезный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меры по снижению степени риска в установленные сроки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9468397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201–400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неотложные меры, усовершенствования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4962288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Более 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Крайне 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Немедленное прекращение деятельности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3145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8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6000" y="1564242"/>
            <a:ext cx="1074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E1E1E"/>
                </a:solidFill>
              </a:rPr>
              <a:t>Профессиональный риск </a:t>
            </a:r>
            <a:r>
              <a:rPr lang="ru-RU" sz="2000" dirty="0">
                <a:solidFill>
                  <a:srgbClr val="1E1E1E"/>
                </a:solidFill>
              </a:rPr>
              <a:t>– вероятность причинения вреда здоровью в результате воздействия вредных и (или) опасных производственных факторов при исполнении работником профессиональных обязанностей по трудовому договору или в иных случаях, установленных настоящим Кодексом, другими федеральными законами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0000"/>
                </a:solidFill>
              </a:rPr>
              <a:t>Управление профессиональными рисками </a:t>
            </a:r>
            <a:r>
              <a:rPr lang="ru-RU" sz="2000" dirty="0">
                <a:solidFill>
                  <a:srgbClr val="000000"/>
                </a:solidFill>
              </a:rPr>
              <a:t>- комплекс взаимосвязанных мероприятий, включающих в себя меры по выявлению, оценке и снижению уровней профессиональных рисков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000" y="429000"/>
            <a:ext cx="10560000" cy="866637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latin typeface="+mn-lt"/>
              </a:rPr>
              <a:t>Основные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27603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9695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</a:t>
            </a:r>
            <a:b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</a:b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для каменщика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68292"/>
              </p:ext>
            </p:extLst>
          </p:nvPr>
        </p:nvGraphicFramePr>
        <p:xfrm>
          <a:off x="336000" y="1542089"/>
          <a:ext cx="11856000" cy="691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" name="Документ" r:id="rId3" imgW="9668257" imgH="5713065" progId="Word.Document.12">
                  <p:embed/>
                </p:oleObj>
              </mc:Choice>
              <mc:Fallback>
                <p:oleObj name="Документ" r:id="rId3" imgW="9668257" imgH="57130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000" y="1542089"/>
                        <a:ext cx="11856000" cy="691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64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8. Составление плана мероприятий по управлению профессиональными рисками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491638"/>
              </p:ext>
            </p:extLst>
          </p:nvPr>
        </p:nvGraphicFramePr>
        <p:xfrm>
          <a:off x="1056000" y="1389000"/>
          <a:ext cx="9266238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Документ" r:id="rId3" imgW="9266756" imgH="6741775" progId="Word.Document.12">
                  <p:embed/>
                </p:oleObj>
              </mc:Choice>
              <mc:Fallback>
                <p:oleObj name="Документ" r:id="rId3" imgW="9266756" imgH="67417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6000" y="1389000"/>
                        <a:ext cx="9266238" cy="674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00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89000"/>
            <a:ext cx="10692501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PT Sans" panose="020B0503020203020204" pitchFamily="34" charset="-52"/>
              </a:rPr>
              <a:t>Приказ о назначении ответственного за выполнение  корректирующих мероприятий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909660"/>
              </p:ext>
            </p:extLst>
          </p:nvPr>
        </p:nvGraphicFramePr>
        <p:xfrm>
          <a:off x="5256000" y="1501288"/>
          <a:ext cx="6319770" cy="69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9" name="Document" r:id="rId3" imgW="5946213" imgH="6528098" progId="Word.Document.8">
                  <p:embed/>
                </p:oleObj>
              </mc:Choice>
              <mc:Fallback>
                <p:oleObj name="Document" r:id="rId3" imgW="5946213" imgH="652809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6000" y="1501288"/>
                        <a:ext cx="6319770" cy="6937163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025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00" y="429000"/>
            <a:ext cx="1080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Итог работ - локальные акты по оценке профессиональных рисков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2109000"/>
            <a:ext cx="9960000" cy="4080000"/>
          </a:xfrm>
        </p:spPr>
        <p:txBody>
          <a:bodyPr>
            <a:normAutofit lnSpcReduction="10000"/>
          </a:bodyPr>
          <a:lstStyle/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Положение организации по СУОТ </a:t>
            </a:r>
            <a:endParaRPr lang="ru-RU" sz="1800" dirty="0">
              <a:solidFill>
                <a:srgbClr val="1E1E1E"/>
              </a:solidFill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Приказы о создании комиссии по идентификации опасностей и оценке рисков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Реестр опасностей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Список рабочих мест</a:t>
            </a:r>
            <a:endParaRPr lang="ru-RU" sz="1800" dirty="0">
              <a:solidFill>
                <a:srgbClr val="222222"/>
              </a:solidFill>
              <a:latin typeface="Proxima Nova Rg"/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Карты оценки рисков на рабочих местах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План мероприятий по управлению профессиональными рисками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Приказ о назначении ответственного за выполнение мероприятий по снижению уровней риска</a:t>
            </a:r>
          </a:p>
        </p:txBody>
      </p:sp>
    </p:spTree>
    <p:extLst>
      <p:ext uri="{BB962C8B-B14F-4D97-AF65-F5344CB8AC3E}">
        <p14:creationId xmlns:p14="http://schemas.microsoft.com/office/powerpoint/2010/main" val="4190556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r>
              <a:rPr lang="ru-RU" sz="4400" u="sng" dirty="0">
                <a:latin typeface="+mn-lt"/>
              </a:rPr>
              <a:t/>
            </a:r>
            <a:br>
              <a:rPr lang="ru-RU" sz="4400" u="sng" dirty="0">
                <a:latin typeface="+mn-lt"/>
              </a:rPr>
            </a:br>
            <a:r>
              <a:rPr lang="ru-RU" sz="4400" dirty="0">
                <a:latin typeface="+mn-lt"/>
              </a:rPr>
              <a:t/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осмотрщика нефтеналивных ёмкостей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63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1" y="210127"/>
            <a:ext cx="8581989" cy="64364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096000" y="210127"/>
            <a:ext cx="3000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2. </a:t>
            </a:r>
            <a:r>
              <a:rPr lang="ru-RU" dirty="0">
                <a:solidFill>
                  <a:schemeClr val="tx2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r>
              <a:rPr lang="ru-RU" sz="2400" dirty="0"/>
              <a:t>3.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4. </a:t>
            </a:r>
            <a:r>
              <a:rPr lang="ru-RU" dirty="0">
                <a:solidFill>
                  <a:schemeClr val="tx2"/>
                </a:solidFill>
              </a:rPr>
              <a:t>Опасность от вдыхания паров вредных жидкостей, газов, пыли, тумана, дыма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544376">
            <a:off x="2794715" y="5304519"/>
            <a:ext cx="3960000" cy="1058875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2586142">
            <a:off x="5887436" y="5167010"/>
            <a:ext cx="2880255" cy="67845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5400000">
            <a:off x="3575998" y="2229001"/>
            <a:ext cx="3360001" cy="192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9302700">
            <a:off x="89297" y="4786132"/>
            <a:ext cx="3221988" cy="1125737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4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222410"/>
            <a:ext cx="8640000" cy="6466500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76000" y="222410"/>
            <a:ext cx="300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6. </a:t>
            </a:r>
            <a:r>
              <a:rPr lang="ru-RU" dirty="0">
                <a:solidFill>
                  <a:schemeClr val="tx2"/>
                </a:solidFill>
              </a:rPr>
              <a:t>Опасность запутаться, в том числе в растянутых по полу сварочных проводах, тросах, нитях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7.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8. </a:t>
            </a:r>
            <a:r>
              <a:rPr lang="ru-RU" dirty="0">
                <a:solidFill>
                  <a:schemeClr val="tx2"/>
                </a:solidFill>
              </a:rPr>
              <a:t>Опасность воздействия на кожные покровы смазочных масел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09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27462"/>
          <a:stretch/>
        </p:blipFill>
        <p:spPr>
          <a:xfrm>
            <a:off x="215999" y="309000"/>
            <a:ext cx="8160001" cy="6327741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36000" y="313200"/>
            <a:ext cx="3120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9. </a:t>
            </a:r>
            <a:r>
              <a:rPr lang="ru-RU" dirty="0">
                <a:solidFill>
                  <a:schemeClr val="tx2"/>
                </a:solidFill>
              </a:rPr>
              <a:t>Опасность раздавливания, в том числе из-за наезда транспортного средства</a:t>
            </a:r>
            <a:endParaRPr lang="ru-RU" sz="2000" dirty="0">
              <a:solidFill>
                <a:schemeClr val="tx2"/>
              </a:solidFill>
            </a:endParaRPr>
          </a:p>
          <a:p>
            <a:r>
              <a:rPr lang="ru-RU" sz="2000" dirty="0"/>
              <a:t>10. </a:t>
            </a:r>
            <a:r>
              <a:rPr lang="ru-RU" dirty="0">
                <a:solidFill>
                  <a:srgbClr val="000000"/>
                </a:solidFill>
              </a:rPr>
              <a:t>Опасность опрокидывания транспортного средства при нарушении способов установки и </a:t>
            </a:r>
            <a:r>
              <a:rPr lang="ru-RU" dirty="0" err="1">
                <a:solidFill>
                  <a:srgbClr val="000000"/>
                </a:solidFill>
              </a:rPr>
              <a:t>строповки</a:t>
            </a:r>
            <a:r>
              <a:rPr lang="ru-RU" dirty="0">
                <a:solidFill>
                  <a:srgbClr val="000000"/>
                </a:solidFill>
              </a:rPr>
              <a:t> грузов</a:t>
            </a:r>
            <a:endParaRPr lang="ru-RU" sz="2000" dirty="0"/>
          </a:p>
          <a:p>
            <a:r>
              <a:rPr lang="ru-RU" sz="2000" dirty="0"/>
              <a:t>11. </a:t>
            </a:r>
            <a:r>
              <a:rPr lang="ru-RU" sz="2000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371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226520"/>
            <a:ext cx="3654836" cy="650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00" y="120158"/>
            <a:ext cx="3707348" cy="660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8512" y="295874"/>
            <a:ext cx="3667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D0000"/>
                </a:solidFill>
              </a:rPr>
              <a:t>12. </a:t>
            </a:r>
            <a:r>
              <a:rPr lang="ru-RU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13. </a:t>
            </a:r>
            <a:r>
              <a:rPr lang="ru-RU" dirty="0">
                <a:solidFill>
                  <a:srgbClr val="000000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endParaRPr lang="ru-RU" sz="2400" dirty="0"/>
          </a:p>
        </p:txBody>
      </p:sp>
      <p:sp>
        <p:nvSpPr>
          <p:cNvPr id="2" name="Овал 1"/>
          <p:cNvSpPr/>
          <p:nvPr/>
        </p:nvSpPr>
        <p:spPr>
          <a:xfrm>
            <a:off x="456000" y="5229000"/>
            <a:ext cx="3000000" cy="8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16000" y="4029000"/>
            <a:ext cx="545164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6000" y="3068999"/>
            <a:ext cx="3654836" cy="48000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16000" y="4178822"/>
            <a:ext cx="3000000" cy="258035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36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осмотрщика нефтеналивных ёмкостей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97379"/>
              </p:ext>
            </p:extLst>
          </p:nvPr>
        </p:nvGraphicFramePr>
        <p:xfrm>
          <a:off x="73619" y="1389001"/>
          <a:ext cx="12118381" cy="707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Document" r:id="rId3" imgW="9658907" imgH="5713765" progId="Word.Document.12">
                  <p:embed/>
                </p:oleObj>
              </mc:Choice>
              <mc:Fallback>
                <p:oleObj name="Document" r:id="rId3" imgW="9658907" imgH="5713765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9" y="1389001"/>
                        <a:ext cx="12118381" cy="707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866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9000"/>
            <a:ext cx="10515600" cy="66168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Ответственность за непроведение оценки профессиональных рисков лежит на работодателе</a:t>
            </a:r>
            <a:r>
              <a:rPr lang="ru-RU" b="1" dirty="0">
                <a:solidFill>
                  <a:srgbClr val="000000"/>
                </a:solidFill>
              </a:rPr>
              <a:t/>
            </a:r>
            <a:br>
              <a:rPr lang="ru-RU" b="1" dirty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348999"/>
            <a:ext cx="10417800" cy="38279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настоящее время Государственная инспекция по труду при проверках руководствуется </a:t>
            </a:r>
            <a:r>
              <a:rPr lang="ru-RU" b="1" dirty="0">
                <a:solidFill>
                  <a:srgbClr val="000000"/>
                </a:solidFill>
              </a:rPr>
              <a:t>ч.1 ст. 5.27.1 КоАП</a:t>
            </a:r>
            <a:r>
              <a:rPr lang="ru-RU" dirty="0">
                <a:solidFill>
                  <a:srgbClr val="000000"/>
                </a:solidFill>
              </a:rPr>
              <a:t>, согласно которой возможно предупреждение или наложение штрафа.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Сумма штрафа составляет:</a:t>
            </a:r>
          </a:p>
          <a:p>
            <a:r>
              <a:rPr lang="ru-RU" dirty="0">
                <a:solidFill>
                  <a:srgbClr val="000000"/>
                </a:solidFill>
              </a:rPr>
              <a:t>для должностных лиц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ИП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юридических лиц – </a:t>
            </a:r>
            <a:r>
              <a:rPr lang="ru-RU" b="1" dirty="0"/>
              <a:t>от 50 000 до 80 000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45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r>
              <a:rPr lang="ru-RU" sz="4400" u="sng" dirty="0">
                <a:latin typeface="+mn-lt"/>
              </a:rPr>
              <a:t/>
            </a:r>
            <a:br>
              <a:rPr lang="ru-RU" sz="4400" u="sng" dirty="0">
                <a:latin typeface="+mn-lt"/>
              </a:rPr>
            </a:br>
            <a:r>
              <a:rPr lang="ru-RU" sz="4400" dirty="0">
                <a:latin typeface="+mn-lt"/>
              </a:rPr>
              <a:t/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бухгалтера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2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1" y="411866"/>
            <a:ext cx="4614638" cy="61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6000" y="429000"/>
            <a:ext cx="648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пореза частей тела кромкой листа бумаги, канцелярским ножом, ножницами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поражения током вследствие контакта с токоведущими частями, которые находятся под напряжением из-за неисправного состояния (косвенный контакт)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ожога при контакте незащищенных частей тела с поверхностью предметов, имеющих высокую температуру</a:t>
            </a:r>
          </a:p>
        </p:txBody>
      </p:sp>
      <p:sp>
        <p:nvSpPr>
          <p:cNvPr id="5" name="Овал 4"/>
          <p:cNvSpPr/>
          <p:nvPr/>
        </p:nvSpPr>
        <p:spPr>
          <a:xfrm rot="544376">
            <a:off x="2322405" y="2677696"/>
            <a:ext cx="2730887" cy="1058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88541" y="429000"/>
            <a:ext cx="2004612" cy="216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0C439BB-D37E-4890-A818-A08175FDBEE4}"/>
              </a:ext>
            </a:extLst>
          </p:cNvPr>
          <p:cNvSpPr/>
          <p:nvPr/>
        </p:nvSpPr>
        <p:spPr>
          <a:xfrm>
            <a:off x="1105106" y="2454733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160EA071-099B-4B7F-B5A0-3E090B485B06}"/>
              </a:ext>
            </a:extLst>
          </p:cNvPr>
          <p:cNvSpPr/>
          <p:nvPr/>
        </p:nvSpPr>
        <p:spPr>
          <a:xfrm>
            <a:off x="3540612" y="1414668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84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789000"/>
            <a:ext cx="4371750" cy="58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6000" y="669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4.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5. Опасность поражения током вследствие контакта с токоведущими частями, которые находятся под напряжением из-за неисправного состояния </a:t>
            </a:r>
            <a:r>
              <a:rPr lang="ru-RU" dirty="0" smtClean="0">
                <a:solidFill>
                  <a:srgbClr val="00B050"/>
                </a:solidFill>
              </a:rPr>
              <a:t>(косвенный контакт)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5" y="1509000"/>
            <a:ext cx="3000000" cy="496799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A3B481D-6ED9-48F1-877B-F6B691333B0A}"/>
              </a:ext>
            </a:extLst>
          </p:cNvPr>
          <p:cNvSpPr/>
          <p:nvPr/>
        </p:nvSpPr>
        <p:spPr>
          <a:xfrm>
            <a:off x="2976000" y="4989000"/>
            <a:ext cx="1736338" cy="155849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10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333735" y="789000"/>
            <a:ext cx="4641750" cy="60175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6000" y="7102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6.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7. Опасность насилия от третьих лиц</a:t>
            </a:r>
          </a:p>
          <a:p>
            <a:r>
              <a:rPr lang="ru-RU" dirty="0">
                <a:solidFill>
                  <a:srgbClr val="000000"/>
                </a:solidFill>
              </a:rPr>
              <a:t>8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Опасность от вдыхания дыма, паров вредных газов и пыли при пожаре</a:t>
            </a:r>
          </a:p>
          <a:p>
            <a:r>
              <a:rPr lang="ru-RU" dirty="0">
                <a:solidFill>
                  <a:srgbClr val="000000"/>
                </a:solidFill>
              </a:rPr>
              <a:t>9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Опасность воздействия открытого пламени при пожаре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4" y="3669000"/>
            <a:ext cx="3482265" cy="32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984BF32D-669F-4484-96B2-152766D1A969}"/>
              </a:ext>
            </a:extLst>
          </p:cNvPr>
          <p:cNvCxnSpPr/>
          <p:nvPr/>
        </p:nvCxnSpPr>
        <p:spPr>
          <a:xfrm>
            <a:off x="3216000" y="4749000"/>
            <a:ext cx="1200000" cy="360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8DB9FC89-5BC2-4388-AD02-01E04DFF582D}"/>
              </a:ext>
            </a:extLst>
          </p:cNvPr>
          <p:cNvSpPr/>
          <p:nvPr/>
        </p:nvSpPr>
        <p:spPr>
          <a:xfrm>
            <a:off x="4056000" y="3329774"/>
            <a:ext cx="840000" cy="9392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85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9D0000"/>
                </a:solidFill>
                <a:latin typeface="PT Sans" panose="020B0503020203020204" pitchFamily="34" charset="-52"/>
              </a:rPr>
              <a:t>Карта идентификации опасностей и оценки рисков бухгалтера </a:t>
            </a:r>
            <a:r>
              <a:rPr lang="ru-RU" sz="3600" dirty="0">
                <a:solidFill>
                  <a:srgbClr val="00B050"/>
                </a:solidFill>
                <a:latin typeface="PT Sans" panose="020B0503020203020204" pitchFamily="34" charset="-52"/>
              </a:rPr>
              <a:t>здесь надо на очевидные риски заменить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902250"/>
              </p:ext>
            </p:extLst>
          </p:nvPr>
        </p:nvGraphicFramePr>
        <p:xfrm>
          <a:off x="573088" y="1449388"/>
          <a:ext cx="10953750" cy="71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Документ" r:id="rId3" imgW="10654304" imgH="6904456" progId="Word.Document.12">
                  <p:embed/>
                </p:oleObj>
              </mc:Choice>
              <mc:Fallback>
                <p:oleObj name="Документ" r:id="rId3" imgW="10654304" imgH="69044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88" y="1449388"/>
                        <a:ext cx="10953750" cy="71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934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Трудности, возникающие при оценке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68999"/>
            <a:ext cx="10515600" cy="3707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Составление актуального для предприятия Реестра опасностей</a:t>
            </a:r>
          </a:p>
          <a:p>
            <a:pPr marL="514350" indent="-514350">
              <a:buAutoNum type="arabicPeriod"/>
            </a:pPr>
            <a:r>
              <a:rPr lang="ru-RU" dirty="0"/>
              <a:t>Недостаточная компетентность членов комиссии</a:t>
            </a:r>
          </a:p>
          <a:p>
            <a:pPr marL="514350" indent="-514350">
              <a:buAutoNum type="arabicPeriod"/>
            </a:pPr>
            <a:r>
              <a:rPr lang="ru-RU" dirty="0"/>
              <a:t>Выбор оптимальной методики из многообразия </a:t>
            </a:r>
          </a:p>
          <a:p>
            <a:pPr marL="514350" indent="-514350">
              <a:buAutoNum type="arabicPeriod"/>
            </a:pPr>
            <a:r>
              <a:rPr lang="ru-RU" dirty="0"/>
              <a:t>Трудоёмкость идентификации рисков</a:t>
            </a:r>
          </a:p>
          <a:p>
            <a:pPr marL="514350" indent="-514350">
              <a:buAutoNum type="arabicPeriod"/>
            </a:pPr>
            <a:r>
              <a:rPr lang="ru-RU" dirty="0"/>
              <a:t>Подбор эффективных мероприятий по корректировке рисков</a:t>
            </a:r>
          </a:p>
          <a:p>
            <a:pPr marL="514350" indent="-514350">
              <a:buAutoNum type="arabicPeriod"/>
            </a:pPr>
            <a:r>
              <a:rPr lang="ru-RU" dirty="0"/>
              <a:t>Обеспечение непрерывности управления рисками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82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B226B-43D4-46C6-B6CB-1EB43E3B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На что обратить внимание при выборе подрядчика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88508C-AE83-4D4D-937E-14E5AD21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690688"/>
            <a:ext cx="5040000" cy="49783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ru-RU" sz="2000" dirty="0"/>
          </a:p>
          <a:p>
            <a:pPr marL="268288" indent="-268288">
              <a:buAutoNum type="arabicPeriod"/>
            </a:pPr>
            <a:r>
              <a:rPr lang="ru-RU" sz="2000" dirty="0"/>
              <a:t>Имеет ли опыт проведения данного вида работ</a:t>
            </a:r>
          </a:p>
          <a:p>
            <a:pPr marL="268288" indent="-268288">
              <a:buAutoNum type="arabicPeriod"/>
            </a:pPr>
            <a:r>
              <a:rPr lang="ru-RU" sz="2000" dirty="0"/>
              <a:t>Выезжает ли на предприятие для работы в комиссии?</a:t>
            </a:r>
          </a:p>
          <a:p>
            <a:pPr marL="268288" indent="-268288">
              <a:buAutoNum type="arabicPeriod"/>
            </a:pPr>
            <a:r>
              <a:rPr lang="ru-RU" sz="2000" dirty="0"/>
              <a:t>Какими ресурсами обладает для сокращения скорости выполнения оценки?</a:t>
            </a:r>
          </a:p>
          <a:p>
            <a:pPr marL="0" indent="0">
              <a:buNone/>
            </a:pPr>
            <a:r>
              <a:rPr lang="ru-RU" sz="2000" dirty="0"/>
              <a:t>штат компетентных сотрудников</a:t>
            </a:r>
          </a:p>
          <a:p>
            <a:pPr marL="0" indent="0">
              <a:buNone/>
            </a:pPr>
            <a:r>
              <a:rPr lang="ru-RU" sz="2000" dirty="0"/>
              <a:t>собственное программное обеспечение</a:t>
            </a:r>
          </a:p>
          <a:p>
            <a:pPr marL="0" indent="0">
              <a:buNone/>
            </a:pPr>
            <a:r>
              <a:rPr lang="ru-RU" sz="2000" dirty="0"/>
              <a:t>4. Проводит ли обучение членов комиссии для повышения их уровня компетентности?</a:t>
            </a:r>
          </a:p>
          <a:p>
            <a:pPr marL="0" indent="0">
              <a:buNone/>
            </a:pPr>
            <a:r>
              <a:rPr lang="ru-RU" sz="2000" dirty="0"/>
              <a:t>5. Оказывает ли консультационную поддержку после завершения работ?</a:t>
            </a:r>
          </a:p>
          <a:p>
            <a:pPr marL="0" indent="0">
              <a:buNone/>
            </a:pPr>
            <a:endParaRPr lang="ru-RU" sz="2000" dirty="0"/>
          </a:p>
          <a:p>
            <a:pPr marL="514350" indent="-51435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2099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000" y="549000"/>
            <a:ext cx="1054807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lang="ru-RU" sz="4800" dirty="0">
                <a:ea typeface="Roboto" panose="02000000000000000000" pitchFamily="2" charset="0"/>
              </a:rPr>
              <a:t>Давайте решать </a:t>
            </a:r>
          </a:p>
          <a:p>
            <a:pPr lvl="0" algn="ctr">
              <a:spcBef>
                <a:spcPts val="1000"/>
              </a:spcBef>
            </a:pPr>
            <a:r>
              <a:rPr lang="ru-RU" sz="4800" dirty="0">
                <a:ea typeface="Roboto" panose="02000000000000000000" pitchFamily="2" charset="0"/>
              </a:rPr>
              <a:t>сложные задачи вместе!</a:t>
            </a:r>
          </a:p>
          <a:p>
            <a:pPr lvl="0" algn="ctr">
              <a:spcBef>
                <a:spcPts val="1000"/>
              </a:spcBef>
            </a:pPr>
            <a:endParaRPr lang="ru-RU" sz="4800" dirty="0">
              <a:solidFill>
                <a:srgbClr val="333333"/>
              </a:solidFill>
              <a:ea typeface="Roboto" panose="02000000000000000000" pitchFamily="2" charset="0"/>
            </a:endParaRPr>
          </a:p>
          <a:p>
            <a:pPr lvl="0" algn="ctr">
              <a:spcBef>
                <a:spcPts val="1000"/>
              </a:spcBef>
            </a:pPr>
            <a:r>
              <a:rPr lang="en-US" sz="4800" dirty="0">
                <a:solidFill>
                  <a:srgbClr val="000000"/>
                </a:solidFill>
              </a:rPr>
              <a:t>www.no-danger.ru</a:t>
            </a:r>
            <a:endParaRPr lang="ru-RU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4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Типовое положение предполагает два варианта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20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Вы можете своими силами разработать систему и управлять профрисками или обратиться в специализированную организацию.</a:t>
            </a:r>
          </a:p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 обоих случаях управление профессиональными рисками будет включать: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количества работников, занятых на той или иной должности на конкретном рабочем месте;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регулярно производимых работником операций и их частоты;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Выявление опасностей для каждого работника;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возможности устранения рисков или тяжести их последствий;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Оценка и корректировка рисков.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 Мероприятия по снижению уровня профессионального риска</a:t>
            </a:r>
          </a:p>
        </p:txBody>
      </p:sp>
    </p:spTree>
    <p:extLst>
      <p:ext uri="{BB962C8B-B14F-4D97-AF65-F5344CB8AC3E}">
        <p14:creationId xmlns:p14="http://schemas.microsoft.com/office/powerpoint/2010/main" val="29227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Задачи оценки профессиональных рисков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предотвращение несчастных случаев на производстве;</a:t>
            </a:r>
          </a:p>
          <a:p>
            <a:r>
              <a:rPr lang="ru-RU" dirty="0">
                <a:solidFill>
                  <a:srgbClr val="000000"/>
                </a:solidFill>
              </a:rPr>
              <a:t>улучшение условий труда на рабочих местах;</a:t>
            </a:r>
          </a:p>
          <a:p>
            <a:r>
              <a:rPr lang="ru-RU" dirty="0">
                <a:solidFill>
                  <a:srgbClr val="000000"/>
                </a:solidFill>
              </a:rPr>
              <a:t>профилактика профессиональной заболеваемости;</a:t>
            </a:r>
          </a:p>
          <a:p>
            <a:r>
              <a:rPr lang="ru-RU" dirty="0">
                <a:solidFill>
                  <a:srgbClr val="000000"/>
                </a:solidFill>
              </a:rPr>
              <a:t>управление потенциальными опасностями независимо от законодательно установленных требований охраны труда</a:t>
            </a:r>
          </a:p>
          <a:p>
            <a:r>
              <a:rPr lang="ru-RU" dirty="0">
                <a:solidFill>
                  <a:srgbClr val="000000"/>
                </a:solidFill>
              </a:rPr>
              <a:t>определение первоочередных мер по обеспечению безопасности труда;</a:t>
            </a:r>
          </a:p>
          <a:p>
            <a:r>
              <a:rPr lang="ru-RU" dirty="0">
                <a:solidFill>
                  <a:srgbClr val="000000"/>
                </a:solidFill>
              </a:rPr>
              <a:t>четкое понимание работниками взаимосвязи между несчастными случаями и охраной труда; </a:t>
            </a:r>
          </a:p>
          <a:p>
            <a:r>
              <a:rPr lang="ru-RU" dirty="0">
                <a:solidFill>
                  <a:srgbClr val="000000"/>
                </a:solidFill>
              </a:rPr>
              <a:t>обеспечение экологической безопасности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242118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Источники новых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228999"/>
            <a:ext cx="10417800" cy="39479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изменения в технологических процессах;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нового оборудования, материалов, инструментов;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применение новых средств индивидуальной защиты;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перепланировка рабочего места;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новых рабочих мест;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изменение должностных обязанностей;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иные источники.</a:t>
            </a:r>
          </a:p>
        </p:txBody>
      </p:sp>
    </p:spTree>
    <p:extLst>
      <p:ext uri="{BB962C8B-B14F-4D97-AF65-F5344CB8AC3E}">
        <p14:creationId xmlns:p14="http://schemas.microsoft.com/office/powerpoint/2010/main" val="124367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Управление профессиональными рисками – непрерывный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Выявление новых профессиональных рисков должно проводиться ДО введения изменений.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Управление профессиональными рисками – это циклический, непрерывный процесс, требующий постоянного пересмотра данных.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67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+mn-lt"/>
              </a:rPr>
              <a:t>СОУТ </a:t>
            </a:r>
            <a:r>
              <a:rPr lang="ru-RU" dirty="0">
                <a:latin typeface="+mn-lt"/>
                <a:sym typeface="Symbol" panose="05050102010706020507" pitchFamily="18" charset="2"/>
              </a:rPr>
              <a:t></a:t>
            </a:r>
            <a:r>
              <a:rPr lang="ru-RU" dirty="0">
                <a:latin typeface="+mn-lt"/>
              </a:rPr>
              <a:t> ОПР</a:t>
            </a: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xmlns="" id="{AB83BC25-CB0C-4E8D-8A02-BFDC7A631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87349"/>
              </p:ext>
            </p:extLst>
          </p:nvPr>
        </p:nvGraphicFramePr>
        <p:xfrm>
          <a:off x="1896000" y="1029001"/>
          <a:ext cx="9360000" cy="5522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000">
                  <a:extLst>
                    <a:ext uri="{9D8B030D-6E8A-4147-A177-3AD203B41FA5}">
                      <a16:colId xmlns:a16="http://schemas.microsoft.com/office/drawing/2014/main" xmlns="" val="3490099197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xmlns="" val="981918031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xmlns="" val="3188186048"/>
                    </a:ext>
                  </a:extLst>
                </a:gridCol>
              </a:tblGrid>
              <a:tr h="34176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ОПР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9515604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Место в Системе управления охраной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Одно из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Основополагающая процедура, на основе которой строится СУОТ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0217516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Цель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вредные условия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опасности, которым подвержен работник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3607181"/>
                  </a:ext>
                </a:extLst>
              </a:tr>
              <a:tr h="589898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Объект анализа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Конкретное рабочее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Вся деятельность работника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0377214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Способ исследования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Инструментальные замеры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Наблюдение, анализ данных из разных источников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1336608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Отчет о 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 мероприятий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8362178"/>
                  </a:ext>
                </a:extLst>
              </a:tr>
              <a:tr h="160115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Периодичность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Плановая СОУТ 1 раз в 5 лет,</a:t>
                      </a:r>
                    </a:p>
                    <a:p>
                      <a:r>
                        <a:rPr lang="ru-RU" dirty="0"/>
                        <a:t>Внеплановая – в случаях, предусмотренных ФЗ-426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Непрерывный циклический процесс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5470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446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oDanger1">
      <a:dk1>
        <a:srgbClr val="9D0000"/>
      </a:dk1>
      <a:lt1>
        <a:srgbClr val="FFFFFF"/>
      </a:lt1>
      <a:dk2>
        <a:srgbClr val="001F35"/>
      </a:dk2>
      <a:lt2>
        <a:srgbClr val="002142"/>
      </a:lt2>
      <a:accent1>
        <a:srgbClr val="9E9E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oDanger1">
      <a:majorFont>
        <a:latin typeface="Spectral SC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9044</TotalTime>
  <Words>2344</Words>
  <Application>Microsoft Office PowerPoint</Application>
  <PresentationFormat>Произвольный</PresentationFormat>
  <Paragraphs>417</Paragraphs>
  <Slides>47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Тема Office</vt:lpstr>
      <vt:lpstr>Специальное оформление</vt:lpstr>
      <vt:lpstr>Document</vt:lpstr>
      <vt:lpstr>Документ</vt:lpstr>
      <vt:lpstr>Презентация PowerPoint</vt:lpstr>
      <vt:lpstr>Управление профессиональными рисками – требование Трудового кодекса</vt:lpstr>
      <vt:lpstr>Основные понятия</vt:lpstr>
      <vt:lpstr>Ответственность за непроведение оценки профессиональных рисков лежит на работодателе </vt:lpstr>
      <vt:lpstr>Типовое положение предполагает два варианта</vt:lpstr>
      <vt:lpstr>Задачи оценки профессиональных рисков </vt:lpstr>
      <vt:lpstr>Источники новых профессиональных рисков</vt:lpstr>
      <vt:lpstr>Управление профессиональными рисками – непрерывный процесс</vt:lpstr>
      <vt:lpstr>Презентация PowerPoint</vt:lpstr>
      <vt:lpstr>Нормативные документы</vt:lpstr>
      <vt:lpstr>Общая схема оценки профессиональных  рисков</vt:lpstr>
      <vt:lpstr>Шаг 1. Создаем комиссию по оценке профессиональных рисков</vt:lpstr>
      <vt:lpstr>Шаг 1. Создаем комиссию по оценке профессиональных рисков</vt:lpstr>
      <vt:lpstr>Шаг 2. Обучаем членов комиссии по оценке профессиональных рисков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6. Идентифицируем риски на рабочих местах</vt:lpstr>
      <vt:lpstr>Какая информация поможет выявить опасности?</vt:lpstr>
      <vt:lpstr>Презентация PowerPoint</vt:lpstr>
      <vt:lpstr>Предварительный анализ опасностей – кабинетное исследование</vt:lpstr>
      <vt:lpstr>Идентификация опасностей методом наблюдения</vt:lpstr>
      <vt:lpstr>Идентификация опасностей методом наблюдения</vt:lpstr>
      <vt:lpstr>Презентация PowerPoint</vt:lpstr>
      <vt:lpstr>Презентация PowerPoint</vt:lpstr>
      <vt:lpstr>Оценка профессиональных рисков по методу Файна-Кинни</vt:lpstr>
      <vt:lpstr>Индекс профессионального риска =  Вероятность × Подверженность × Последствия </vt:lpstr>
      <vt:lpstr>Карта идентификации опасностей и оценки рисков  для каменщика</vt:lpstr>
      <vt:lpstr>Презентация PowerPoint</vt:lpstr>
      <vt:lpstr>Приказ о назначении ответственного за выполнение  корректирующих мероприятий</vt:lpstr>
      <vt:lpstr>Итог работ - локальные акты по оценке профессиональных рисков</vt:lpstr>
      <vt:lpstr>Практическая часть  Идентификация профессиональных рисков на рабочем месте осмотрщика нефтеналивных ёмкостей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осмотрщика нефтеналивных ёмкостей</vt:lpstr>
      <vt:lpstr>Практическая часть  Идентификация профессиональных рисков на рабочем месте бухгалтера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бухгалтера здесь надо на очевидные риски заменить</vt:lpstr>
      <vt:lpstr>Трудности, возникающие при оценке профессиональных рисков</vt:lpstr>
      <vt:lpstr>На что обратить внимание при выборе подрядчика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эксперты в технической безопасности</dc:title>
  <dc:creator>Маркетолог</dc:creator>
  <cp:lastModifiedBy>Natasha</cp:lastModifiedBy>
  <cp:revision>385</cp:revision>
  <dcterms:created xsi:type="dcterms:W3CDTF">2019-05-15T02:58:13Z</dcterms:created>
  <dcterms:modified xsi:type="dcterms:W3CDTF">2020-11-26T06:37:38Z</dcterms:modified>
</cp:coreProperties>
</file>