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18" r:id="rId3"/>
    <p:sldId id="430" r:id="rId4"/>
    <p:sldId id="433" r:id="rId5"/>
    <p:sldId id="434" r:id="rId6"/>
    <p:sldId id="435" r:id="rId7"/>
    <p:sldId id="458" r:id="rId8"/>
    <p:sldId id="436" r:id="rId9"/>
    <p:sldId id="437" r:id="rId10"/>
    <p:sldId id="438" r:id="rId11"/>
    <p:sldId id="459" r:id="rId12"/>
    <p:sldId id="439" r:id="rId13"/>
    <p:sldId id="440" r:id="rId14"/>
    <p:sldId id="441" r:id="rId15"/>
    <p:sldId id="442" r:id="rId16"/>
    <p:sldId id="448" r:id="rId17"/>
    <p:sldId id="447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7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83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9 месяцев 2021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-3 677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420911.41</c:v>
                </c:pt>
                <c:pt idx="1">
                  <c:v>427544.3</c:v>
                </c:pt>
                <c:pt idx="2">
                  <c:v>-6632.89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9 месяцев 2022 г.2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489673.49</c:v>
                </c:pt>
                <c:pt idx="1">
                  <c:v>695626.69299999997</c:v>
                </c:pt>
                <c:pt idx="2">
                  <c:v>1508.636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03696640"/>
        <c:axId val="103710720"/>
      </c:barChart>
      <c:catAx>
        <c:axId val="103696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3710720"/>
        <c:crosses val="autoZero"/>
        <c:auto val="1"/>
        <c:lblAlgn val="ctr"/>
        <c:lblOffset val="100"/>
        <c:noMultiLvlLbl val="0"/>
      </c:catAx>
      <c:valAx>
        <c:axId val="103710720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10369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9 месяцев</a:t>
            </a:r>
            <a:r>
              <a:rPr lang="ru-RU" baseline="0" dirty="0" smtClean="0"/>
              <a:t> 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2022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201241.76</c:v>
                </c:pt>
                <c:pt idx="1">
                  <c:v>12258.8</c:v>
                </c:pt>
                <c:pt idx="2">
                  <c:v>276172.93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77.989999999999995</c:v>
                </c:pt>
                <c:pt idx="1">
                  <c:v>70.42</c:v>
                </c:pt>
                <c:pt idx="2">
                  <c:v>70.739999999999995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2022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126726.87</c:v>
                </c:pt>
                <c:pt idx="1">
                  <c:v>10355.59</c:v>
                </c:pt>
                <c:pt idx="2">
                  <c:v>346.11</c:v>
                </c:pt>
                <c:pt idx="3">
                  <c:v>2714.75</c:v>
                </c:pt>
                <c:pt idx="4">
                  <c:v>1516.48</c:v>
                </c:pt>
                <c:pt idx="5">
                  <c:v>3511.93</c:v>
                </c:pt>
                <c:pt idx="6">
                  <c:v>1939.54</c:v>
                </c:pt>
                <c:pt idx="7">
                  <c:v>8115.55</c:v>
                </c:pt>
                <c:pt idx="8">
                  <c:v>1445.91</c:v>
                </c:pt>
                <c:pt idx="9">
                  <c:v>1281.26</c:v>
                </c:pt>
                <c:pt idx="10">
                  <c:v>986.75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119857.89</c:v>
                </c:pt>
                <c:pt idx="1">
                  <c:v>126726.87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14336"/>
        <c:axId val="58048896"/>
      </c:barChart>
      <c:catAx>
        <c:axId val="580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048896"/>
        <c:crosses val="autoZero"/>
        <c:auto val="1"/>
        <c:lblAlgn val="ctr"/>
        <c:lblOffset val="100"/>
        <c:noMultiLvlLbl val="0"/>
      </c:catAx>
      <c:valAx>
        <c:axId val="580488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80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2020г.</c:v>
                </c:pt>
                <c:pt idx="1">
                  <c:v>9 месяцев 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1886.11</c:v>
                </c:pt>
                <c:pt idx="1">
                  <c:v>1909.54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2020г.</c:v>
                </c:pt>
                <c:pt idx="1">
                  <c:v>9 месяцев 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299904"/>
        <c:axId val="58301440"/>
        <c:axId val="0"/>
      </c:bar3DChart>
      <c:catAx>
        <c:axId val="58299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301440"/>
        <c:crossesAt val="0"/>
        <c:auto val="1"/>
        <c:lblAlgn val="ctr"/>
        <c:lblOffset val="100"/>
        <c:noMultiLvlLbl val="0"/>
      </c:catAx>
      <c:valAx>
        <c:axId val="583014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5829990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Lbls>
            <c:dLbl>
              <c:idx val="0"/>
              <c:layout>
                <c:manualLayout>
                  <c:x val="-4.5232555390035706E-2"/>
                  <c:y val="-0.250528828845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 </a:t>
                    </a:r>
                    <a:r>
                      <a:rPr lang="ru-RU" dirty="0"/>
                      <a:t>35 456,32; 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13383462202363E-2"/>
                  <c:y val="-0.168515306827664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оборона-</a:t>
                    </a:r>
                  </a:p>
                  <a:p>
                    <a:r>
                      <a:rPr lang="ru-RU" dirty="0" smtClean="0"/>
                      <a:t> 0;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804426473717819E-2"/>
                  <c:y val="-6.0511248083601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деятельность- </a:t>
                    </a:r>
                    <a:r>
                      <a:rPr lang="ru-RU" dirty="0"/>
                      <a:t>78,602; </a:t>
                    </a:r>
                    <a:r>
                      <a:rPr lang="ru-RU" dirty="0" smtClean="0"/>
                      <a:t>100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101085337305808"/>
                  <c:y val="-0.20005968508296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33823,910; 6,93%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0034168026294"/>
                  <c:y val="-1.9906777207506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хозяйство- 3979,372 0,82%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359853,170; 73,72%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7911576931261969"/>
                  <c:y val="-3.32079959792769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политика-          26339,805; 5,4%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0499054172282518"/>
                  <c:y val="-0.134464709560979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16298,267; 3,34%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r>
                      <a:rPr lang="ru-RU" dirty="0" smtClean="0"/>
                      <a:t>2395,731-  0,49%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долга- 79,924; 0,02%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15119,241; 3,10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 formatCode="General">
                  <c:v>30275.437000000002</c:v>
                </c:pt>
                <c:pt idx="1">
                  <c:v>0</c:v>
                </c:pt>
                <c:pt idx="3" formatCode="General">
                  <c:v>33823.910000000003</c:v>
                </c:pt>
                <c:pt idx="4" formatCode="General">
                  <c:v>3979.3719999999998</c:v>
                </c:pt>
                <c:pt idx="5" formatCode="General">
                  <c:v>359853.17</c:v>
                </c:pt>
                <c:pt idx="6" formatCode="General">
                  <c:v>26339.805</c:v>
                </c:pt>
                <c:pt idx="7" formatCode="General">
                  <c:v>16298.267</c:v>
                </c:pt>
                <c:pt idx="8" formatCode="General">
                  <c:v>2395.7310000000002</c:v>
                </c:pt>
                <c:pt idx="9" formatCode="General">
                  <c:v>79.924000000000007</c:v>
                </c:pt>
                <c:pt idx="10" formatCode="General">
                  <c:v>15119.241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6.2</c:v>
                </c:pt>
                <c:pt idx="1">
                  <c:v>0</c:v>
                </c:pt>
                <c:pt idx="3">
                  <c:v>6.93</c:v>
                </c:pt>
                <c:pt idx="4">
                  <c:v>0.82</c:v>
                </c:pt>
                <c:pt idx="5">
                  <c:v>73.72</c:v>
                </c:pt>
                <c:pt idx="6">
                  <c:v>5.4</c:v>
                </c:pt>
                <c:pt idx="7">
                  <c:v>3.34</c:v>
                </c:pt>
                <c:pt idx="8">
                  <c:v>0.49</c:v>
                </c:pt>
                <c:pt idx="9">
                  <c:v>0.02</c:v>
                </c:pt>
                <c:pt idx="10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201241,76</a:t>
          </a:r>
          <a:r>
            <a:rPr lang="ru-RU" sz="1100" dirty="0" smtClean="0"/>
            <a:t>; </a:t>
          </a:r>
          <a:r>
            <a:rPr lang="en-US" sz="1100" dirty="0" smtClean="0"/>
            <a:t>77,99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0.63142</cdr:x>
      <cdr:y>0.79737</cdr:y>
    </cdr:from>
    <cdr:to>
      <cdr:x>1</cdr:x>
      <cdr:y>0.85366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6131" y="3765608"/>
          <a:ext cx="139286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12258,80</a:t>
          </a:r>
          <a:r>
            <a:rPr lang="ru-RU" sz="1100" dirty="0" smtClean="0"/>
            <a:t>; </a:t>
          </a:r>
          <a:r>
            <a:rPr lang="en-US" sz="1100" dirty="0" smtClean="0"/>
            <a:t>70,42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276 172,93</a:t>
          </a:r>
          <a:r>
            <a:rPr lang="en-US" dirty="0" smtClean="0"/>
            <a:t>    </a:t>
          </a:r>
          <a:r>
            <a:rPr lang="en-US" sz="1100" dirty="0" smtClean="0"/>
            <a:t>70,74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9 месяцев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решением Думы Кировского муниципального района от 16.12.2021 № 57-НПА «О районном бюджете Кировского муниципального района на 2022 год и плановый период 2023-2024 годов» </a:t>
            </a:r>
          </a:p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9 месяцев 2022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738629"/>
            <a:ext cx="84602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6 843,00 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6 199,37 тыс. руб. или  90,59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 поступления денежных средств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40,23%. При годовом плане 515,00 тыс. руб. в бюджет района 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01.10.2021г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поступило  – 207,17 тыс. руб.  Невыполнение плана связано с вступлением в силу с 01.01.2021 года изменения кадастровой стоимости земельных участков, вследствие чего был осуществлен перерасчет годовой арендной платы по договорам аренды земельных участков в сторону уменьшения, также имеется задолженность ООО «Золотой орел».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взысканию задолженности ведется претензионно-исковая работа.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аренда земли городских поселений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годовом плане 4 500,00 тыс. руб. в бюджет района поступило на 01.10.2021г. – 4 044,61 тыс. руб. или 89,87%.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собственности района: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103,00 тыс. руб. в бюджет района поступило на 01.10.2021 г. – 118,30 тыс. руб. или 114,85%.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«Примтеплоэнерго» ежемесячно в установленные договором сроки.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87757" y="728869"/>
            <a:ext cx="56851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доходы, получаемые в виде арендной платы за земельные участки (аренда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МИЗ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01.01.2021 года в соответствии с Законом Приморского края от 14.09.2020 № 884-КЗ «О перераспределении полномочий по предоставлению земельных участков из земель сельскохозяйственного назначения, государственная собственность на которые не разграничена, между органами местного самоуправления муниципальных образований Приморского края и органами государственной власти Приморского края и внесении изменений в отдельные законодательные акты Приморского края» земельные участки с/х назначения, государственная собственность на которые не разграничена были переданы  Министерству земельных и имущественных отношений Приморского края.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данному виду дохода поступление на 01.10.2021 года составило 1 829,28 тыс. руб. или 106,05% (1 725,00 тыс. руб.). </a:t>
            </a:r>
          </a:p>
        </p:txBody>
      </p:sp>
      <p:pic>
        <p:nvPicPr>
          <p:cNvPr id="1026" name="Picture 2" descr="C:\Users\Олеся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1" y="21996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7843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плана за 9 месяцев  2021 года – 104,93%.  При плане 1 378,00 тыс. руб. поступило в бюджет района 1 445,91 тыс. руб. В сравнении с предыдущим годом поступление увеличилось на 963,59 тыс. руб. или  199,78%. Данный вид дохода поступает в соответствие с расчетами по утвержденным нормативам.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ЛДЭП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«Примавтодор», ООО «Хозяин», ООО «Скит», ООО «Санаторий Изумрудный», ООО «Восток Продукт»).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0815" y="2806190"/>
            <a:ext cx="8623917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966,00 тыс. руб., выполнение плана по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продаже </a:t>
            </a:r>
            <a:r>
              <a:rPr lang="ru-RU" sz="1400" dirty="0">
                <a:latin typeface="Times New Roman"/>
                <a:ea typeface="Times New Roman"/>
              </a:rPr>
              <a:t>земельных участков составило 1 024,40 тыс. руб. или  105,63%.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-доходы от продажи земельных участков городских поселений  </a:t>
            </a:r>
            <a:r>
              <a:rPr lang="ru-RU" sz="1400" dirty="0">
                <a:latin typeface="Times New Roman"/>
                <a:ea typeface="Times New Roman"/>
              </a:rPr>
              <a:t>при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годовом </a:t>
            </a:r>
            <a:r>
              <a:rPr lang="ru-RU" sz="1400" dirty="0">
                <a:latin typeface="Times New Roman"/>
                <a:ea typeface="Times New Roman"/>
              </a:rPr>
              <a:t>плане 590,00 тыс. руб. исполнение за 9 месяцев 2021 г. составило 648,09 тыс. руб. или 109,85%.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Кировское городское поселение: </a:t>
            </a: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250,00 тыс. руб., выполнение плана по продаже земельных участков составило 263,98 тыс. руб. или  105,59%.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Горноключевское </a:t>
            </a:r>
            <a:r>
              <a:rPr lang="ru-RU" sz="1400" b="1" i="1" dirty="0">
                <a:latin typeface="Times New Roman"/>
                <a:ea typeface="Times New Roman"/>
              </a:rPr>
              <a:t>городское поселение: </a:t>
            </a: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340,00 тыс. руб., выполнение плана по продаже земельных участков составило 380,82 тыс. руб. или  112,01%.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Перевыполнение плана по продажи земельных участков </a:t>
            </a:r>
            <a:r>
              <a:rPr lang="ru-RU" sz="1400" dirty="0" smtClean="0">
                <a:latin typeface="Times New Roman"/>
                <a:ea typeface="Times New Roman"/>
              </a:rPr>
              <a:t>за </a:t>
            </a:r>
            <a:r>
              <a:rPr lang="ru-RU" sz="1400" dirty="0">
                <a:latin typeface="Times New Roman"/>
                <a:ea typeface="Times New Roman"/>
              </a:rPr>
              <a:t>3 квартал 2021 года связано с продажей незапланированных </a:t>
            </a:r>
            <a:r>
              <a:rPr lang="ru-RU" sz="1400" dirty="0" smtClean="0">
                <a:latin typeface="Times New Roman"/>
                <a:ea typeface="Times New Roman"/>
              </a:rPr>
              <a:t>участков. 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-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сельских поселений </a:t>
            </a:r>
            <a:r>
              <a:rPr lang="ru-RU" sz="1400" dirty="0">
                <a:latin typeface="Times New Roman"/>
                <a:ea typeface="Times New Roman"/>
              </a:rPr>
              <a:t>не запланированы.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-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400" dirty="0">
                <a:latin typeface="Times New Roman"/>
                <a:ea typeface="Times New Roman"/>
              </a:rPr>
              <a:t>При годовом плане 376,0 тыс. руб., поступило на 01.10.2021 г. – 376,00 тыс. руб. или 100%.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928858"/>
            <a:ext cx="87620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месяца 2021 года доходов от реализации муниципального имущества при годовом плане 4 368,40 тыс. руб., поступило 256,86 тыс. руб. или  5,88%.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УМСАПЭ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указанный период были объявлены торги (четыре раза) по продаже муниципального имущества, предложений о выкупе не поступило. По итогам торгов посредством публичного предложения был продан гаражный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продаже запланированы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2021 года.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95" y="2257097"/>
            <a:ext cx="2224129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825346"/>
            <a:ext cx="4729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9 месяцев 2021 года в бюджет района поступило 986,75 тыс. руб., при плане 2 715,00 тыс.  руб. или 36,34 %.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штрафов уменьшилось на 1 233,53 тыс. руб. или на 55,56%.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произошло по Штрафам МВД. При плане предоставленном МО МВД России «Лесозаводский» в размере  900,00 тыс. руб. исполнение составило 30,38 тыс. руб. или 3,38%, в сравнении с 2020 годом произошло уменьшение на 944,83 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 по искам о возмещении вреда, причиненного окружающей среде. При плане 1 100,00 тыс. руб. исполнение составило 1,1 тыс. руб. или 0,1%. Поступления по данному виду доходов не являются стабильными. Суммы в бюджет перечисляются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Приморскому краю (МО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УФССП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Приморскому краю) в зависимости от взыскания у должника по исполнительному листу.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72" y="4795664"/>
            <a:ext cx="3038045" cy="172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1151"/>
              </p:ext>
            </p:extLst>
          </p:nvPr>
        </p:nvGraphicFramePr>
        <p:xfrm>
          <a:off x="510745" y="2136835"/>
          <a:ext cx="8254314" cy="196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64 627,870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45 479,06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2 003,804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6 493,96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190 933,309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195 353,38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7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7 516,711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14 644,59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265 081,693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261 970,99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Сумма безвозмездных поступлений за 9 месяцев 2021 года составила  261 970,99 тыс. руб. или  71,98%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420 911,41  тыс. руб., доля же безвозмездных поступлений составляет 62,24% от всех доходов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9 месяцев 2022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453333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9 месяцев  2022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73244"/>
              </p:ext>
            </p:extLst>
          </p:nvPr>
        </p:nvGraphicFramePr>
        <p:xfrm>
          <a:off x="414001" y="1227437"/>
          <a:ext cx="8357859" cy="38624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032"/>
                <a:gridCol w="3104707"/>
                <a:gridCol w="1403497"/>
                <a:gridCol w="1460811"/>
                <a:gridCol w="1101636"/>
                <a:gridCol w="776176"/>
              </a:tblGrid>
              <a:tr h="667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Исполнено за  9 месяцев             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исполнен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Уд. Вес в объеме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52716,887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30275,437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57,43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46795,069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33823,910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72,28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6632,222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3979,372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504460,801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359853,170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71,33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73,72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22106,275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16298,267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73,73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36357,337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26339,805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72,45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5617,036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2395,731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42,65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79,924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17,37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20381,066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15119,241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74,18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695626,693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488164,856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70,18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7151713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28209"/>
              </p:ext>
            </p:extLst>
          </p:nvPr>
        </p:nvGraphicFramePr>
        <p:xfrm>
          <a:off x="712380" y="1055634"/>
          <a:ext cx="8229601" cy="1343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158940,42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272030,00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275436,18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213500,56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77,51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261970,99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363890,13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390392,56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276172,93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70,74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420911,41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635920,13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665828,74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489673,49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73,54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427544,30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642320,134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695626,693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488164,856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70,17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-6632,89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-3400,000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-29797,957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1508,636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81588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Утвержден решением Думы Кировского муниципального района от 16.12.2021 № 57-НПА «О районном бюджете Кировского муниципального района на 2022 год и плановый период 2023-2024 годов» 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4344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Из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13-ти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628681,757тыс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9 месяцев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2022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10-ти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449248,671тыс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71,5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% от годовых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9 месяцев  2022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03797"/>
              </p:ext>
            </p:extLst>
          </p:nvPr>
        </p:nvGraphicFramePr>
        <p:xfrm>
          <a:off x="404037" y="869276"/>
          <a:ext cx="8338214" cy="5857908"/>
        </p:xfrm>
        <a:graphic>
          <a:graphicData uri="http://schemas.openxmlformats.org/drawingml/2006/table">
            <a:tbl>
              <a:tblPr firstRow="1" firstCol="1" bandRow="1"/>
              <a:tblGrid>
                <a:gridCol w="4526924"/>
                <a:gridCol w="370523"/>
                <a:gridCol w="907185"/>
                <a:gridCol w="1051008"/>
                <a:gridCol w="862933"/>
                <a:gridCol w="619641"/>
              </a:tblGrid>
              <a:tr h="335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МП«Развитие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образования в Кировском муниципальном районе на 2018-2022 гг.»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488806,907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346255,665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70,8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МП"Профилактика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безнадзорности, беспризорности и правонарушений несовершеннолетних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891,050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887,001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МП"Профилактика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экстремизма и терроризма на территории Кировского района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829,500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798,220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"Развитие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физической культуры и спорта в Кировском муниципальном районе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5617,036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2395,731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«Комплексное развитие сельских территорий в Кировском муниципальном районе на 2021-2027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"Сохранение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и развитие культуры в Кировском муниципальном районе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36841,045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27074,962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МП«Развитие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 малого и среднего предпринимательства в Кировском муниципальном районе на 2018-2022 годы»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0900000000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200,000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1000000000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45446,849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33034,162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МП"Энергосбережение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560,00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453,940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20841,066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15199,165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72,9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МП"Противодействия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коррупции в администрации Кировского муниципального района на 2019-2020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1500000000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28393,304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23134,825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81,5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МП"Укрепление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общественного здоровья" на 2021-2024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1600000000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40,000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628681,757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449248,671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0185"/>
              </p:ext>
            </p:extLst>
          </p:nvPr>
        </p:nvGraphicFramePr>
        <p:xfrm>
          <a:off x="1869989" y="1378098"/>
          <a:ext cx="6923137" cy="16046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371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01.10.2022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Договор №06/16 от 09.12.2016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3780,000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Договор №04/20 от 18.12.2020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4634,31676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3707,45341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  разделу «Межбюджетные трансферты»  утверждены в сумме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20381,066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том числе за счет средств  краевого бюджета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11100,912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за счет средств местного бюджета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8235,364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данному виду расходов исполнение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15119,241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74,2%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утвержденных назначений. В том числе: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8325,684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4811,5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dirty="0" smtClean="0">
                <a:latin typeface="Times New Roman"/>
                <a:ea typeface="Times New Roman"/>
              </a:rPr>
              <a:t>75%.; </a:t>
            </a:r>
            <a:endParaRPr lang="ru-RU" sz="1400" dirty="0">
              <a:latin typeface="Times New Roman"/>
              <a:ea typeface="Times New Roman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1222,144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858"/>
              </p:ext>
            </p:extLst>
          </p:nvPr>
        </p:nvGraphicFramePr>
        <p:xfrm>
          <a:off x="1024959" y="4545493"/>
          <a:ext cx="7615458" cy="14300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9280"/>
                <a:gridCol w="1524000"/>
                <a:gridCol w="2962178"/>
              </a:tblGrid>
              <a:tr h="12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Исполнено на 01.10.2021г.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131,672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65,83599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20,536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10,26801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308,310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231,2325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2860,450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2138,53752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4275,037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3199,05276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991,970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742,91499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8587,975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6387,84177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01.10.2022г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48451"/>
              </p:ext>
            </p:extLst>
          </p:nvPr>
        </p:nvGraphicFramePr>
        <p:xfrm>
          <a:off x="922638" y="1490508"/>
          <a:ext cx="7702379" cy="19410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01.10.2022г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7034,788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5276,09097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2736,724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2052,54297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36,55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27,41256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437,750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328,31253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745,450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559,08747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109,650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82,23750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11100,912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8325,684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358" y="3184746"/>
            <a:ext cx="8269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3105"/>
              </p:ext>
            </p:extLst>
          </p:nvPr>
        </p:nvGraphicFramePr>
        <p:xfrm>
          <a:off x="828001" y="899998"/>
          <a:ext cx="7732902" cy="16679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3705"/>
                <a:gridCol w="1906025"/>
                <a:gridCol w="1913172"/>
              </a:tblGrid>
              <a:tr h="291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01.10.2022г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570,000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427,500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457,144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Хвищанское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сельское поселение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337,500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1820,000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1222,144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287" y="2459504"/>
            <a:ext cx="869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01.07.2022г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20204"/>
              </p:ext>
            </p:extLst>
          </p:nvPr>
        </p:nvGraphicFramePr>
        <p:xfrm>
          <a:off x="225289" y="2915445"/>
          <a:ext cx="8574155" cy="19481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39472"/>
                <a:gridCol w="2113379"/>
                <a:gridCol w="2121304"/>
              </a:tblGrid>
              <a:tr h="43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на 01.10.2022г.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65,232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48,924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50,132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37,59903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264,090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198,06750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2238,030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1678,5225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3087,160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2315,36997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710,720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533,04003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6415,364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4811,52303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6236273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7868638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70" y="271721"/>
            <a:ext cx="8298172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9 месяцев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2021 года (158 940,42 тыс. руб.) составила 79,73%  или 126 726,87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9 месяцев 2021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4100802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8314" y="2417013"/>
            <a:ext cx="36360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увеличилось  на 6 868,90  тыс. руб. или 5,73%, данное увеличение связано с частичной оплатой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на 2021 год составил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71,6530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что на 0,949% меньше дополнительного норматива 2020 года (72,6016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по состоянию на 01.10.2021г. имеется задолженность по данному виду доходов в бюджет Кировского муниципального района в сумме 13 503,43 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задолженность по юридическим лицам – 12 532,87  тыс.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970,56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268" y="1052779"/>
            <a:ext cx="829053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391333"/>
            <a:ext cx="7132082" cy="1600438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9 месяцев 2021 года составило 2 714,75 тыс. руб., при установленном годовом плане 2 512,00 тыс. руб. выполнение составило 108,07%. По сравнению с предыдущим годом поступление уменьшилось на 4 466,64 тыс. руб. или 62,20%.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объясняется отменой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01.01.2021 года.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имеется задолженность по данному виду дохода в сумме 515,71 тыс. руб., в том числе юр. лица – 226,67 тыс. руб.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289,04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6747" y="3087813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157" y="3426367"/>
            <a:ext cx="69764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 за 9 месяцев 2021 года составило 1 516,48 тыс. руб. при установленном годовом плане 1 359,00 тыс. руб. выполнение составило 111,59%, в сравнении с предыдущим годом поступление увеличилось на 405,64 тыс. руб. или  36,52%.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являются: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ГКФХ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ООО «Хэфэн». Задолженность в бюджет Кировского муниципального района по состоянию на 01.10.2021 г. по данном налогу составила 2,53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474116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64605" y="4867119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3" y="5217289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365" y="5217289"/>
            <a:ext cx="72020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9 месяцев 2021г. составило 3 511,93 тыс. руб., при установленном годовом плане 3 322,00 тыс. руб. выполнение составило – 105,72%, в сравнении с предыдущим годом поступление увеличилось  на  3 476,60  тыс. руб. или 9 840,35%.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данному виду налогов на 01.10.2021г. – 119,08 тыс. руб.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76" y="1719251"/>
            <a:ext cx="1562020" cy="123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 2021 года акцизов поступило 10 355,59 тыс. руб. при плане 13 960,00 тыс. руб., что соответствует 74,18%, в сравнении с предыдущим годом поступление увеличилось на 471,62 тыс. руб. или 4,77%.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809" y="2681495"/>
            <a:ext cx="5453200" cy="33496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Упрощенная система </a:t>
            </a:r>
            <a:r>
              <a:rPr lang="ru-RU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endParaRPr 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 01.01.2021 года согласно закона Приморского края от 02.04.2019 года № 473-КЗ «Об установлении единого норматива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налогообложения» в бюджет Кировского муниципального района поступает доход по данному виду налога в соответствии с пунктом 5 статьи 56 Бюджетного кодекса Российской Федерации (единый норматив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налогообложения, в том числе минимального налога, подлежащего зачислению в соответствии с Бюджетным кодексом Российской Федерации в краевой бюджет, в размере 2 процентов).</a:t>
            </a:r>
          </a:p>
          <a:p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 плане 249,00 тыс. руб. исполнение за 9 месяцев 2021 года составило 346,11 тыс. руб. или 139,00%.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4" y="1745146"/>
            <a:ext cx="2531165" cy="1872698"/>
          </a:xfrm>
          <a:prstGeom prst="rect">
            <a:avLst/>
          </a:prstGeom>
        </p:spPr>
      </p:pic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1631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6479697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1916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9 месяцев 2021 года поступило 1 939,54 тыс. руб. при установленном годовом плане 2 500,00 тыс. руб. выполнение составило 77,58%. В сравнении с предыдущим годом поступление увеличилось на 23,43 тыс. руб. или  1,22%.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 на 01.10.2021 г. составило 1 257,44 тыс. руб., при установленном годовом плане 1 928,00 тыс. руб. выполнение составило – 65,22%.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плана связано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112,57 тыс. руб.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"Ростелеком", ООО "Кировская электросеть", Дальневосточный банк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Сбербанк,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Приморского края  -  филиал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"Почта России",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"Примтеплоэнерго".</a:t>
            </a:r>
          </a:p>
          <a:p>
            <a:pPr lvl="0" algn="just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источнику зачисляются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На  01.10.2021 г.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534,31 тыс. руб., выполнение годового плана года составило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50,55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при плане 1 057,0 тыс. руб.  В сравнении с предыдущим годом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 на 323,96 тыс. руб. или  на 37,75%.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плана связано с задолженностью ООО «Хэфэн».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3" y="3079969"/>
            <a:ext cx="2773523" cy="164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14920</TotalTime>
  <Words>2875</Words>
  <Application>Microsoft Office PowerPoint</Application>
  <PresentationFormat>Экран (4:3)</PresentationFormat>
  <Paragraphs>535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2022 год </vt:lpstr>
      <vt:lpstr>Структура налоговых и неналоговых доходов за 9 месяцев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2022 год.</vt:lpstr>
      <vt:lpstr>Структура расходов бюджета Кировского муниципального района за 9 месяцев 2022 года.</vt:lpstr>
      <vt:lpstr>Структура расходов районного бюджета  за 9 месяцев  2022 год  (тыс. руб.)</vt:lpstr>
      <vt:lpstr>Муниципальные программы</vt:lpstr>
      <vt:lpstr> Показатели районного бюджета по долгосрочным муниципальным программам   за 9 месяцев  2022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01.10.2022г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Марина</cp:lastModifiedBy>
  <cp:revision>921</cp:revision>
  <cp:lastPrinted>2017-06-15T22:27:28Z</cp:lastPrinted>
  <dcterms:created xsi:type="dcterms:W3CDTF">2010-06-18T09:27:04Z</dcterms:created>
  <dcterms:modified xsi:type="dcterms:W3CDTF">2022-11-23T02:36:43Z</dcterms:modified>
</cp:coreProperties>
</file>