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462" r:id="rId3"/>
    <p:sldId id="472" r:id="rId4"/>
    <p:sldId id="475" r:id="rId5"/>
    <p:sldId id="463" r:id="rId6"/>
    <p:sldId id="459" r:id="rId7"/>
    <p:sldId id="418" r:id="rId8"/>
    <p:sldId id="458" r:id="rId9"/>
    <p:sldId id="433" r:id="rId10"/>
    <p:sldId id="460" r:id="rId11"/>
    <p:sldId id="461" r:id="rId12"/>
    <p:sldId id="442" r:id="rId13"/>
    <p:sldId id="448" r:id="rId14"/>
    <p:sldId id="447" r:id="rId15"/>
    <p:sldId id="450" r:id="rId16"/>
    <p:sldId id="449" r:id="rId17"/>
    <p:sldId id="451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6" r:id="rId27"/>
    <p:sldId id="477" r:id="rId28"/>
    <p:sldId id="478" r:id="rId29"/>
    <p:sldId id="479" r:id="rId30"/>
    <p:sldId id="480" r:id="rId31"/>
    <p:sldId id="453" r:id="rId32"/>
    <p:sldId id="474" r:id="rId3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301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2025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327 843,00</a:t>
                    </a:r>
                  </a:p>
                  <a:p>
                    <a:r>
                      <a:rPr lang="ru-RU" dirty="0" smtClean="0"/>
                      <a:t>31,4%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34 290,93</a:t>
                    </a:r>
                  </a:p>
                  <a:p>
                    <a:r>
                      <a:rPr lang="ru-RU" sz="1500" dirty="0" smtClean="0"/>
                      <a:t>3,3%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683</a:t>
                    </a:r>
                    <a:r>
                      <a:rPr lang="ru-RU" baseline="0" dirty="0" smtClean="0"/>
                      <a:t> 556,93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sz="1500" dirty="0" smtClean="0"/>
                      <a:t>65,4%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327843</c:v>
                </c:pt>
                <c:pt idx="1">
                  <c:v>34290.93</c:v>
                </c:pt>
                <c:pt idx="2">
                  <c:v>683556.93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296415</c:v>
                </c:pt>
                <c:pt idx="1">
                  <c:v>23547</c:v>
                </c:pt>
                <c:pt idx="2">
                  <c:v>0</c:v>
                </c:pt>
                <c:pt idx="3">
                  <c:v>494</c:v>
                </c:pt>
                <c:pt idx="4">
                  <c:v>3709</c:v>
                </c:pt>
                <c:pt idx="5">
                  <c:v>3030</c:v>
                </c:pt>
                <c:pt idx="6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27027027027029E-2"/>
          <c:y val="0.2987427599826879"/>
          <c:w val="0.3312688278830011"/>
          <c:h val="0.459116564635613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1620</c:v>
                </c:pt>
                <c:pt idx="1">
                  <c:v>5250</c:v>
                </c:pt>
                <c:pt idx="2">
                  <c:v>332</c:v>
                </c:pt>
                <c:pt idx="3">
                  <c:v>41</c:v>
                </c:pt>
                <c:pt idx="4">
                  <c:v>830</c:v>
                </c:pt>
                <c:pt idx="5">
                  <c:v>998</c:v>
                </c:pt>
                <c:pt idx="6">
                  <c:v>17160.932669999998</c:v>
                </c:pt>
                <c:pt idx="7">
                  <c:v>300</c:v>
                </c:pt>
                <c:pt idx="8">
                  <c:v>1850</c:v>
                </c:pt>
                <c:pt idx="9">
                  <c:v>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543543543543545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69192026672348E-2"/>
          <c:y val="9.7708876997638347E-2"/>
          <c:w val="0.55986356435175333"/>
          <c:h val="0.81967183897780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97984.09</c:v>
                </c:pt>
                <c:pt idx="1">
                  <c:v>1200</c:v>
                </c:pt>
                <c:pt idx="2">
                  <c:v>37615.06</c:v>
                </c:pt>
                <c:pt idx="3">
                  <c:v>3338.93</c:v>
                </c:pt>
                <c:pt idx="4">
                  <c:v>830</c:v>
                </c:pt>
                <c:pt idx="5">
                  <c:v>784412.86</c:v>
                </c:pt>
                <c:pt idx="6">
                  <c:v>24435.29</c:v>
                </c:pt>
                <c:pt idx="7">
                  <c:v>69825.02</c:v>
                </c:pt>
                <c:pt idx="8">
                  <c:v>3206.25</c:v>
                </c:pt>
                <c:pt idx="9">
                  <c:v>10</c:v>
                </c:pt>
                <c:pt idx="10">
                  <c:v>19833.349999999999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31.01.2025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finkir@bk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27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730980"/>
              </p:ext>
            </p:extLst>
          </p:nvPr>
        </p:nvGraphicFramePr>
        <p:xfrm>
          <a:off x="413994" y="738885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202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81617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588,36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366,52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67 696,65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67 696,65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271,13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58 740,78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75 390,79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7 561,67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408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774,51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453 586,34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492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853,35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531 953,38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241,5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30 863,29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32 651,77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32 651,77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611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875,58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683 556, 93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668 593,56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67 696,65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202</a:t>
            </a:r>
            <a:r>
              <a:rPr lang="en-US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год и плановый период 202</a:t>
            </a:r>
            <a:r>
              <a:rPr lang="en-US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202</a:t>
            </a:r>
            <a:r>
              <a:rPr lang="en-US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073771"/>
              </p:ext>
            </p:extLst>
          </p:nvPr>
        </p:nvGraphicFramePr>
        <p:xfrm>
          <a:off x="563526" y="1541304"/>
          <a:ext cx="8176437" cy="425344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438,1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97 984,09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91 653,65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87 766,43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1 200,00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50,00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50,00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313,24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37 615,06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28 167,03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36 660,03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496,53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3 338,93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227,50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207,60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830,00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830,00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830,00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6382,17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784 412,86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796 435,99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768 930,64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645,64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24 435,29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29</a:t>
                      </a:r>
                      <a:r>
                        <a:rPr lang="en-US" sz="1000" baseline="0" dirty="0" smtClean="0"/>
                        <a:t> 639,29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32 941,01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013,48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69 825,02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60 689,65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65 423,77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3 206,25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250,00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300,00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144,39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19 833,35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11 540,45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11 440,45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0,00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10 733,27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22 757,53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885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233,6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1 045 690,86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1 030 226,56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1 027 317,47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202</a:t>
            </a:r>
            <a:r>
              <a:rPr lang="en-US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26198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384995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1</a:t>
            </a:r>
            <a:r>
              <a:rPr lang="en-US" sz="1400" b="1" kern="0" dirty="0" smtClean="0">
                <a:solidFill>
                  <a:prstClr val="black"/>
                </a:solidFill>
                <a:latin typeface="Times New Roman"/>
              </a:rPr>
              <a:t>9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.12.202</a:t>
            </a:r>
            <a:r>
              <a:rPr lang="en-US" sz="1400" b="1" kern="0" dirty="0" smtClean="0">
                <a:solidFill>
                  <a:prstClr val="black"/>
                </a:solidFill>
                <a:latin typeface="Times New Roman"/>
              </a:rPr>
              <a:t>4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1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93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-НПА«О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5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год и плановый период 202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6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-202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7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en-US" b="1" kern="0" dirty="0" smtClean="0">
                <a:solidFill>
                  <a:prstClr val="black"/>
                </a:solidFill>
                <a:latin typeface="Times New Roman"/>
              </a:rPr>
              <a:t>17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sz="2000" dirty="0">
              <a:solidFill>
                <a:srgbClr val="17375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061369"/>
              </p:ext>
            </p:extLst>
          </p:nvPr>
        </p:nvGraphicFramePr>
        <p:xfrm>
          <a:off x="225287" y="1284839"/>
          <a:ext cx="8600661" cy="5274986"/>
        </p:xfrm>
        <a:graphic>
          <a:graphicData uri="http://schemas.openxmlformats.org/drawingml/2006/table">
            <a:tbl>
              <a:tblPr/>
              <a:tblGrid>
                <a:gridCol w="3751575"/>
                <a:gridCol w="734141"/>
                <a:gridCol w="946656"/>
                <a:gridCol w="879037"/>
                <a:gridCol w="888697"/>
                <a:gridCol w="1400555"/>
              </a:tblGrid>
              <a:tr h="2638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Ве-домст-во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Сумма </a:t>
                      </a:r>
                      <a:br>
                        <a:rPr lang="ru-RU" sz="8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 2025 год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Сумма </a:t>
                      </a:r>
                      <a:br>
                        <a:rPr lang="ru-RU" sz="8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 2026 год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Сумма </a:t>
                      </a:r>
                      <a:br>
                        <a:rPr lang="ru-RU" sz="8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на 2027 год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7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76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Программные направления деятельности органов местного самоуправления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6575" marR="6575" marT="6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«Развитие образования в Кировском муниципальном районе на 2023-2027 гг.»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0100000000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761 599,53068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773 378,69295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747 576,14418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706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Подпрограмма  № 1 «Развитие и поддержка муниципальных образовательных учреждений»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0110000000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459 935,17980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451 596,90480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485 275,23580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32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0110020041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 </a:t>
                      </a:r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(местный  бюджет)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0110020041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 </a:t>
                      </a:r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(наказы избирателей)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0110030041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1 122,00000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(школы)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0110020042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143 490,50000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96 395,00000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100 445,00000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за счет средств </a:t>
                      </a:r>
                      <a:r>
                        <a:rPr lang="ru-RU" sz="800" b="1" i="0" u="sng" strike="noStrike">
                          <a:effectLst/>
                          <a:latin typeface="Times New Roman"/>
                        </a:rPr>
                        <a:t>местного бюджета</a:t>
                      </a:r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 (школы)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0110020042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143 490,50000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96 395,00000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100 445,00000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Расходы на исполнение госполномочий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0110093060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284 320,00500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321 750,13400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351 378,46500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0110093150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011E193140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530,00000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0110053030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28 423,20000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28 423,20000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28 423,20000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Межбюджетные трансферты бюджетам муниципальных районов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011E</a:t>
                      </a:r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В51790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1 249,47480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4 228,57080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4 228,57080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283921"/>
              </p:ext>
            </p:extLst>
          </p:nvPr>
        </p:nvGraphicFramePr>
        <p:xfrm>
          <a:off x="265043" y="1203373"/>
          <a:ext cx="8650357" cy="5157670"/>
        </p:xfrm>
        <a:graphic>
          <a:graphicData uri="http://schemas.openxmlformats.org/drawingml/2006/table">
            <a:tbl>
              <a:tblPr/>
              <a:tblGrid>
                <a:gridCol w="4017628"/>
                <a:gridCol w="788991"/>
                <a:gridCol w="1017384"/>
                <a:gridCol w="944714"/>
                <a:gridCol w="955094"/>
                <a:gridCol w="926546"/>
              </a:tblGrid>
              <a:tr h="41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0120000000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119 949,21620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110 869,57900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119 280,69500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1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 </a:t>
                      </a:r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(местный бюджет)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 </a:t>
                      </a:r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(наказы избирателей)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0120030041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0120020042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58 091,35320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41 929,00000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44 429,00000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за счет средств </a:t>
                      </a:r>
                      <a:r>
                        <a:rPr lang="ru-RU" sz="900" b="1" i="0" u="sng" strike="noStrike">
                          <a:effectLst/>
                          <a:latin typeface="Times New Roman"/>
                        </a:rPr>
                        <a:t>местного бюджета 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58 091,35320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41 929,00000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44 429,00000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0120093070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55 537,08800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62 674,21000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68 341,11400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4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0120093090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5 832,77500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6 066,36900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6 310,58100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3 «Безопасность образовательных учреждений»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0130000000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1 750,00000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1 800,00000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1 800,00000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38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Санитарно-эпидемиологическая безопасность образовательных учреждений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0130020041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Противопожарная безопасность образовательных учреждений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0130020042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1 500,00000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1 500,00000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1 500,00000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обязательства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, возникающие из муниципальных заимствований, гарантий по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820123"/>
              </p:ext>
            </p:extLst>
          </p:nvPr>
        </p:nvGraphicFramePr>
        <p:xfrm>
          <a:off x="251791" y="1470989"/>
          <a:ext cx="8574158" cy="5102090"/>
        </p:xfrm>
        <a:graphic>
          <a:graphicData uri="http://schemas.openxmlformats.org/drawingml/2006/table">
            <a:tbl>
              <a:tblPr/>
              <a:tblGrid>
                <a:gridCol w="3982237"/>
                <a:gridCol w="782040"/>
                <a:gridCol w="1008423"/>
                <a:gridCol w="936392"/>
                <a:gridCol w="946682"/>
                <a:gridCol w="918384"/>
              </a:tblGrid>
              <a:tr h="1373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Подпрограмма № 4 «Развитие внешкольного образования»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0140000000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79 104,03218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110 479,06742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39 531,39994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27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Мероприятия по развитию и поддержке учреждений дополнительного образования 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0140020045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Мероприятия по развитию и поддержке учреждений дополнительного образования </a:t>
                      </a: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(местный бюджет</a:t>
                      </a:r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0140020045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Мероприятия по развитию и поддержке внешкольного образования (наказы избирателей)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0140030041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160,00000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(МБОУ ДО "ДЮЦ")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0140020041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15 921,00000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14 443,21413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14 891,17694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(МБОУ ДО "ДЮСШ "Патриот" п. Кировский)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0140020042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22 244,00000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23 412,50304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21 108,55500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Мероприятия по капитальному ремонту оздоровительных лагерей, находящихся в собственности муниципальных образований 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33 505,60000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на  капитальный ремонт оздоровительных лагерей, находящихся в собственности муниципальных образований (краевой бюджет)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0140092030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33 170,54400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Расходы на  капитальный ремонт оздоровительных лагерей, находящихся в собственности муниципальных образований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imes New Roman"/>
                        </a:rPr>
                        <a:t>01400S2030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335,05600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на финансовое обеспечение государственного (муниципального) задания в рамках исполнения государственного (муниципального) социального заказа на оказание государственных (муниципальных) услуг в социальной сфере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0140040043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2 037,86800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2 037,86800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2 037,86800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Субсидии бюджетным учреждениям на содержание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0140020046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1 010,00000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1 293,80000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1 493,80000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4 190,56418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69 291,68225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(краевой бюджет)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imes New Roman"/>
                        </a:rPr>
                        <a:t>01400R5490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4 148,65854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68 598,76543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0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(местный бюджет)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imes New Roman"/>
                        </a:rPr>
                        <a:t>01400L5490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41,90564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692,91682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5911" marR="5911" marT="5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732110"/>
              </p:ext>
            </p:extLst>
          </p:nvPr>
        </p:nvGraphicFramePr>
        <p:xfrm>
          <a:off x="265043" y="1341868"/>
          <a:ext cx="8650357" cy="5164951"/>
        </p:xfrm>
        <a:graphic>
          <a:graphicData uri="http://schemas.openxmlformats.org/drawingml/2006/table">
            <a:tbl>
              <a:tblPr/>
              <a:tblGrid>
                <a:gridCol w="4017628"/>
                <a:gridCol w="788991"/>
                <a:gridCol w="1017384"/>
                <a:gridCol w="944714"/>
                <a:gridCol w="955094"/>
                <a:gridCol w="926546"/>
              </a:tblGrid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5 «Переподготовка и повышение кадров»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0150000000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переподготовке и повышению кадров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0150020040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6 «Организация отдыха  детей»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0160000000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4 447,05250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234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0160093080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4 447,05250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6 112,80000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7 «Другие вопросы в области образования»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0170000000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68 858,00000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64 964,29173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67 949,96344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36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0170020040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68 858,00000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64 964,29173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67 949,96344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8 «Молодежь Кировского района»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0180000000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81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образования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0180020041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161,00000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211,00000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261,00000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1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"КДЦ")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0180020042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9 «Предупреждение развития наркомании в районе»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0190000000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140,00000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8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предупреждению развития наркомании в районе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0190020041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140,00000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Подпрограмма № 10 «Организация здорового питания в образовательных учреждениях»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01010000000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27 136,05000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27 136,05000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27 136,05000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4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 на обеспечение бесплатным питанием детей, обучающихся муниципальных общеобразовательных учреждениях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0101093150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12 256,20000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12 256,20000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12 256,20000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01010R3040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14 841,85000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14 841,85000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14 841,85000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Рациональная организация питания в общеобразовательных организация Кировского муниципального района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0200020041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effectLst/>
                          <a:latin typeface="Times New Roman"/>
                        </a:rPr>
                        <a:t>38,00000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655924"/>
              </p:ext>
            </p:extLst>
          </p:nvPr>
        </p:nvGraphicFramePr>
        <p:xfrm>
          <a:off x="457200" y="1242963"/>
          <a:ext cx="8458200" cy="5184342"/>
        </p:xfrm>
        <a:graphic>
          <a:graphicData uri="http://schemas.openxmlformats.org/drawingml/2006/table">
            <a:tbl>
              <a:tblPr/>
              <a:tblGrid>
                <a:gridCol w="3928381"/>
                <a:gridCol w="771465"/>
                <a:gridCol w="994784"/>
                <a:gridCol w="923728"/>
                <a:gridCol w="933878"/>
                <a:gridCol w="905964"/>
              </a:tblGrid>
              <a:tr h="5993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2023-2027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0200000000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2 055,00000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1 083,00000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1 113,00000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9204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Межбюджетные трансферты бюджетам муниципальных районов на реализацию основных мер государственной пожждержки в сфере занятости населения по организации временного трудоустройства несовершеннолетних граждан в возрасте от 14 до 18 лет в свободное от учебы время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0200094050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реализацию основных мер государственной пожждержки в сфере занятости населения по организации временного трудоустройства несовершеннолетних граждан в возрасте от 14 до 18 лет в свободное от учебы время, в целях софинансирования которых из бюджета Приморского края предоставляются субсидии (ЦОМОУ) МБ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0200020261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725,00000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реализацию основных мер государственной пожждержки в сфере занятости населения по организации временного трудоустройства несовершеннолетних граждан в возрасте от 14 до 18 лет в свободное от учебы время, в целях софинансирования которых из бюджета Приморского края предоставляются субсидии (Патриот) МБ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0200020262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725,00000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0200020263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1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"Профилактика терроризма и экстремизма на территории Кировского муниципального района на 2023-2027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0300000000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1 131,00000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1 131,00000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379,00000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22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образования (МКУ "ЦОМОУ")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образования (бюджетные образовательные учреждения)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1 028,00000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1 028,00000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308,00000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предупреждению терроризма (администрация)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41,00000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0300030363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326539"/>
              </p:ext>
            </p:extLst>
          </p:nvPr>
        </p:nvGraphicFramePr>
        <p:xfrm>
          <a:off x="457200" y="1135311"/>
          <a:ext cx="8458200" cy="5331750"/>
        </p:xfrm>
        <a:graphic>
          <a:graphicData uri="http://schemas.openxmlformats.org/drawingml/2006/table">
            <a:tbl>
              <a:tblPr/>
              <a:tblGrid>
                <a:gridCol w="3928381"/>
                <a:gridCol w="771465"/>
                <a:gridCol w="994784"/>
                <a:gridCol w="923728"/>
                <a:gridCol w="933878"/>
                <a:gridCol w="905964"/>
              </a:tblGrid>
              <a:tr h="5172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"Развитие физической культуры и спорта в Кировском муниципальном районе на 2023-2027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0400000000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3 206,25203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26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развитию физкультуры и спорта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0400040460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Мероприятия по организации физкультурно-спортивной работы по месту жительства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116,25203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(краевой бюджет)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040Р592220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115,08951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(местный бюджет)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041Р592220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1,16252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9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Мероприятия по приобретению и поставке спортивного инвентаря, спортивного оборудования и иного имущества для развития массового спорта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2 840,00000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2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Приморского края на приобретение и поставку спортивного инвентаря, спортивного оборудования и иного имущества для развития массового спорта  (краевой бюджет)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040P592230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2 811,60000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7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приобретение и поставку спортивного инвентаря, спортивного оборудования и иного имущества для развития массового спорта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041P5S2230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28,40000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0500000000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35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Социальные выплаты гражданам, кроме публичных нормативных социальных выплат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0500050560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942529"/>
              </p:ext>
            </p:extLst>
          </p:nvPr>
        </p:nvGraphicFramePr>
        <p:xfrm>
          <a:off x="238540" y="1076325"/>
          <a:ext cx="8714932" cy="5430492"/>
        </p:xfrm>
        <a:graphic>
          <a:graphicData uri="http://schemas.openxmlformats.org/drawingml/2006/table">
            <a:tbl>
              <a:tblPr/>
              <a:tblGrid>
                <a:gridCol w="4047621"/>
                <a:gridCol w="794881"/>
                <a:gridCol w="1024978"/>
                <a:gridCol w="951765"/>
                <a:gridCol w="962225"/>
                <a:gridCol w="933462"/>
              </a:tblGrid>
              <a:tr h="303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"Сохранение и развитие культуры в Кировском муниципальном районе на 2023-2027 годы"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0600000000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53 531,39574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56 654,68142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59 812,08542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563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0610020140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13 706,55600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14 568,00000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15 518,00000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бюджетным учреждениям (КДЦ)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0610020141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13 236,00000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14 568,00000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15 518,00000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иные межбюджетные трансферты (переданные полномочия поселений по культуре МБУ "КДЦ")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0610020142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470,55600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Мероприятия по обеспечению развития и укрепления материально-технической базы домов культуры в населенных пунктах с числом жителей до 50 тыс. человек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0610060000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2 046,03671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1 779,30539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1 779,30539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на обеспечение развития и укрепления материально-технической базы домов культуры в населенных пунктах с числом жителей до 50 тыс. человек 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06100R4670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2 025,57634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1 761,51234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1 761,51234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Расходы на обеспечение развития и укрепления материально-технической базы домов культуры в населенных пунктах с числом жителей до 50 тыс. человек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06100S4670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20,46037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17,79305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17,79305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Финансовое обеспечение выполнения муниципального задания межпоселенческой центральной библиотекой МБУ КДЦ Кировского муниципального района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0620020140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6 048,00000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6 658,00000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7 807,00000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бюджетным учреждениям (библиотеки)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0620020140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6 048,00000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6 658,00000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7 807,00000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Мероприятия по направленные на 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0620000000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169,70202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169,70202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effectLst/>
                          <a:latin typeface="Times New Roman"/>
                        </a:rPr>
                        <a:t>169,70202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0620092540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168,00500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168,00500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168,00500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06200S2540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1,69702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1,69702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1,69702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Финансовое обеспечение выполнения муниципального задания районным музеем им. В.М. Малаева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0630020140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3 050,00000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3 495,00000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Times New Roman"/>
                        </a:rPr>
                        <a:t>4 708,00000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бюджетным учреждениям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0630020140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3 050,00000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3 495,00000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4 708,00000</a:t>
                      </a:r>
                    </a:p>
                  </a:txBody>
                  <a:tcPr marL="6558" marR="6558" marT="6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464757"/>
              </p:ext>
            </p:extLst>
          </p:nvPr>
        </p:nvGraphicFramePr>
        <p:xfrm>
          <a:off x="457200" y="1272209"/>
          <a:ext cx="8411213" cy="5035827"/>
        </p:xfrm>
        <a:graphic>
          <a:graphicData uri="http://schemas.openxmlformats.org/drawingml/2006/table">
            <a:tbl>
              <a:tblPr/>
              <a:tblGrid>
                <a:gridCol w="3906558"/>
                <a:gridCol w="767179"/>
                <a:gridCol w="989258"/>
                <a:gridCol w="918597"/>
                <a:gridCol w="928690"/>
                <a:gridCol w="900931"/>
              </a:tblGrid>
              <a:tr h="6941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Мероприятия по приобретению музыкальных инструментов и художественного инвентаря для учреждений дополнительного образования детей в сфере культуры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1 010,10101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1 010,10101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1 010,10101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на  приобретение музыкальных инструментов и художественного инвентаря для учреждений дополнительного образования детей в сфере культуры (краевой бюджет)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0640092480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1 000,00000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7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  приобретение музыкальных инструментов и художественного инвентаря для учреждений дополнительного образования детей в сфере культуры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06400S2480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10,10101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Финансовое обеспечение (бухгалтерский учет)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0640020000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2 291,00000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2 845,00000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2 895,00000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0640020140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2 291,00000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2 845,00000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2 895,00000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25 210,00000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26 129,57300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25 924,97700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"МБУ ДО КДШИ"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0650020140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17 820,00000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17 917,30300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17 141,84400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 «КДШИ»)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0650020140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17 820,00000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17 917,30300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17 141,84400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"МБУ ДО ГДШИ"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0660020140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7 390,00000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8 212,27000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8 783,13300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 «ГДШИ»)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effectLst/>
                          <a:latin typeface="Times New Roman"/>
                        </a:rPr>
                        <a:t>0660020140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7 390,00000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8 212,27000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8 783,13300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77450"/>
              </p:ext>
            </p:extLst>
          </p:nvPr>
        </p:nvGraphicFramePr>
        <p:xfrm>
          <a:off x="481467" y="1245707"/>
          <a:ext cx="8409665" cy="5181598"/>
        </p:xfrm>
        <a:graphic>
          <a:graphicData uri="http://schemas.openxmlformats.org/drawingml/2006/table">
            <a:tbl>
              <a:tblPr/>
              <a:tblGrid>
                <a:gridCol w="3905839"/>
                <a:gridCol w="767038"/>
                <a:gridCol w="989076"/>
                <a:gridCol w="918427"/>
                <a:gridCol w="928520"/>
                <a:gridCol w="900765"/>
              </a:tblGrid>
              <a:tr h="4723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«Развитие малого и среднего предпринимательства в Кировском муниципальном районе на 2023-2027 годы»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0900000000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169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0900090960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по развитию малого и среднего предпринимательства в Кировском муниципальном районе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0900090960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«Развитие и осуществление дорожной деятельности в отношении автомобильных дорог местного значения в границах Кировского муниципального района» на 2023-2027 гг.»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1000000000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23 547,00000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24 647,00000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33 140,00000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2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Содержание автомобильных дорог на территории Кировского района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1000010161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7 030,47800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7 358,90800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9 894,68100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1000010162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16 516,52200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17 288,09200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23 245,31900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9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2022-2026 годы"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1100000000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590,00000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590,00000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828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(образовательные учреждения)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повышения энергетической эффективности (администрация)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бюджетным учреждениям (МБУ КДЦ КМР)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Мероприятия в сфере повышения энергетической эффективности (ЦОМОУ)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1100011163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2025-2027 годы"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1200000000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19 843,35400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11 550,45400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11 450,45400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16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Обслуживание  муниципального долга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1200012263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3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1200093110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10 840,45400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10 840,45400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10 840,45400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1200012261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7 899,00000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600,00000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Прочие межбюджетные трансферты общего характера (дотация на сбалансированность, выборы сельских поселений)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1200012262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1 093,90000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572" marR="7572" marT="7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60580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dirty="0">
                <a:solidFill>
                  <a:srgbClr val="17375E"/>
                </a:solidFill>
              </a:rPr>
            </a:br>
            <a:r>
              <a:rPr lang="ru-RU" dirty="0">
                <a:solidFill>
                  <a:srgbClr val="17375E"/>
                </a:solidFill>
              </a:rPr>
              <a:t>Кировского муниципального района на 202</a:t>
            </a:r>
            <a:r>
              <a:rPr lang="en-US" dirty="0">
                <a:solidFill>
                  <a:srgbClr val="17375E"/>
                </a:solidFill>
              </a:rPr>
              <a:t>5</a:t>
            </a:r>
            <a:r>
              <a:rPr lang="ru-RU" dirty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419101"/>
              </p:ext>
            </p:extLst>
          </p:nvPr>
        </p:nvGraphicFramePr>
        <p:xfrm>
          <a:off x="344557" y="1203280"/>
          <a:ext cx="8574155" cy="5237276"/>
        </p:xfrm>
        <a:graphic>
          <a:graphicData uri="http://schemas.openxmlformats.org/drawingml/2006/table">
            <a:tbl>
              <a:tblPr/>
              <a:tblGrid>
                <a:gridCol w="3982236"/>
                <a:gridCol w="782041"/>
                <a:gridCol w="1008422"/>
                <a:gridCol w="936391"/>
                <a:gridCol w="946681"/>
                <a:gridCol w="918384"/>
              </a:tblGrid>
              <a:tr h="3064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"Противодействия коррупции в администрации Кировского муниципального района на 2023-2025 годы"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1300000000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64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1300013000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 Мероприятия по противодействию коррупции 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1300013360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"Организация обеспечения  твердым топливом населения, проживающего на территории сельских поселений Кировского муниципального района" на 2025 – 2027 годы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1400000000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1 471,52585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493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(краевой бюджет)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1400192620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1 456,81059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(местный бюджет)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1400L92620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14,71526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1500000000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53 051,08727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794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1501093050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22 611,28209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за счет краевого бюджета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1503093210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30 439,80518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"Поддержка социально ориентированных некоммерческих организаций Кировского муниципального района на 2025-2027 годы" 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1700000000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05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Мероприятия по поддержке социально ориентированных некоммерческих организаций района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1700017160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Муниципальная программа "Обеспечение жильем молодых семей  Кировского муниципального района на 2023-2027 годы" 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1800000000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4 732,02228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2 618,84348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3 573,38538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05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Субсидии бюджетам муниципальных районов на реализацию мероприятий по обеспечению жильем молодых семей за счет краевого бюджета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18000L4970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3 710,85187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2 111,57350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2 881,22063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Расходы направленные на организацию оказания поддержки молодым семьям в приобретении жилого помещения или строительстве индивидуального жилого дома в целях софинансирования за счет местного бюджета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/>
                        </a:rPr>
                        <a:t>18000L4970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1 021,17041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507,26998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692,16475</a:t>
                      </a:r>
                    </a:p>
                  </a:txBody>
                  <a:tcPr marL="6683" marR="6683" marT="6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631653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500" dirty="0">
                <a:solidFill>
                  <a:srgbClr val="17375E"/>
                </a:solidFill>
              </a:rPr>
            </a:br>
            <a:r>
              <a:rPr lang="ru-RU" sz="2500" dirty="0">
                <a:solidFill>
                  <a:srgbClr val="17375E"/>
                </a:solidFill>
              </a:rPr>
              <a:t>Кировского муниципального района на 202</a:t>
            </a:r>
            <a:r>
              <a:rPr lang="en-US" sz="2500" dirty="0">
                <a:solidFill>
                  <a:srgbClr val="17375E"/>
                </a:solidFill>
              </a:rPr>
              <a:t>5</a:t>
            </a:r>
            <a:r>
              <a:rPr lang="ru-RU" sz="2500" dirty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583582"/>
              </p:ext>
            </p:extLst>
          </p:nvPr>
        </p:nvGraphicFramePr>
        <p:xfrm>
          <a:off x="457200" y="1244216"/>
          <a:ext cx="8458200" cy="5143332"/>
        </p:xfrm>
        <a:graphic>
          <a:graphicData uri="http://schemas.openxmlformats.org/drawingml/2006/table">
            <a:tbl>
              <a:tblPr/>
              <a:tblGrid>
                <a:gridCol w="3928381"/>
                <a:gridCol w="771465"/>
                <a:gridCol w="994784"/>
                <a:gridCol w="923728"/>
                <a:gridCol w="933878"/>
                <a:gridCol w="905964"/>
              </a:tblGrid>
              <a:tr h="9090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Муниципальная программа "Организация транспортного обслуживания населения между поселениями в границах Кировского муниципального района и создание условий для предоставления качественных и доступных транспортных услуг населению»  на 2024 – 2026 годы.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1900000000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10 508,46831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3,38708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7075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Субсидии бюджетам субъектов муниципальных образований на организацию транспортного обслуживания населения в границах муниципальных образований Приморского края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1900Г92410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8 404,06498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0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направленные на организацию транспортного обслуживания населения в границах муниципальных образований Приморского края на территории Кировского муниципального района в целях софинансирования за счет средст местного бюджета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1900S92410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2 101,01625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9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Субвенции бюджетам муниципальных районов Приморского края  на реализацию  государственного полномочия по установлению регулируемых тарифов на регулярные перевозки пассажиров и багажа автомобильным и наземным электрическим общественным транспортом по муниципальным маршрутам в границах муниципального образования 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1900093130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3,38708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3,38708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Муниципальная программа "Прведение кадастровых работ в отношении земельных участков из состава земель сельскохозяйственного назначения Кировского муниципального района" на 2024-2026 годы"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3000000000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1 729,58049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1 750,93333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252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Расходы направленные на подготовку проектов межевания земельных участков и на проведение кадастровых работ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imes New Roman"/>
                        </a:rPr>
                        <a:t>30000L5990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1 729,58049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1 750,93333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Всего программные мероприятия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5" marR="7615" marT="7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937 536,21664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874 157,99227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857 844,06898</a:t>
                      </a:r>
                    </a:p>
                  </a:txBody>
                  <a:tcPr marL="7615" marR="7615" marT="7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362114"/>
      </p:ext>
    </p:extLst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МОЛОДЕЖНЫЙ ПРОЕКТ</a:t>
            </a:r>
            <a:endParaRPr lang="ru-RU" dirty="0">
              <a:solidFill>
                <a:srgbClr val="17375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458200" cy="556301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«МБОУ СОШ №1 </a:t>
            </a:r>
            <a:r>
              <a:rPr lang="ru-RU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пгт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. Кировский» «Светлая дорога юности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Мероприятия по реализации проекта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7566" y="2301098"/>
            <a:ext cx="81765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1. Очистить сквер от сухостоя, сорняковых кустарников и деревьев. </a:t>
            </a:r>
          </a:p>
          <a:p>
            <a:pPr algn="just">
              <a:spcAft>
                <a:spcPts val="8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2. Между берёзами уложить асфальт до беговой дорожки.</a:t>
            </a:r>
          </a:p>
          <a:p>
            <a:pPr algn="just">
              <a:spcAft>
                <a:spcPts val="8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3. Заасфальтировать проход от беговой дорожки к хоккейной коробке. </a:t>
            </a:r>
          </a:p>
          <a:p>
            <a:pPr algn="just"/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4. Между берёзками поставить 4 скамейки с урнами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Светлая дорога юности" станет удобной к главному входу школы, обеспечит путь школьникам до учреждения. Благоустроенная территория послужит зоной отдыха и местом релаксации для учащихся на переменах, а также будет использована для организации пространства с целью обеспечения комфортной жизни и досуга. Она станет символом юности посёлка Кировский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обязательства Кировского муниципального района на 2025 год на реализацию Проекта – победителя будут исполняться за счет средств субсидии из бюджета Приморского края в сумме 1 500 000,00 руб. и за счет средств бюджета Кировского муниципального района в сумме 15 151,52 руб.</a:t>
            </a:r>
          </a:p>
        </p:txBody>
      </p:sp>
    </p:spTree>
    <p:extLst>
      <p:ext uri="{BB962C8B-B14F-4D97-AF65-F5344CB8AC3E}">
        <p14:creationId xmlns:p14="http://schemas.microsoft.com/office/powerpoint/2010/main" val="1057744053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375E"/>
                </a:solidFill>
              </a:rPr>
              <a:t>Административное 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0" smtClean="0"/>
              <a:t>Кировский </a:t>
            </a:r>
            <a:r>
              <a:rPr lang="ru-RU" sz="1400" dirty="0"/>
              <a:t>муниципальный район (рисунок </a:t>
            </a:r>
            <a:r>
              <a:rPr lang="ru-RU" sz="1400" dirty="0" smtClean="0"/>
              <a:t>1) </a:t>
            </a:r>
            <a:r>
              <a:rPr lang="ru-RU" sz="1400" dirty="0"/>
              <a:t>расположен в 322 км от Владивостока по автодороге, которая связана с магистралью Хабаровск – Владивосток. Кировский район располагается в центральной части Приморского края. Район находится на берегу реки Уссури. Он граничит на юге со Спасским и </a:t>
            </a:r>
            <a:r>
              <a:rPr lang="ru-RU" sz="1400" dirty="0" err="1"/>
              <a:t>Яковлевским</a:t>
            </a:r>
            <a:r>
              <a:rPr lang="ru-RU" sz="1400" dirty="0"/>
              <a:t> районами, на востоке с </a:t>
            </a:r>
            <a:r>
              <a:rPr lang="ru-RU" sz="1400" dirty="0" err="1"/>
              <a:t>Чугуевским</a:t>
            </a:r>
            <a:r>
              <a:rPr lang="ru-RU" sz="1400" dirty="0"/>
              <a:t>, на севере с </a:t>
            </a:r>
            <a:r>
              <a:rPr lang="ru-RU" sz="1400" dirty="0" err="1" smtClean="0"/>
              <a:t>Дальнереченским</a:t>
            </a:r>
            <a:r>
              <a:rPr lang="ru-RU" sz="1400" dirty="0" smtClean="0"/>
              <a:t> и Лесозаводским, на западе с КНР.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На западной части района плоская заболоченная равнина, над которой местами </a:t>
            </a:r>
            <a:r>
              <a:rPr lang="ru-RU" sz="1400" dirty="0" smtClean="0"/>
              <a:t>возвышаются </a:t>
            </a:r>
            <a:r>
              <a:rPr lang="ru-RU" sz="1400" dirty="0"/>
              <a:t>изолированные мелкосопочные массивы. Самая низкая точка района находится на северо-западе, на урезе р. </a:t>
            </a:r>
            <a:r>
              <a:rPr lang="ru-RU" sz="1400" dirty="0" err="1"/>
              <a:t>Сунгача</a:t>
            </a:r>
            <a:r>
              <a:rPr lang="ru-RU" sz="1400" dirty="0"/>
              <a:t> и составляет 64 м. Центральную часть района пересекает р. Уссури. Также, в центральную часть заходит среднегорный хр. Синий с высшей точкой района является пик г. Золотая и составляет 945,6 м. В восточной части располагаются отроги Сихотэ-Алиня (хр. Холодный, Горбатый и др.) с высотами до 873,6 м (г. Круглая Сопка).</a:t>
            </a:r>
          </a:p>
          <a:p>
            <a:pPr algn="just"/>
            <a:r>
              <a:rPr lang="ru-RU" sz="1400" dirty="0"/>
              <a:t>Район, несмотря на сравнительно благоприятные климатические условия, населён неравномерно. Леса занимают половину территории района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 Кировском районе 27 населенных пунктов: 2 городских и 4 сельских поселений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6" name="Picture 2" descr="C:\Users\Марина\Desktop\300px-Prim-Kray-Kirovs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7" y="4219021"/>
            <a:ext cx="3523284" cy="24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65983"/>
      </p:ext>
    </p:extLst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ТВОЙ ПРОЕКТ</a:t>
            </a:r>
            <a:endParaRPr lang="ru-RU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МБДОУ «Детский сад №2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Кировский» «Благоустройство территории для прогулок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Мероприятия по реализации проекта: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Установка теневого навеса 40 кв. м. для старшей и подготовительной групп.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Стол+скамья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- 3 комплекта.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Установка игрового оборудования и МАФ (стенка для метания, спираль горизонтальная и вертикальная, скамейка для младшей группы).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Демонтаж покрышек не входит в проект (будет выполнен силами детского сада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Современная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благоустроенная прогулочная территория будет не только радовать дошколят, но и послужит прекрасной основой для укрепления их здоровья и совершенствования физического развития. А также привлечет большее количество воспитанников. И, возможно, для кого-то данный проект станет решающим в вопросе не уезжать из района.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обязательства Кировского муниципального района на 2025 год на реализацию Проекта – победителя будут исполняться за счет средств субсидии их бюджета Приморского края в сумме 2 970 000,00 руб. и за счет средств бюджета Кировского муниципального района в сумме 30 000,00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37906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81967"/>
              </p:ext>
            </p:extLst>
          </p:nvPr>
        </p:nvGraphicFramePr>
        <p:xfrm>
          <a:off x="1818358" y="1827839"/>
          <a:ext cx="7166154" cy="22748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056"/>
                <a:gridCol w="1360967"/>
                <a:gridCol w="14141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3 953,73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1 853,73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Информация для контактов</a:t>
            </a:r>
            <a:endParaRPr lang="ru-RU" dirty="0">
              <a:solidFill>
                <a:srgbClr val="17375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>
                <a:latin typeface="+mn-lt"/>
              </a:rPr>
              <a:t>ФИНАНСОВОЕ УПРАВЛЕНИЕ АДМИНИСТРАЦИИ КИРОВСКОГО МУНИЦИПАЛЬНОГО РАЙОНА</a:t>
            </a:r>
          </a:p>
          <a:p>
            <a:endParaRPr lang="ru-RU" sz="1600" dirty="0">
              <a:latin typeface="+mn-lt"/>
            </a:endParaRP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Адрес (место нахождения): 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692091 Приморский край, Кировский район, </a:t>
            </a:r>
            <a:r>
              <a:rPr lang="ru-RU" sz="1600" dirty="0" err="1">
                <a:solidFill>
                  <a:srgbClr val="333333"/>
                </a:solidFill>
                <a:latin typeface="+mn-lt"/>
              </a:rPr>
              <a:t>пгт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. Кировский, ул. Советская, 57</a:t>
            </a:r>
          </a:p>
          <a:p>
            <a:r>
              <a:rPr lang="ru-RU" sz="1600" b="1" dirty="0">
                <a:solidFill>
                  <a:srgbClr val="333333"/>
                </a:solidFill>
                <a:latin typeface="+mn-lt"/>
              </a:rPr>
              <a:t>Е-</a:t>
            </a:r>
            <a:r>
              <a:rPr lang="ru-RU" sz="1600" b="1" dirty="0" err="1">
                <a:solidFill>
                  <a:srgbClr val="333333"/>
                </a:solidFill>
                <a:latin typeface="+mn-lt"/>
              </a:rPr>
              <a:t>mail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: </a:t>
            </a:r>
            <a:r>
              <a:rPr lang="ru-RU" sz="1600" dirty="0">
                <a:solidFill>
                  <a:srgbClr val="1269A5"/>
                </a:solidFill>
                <a:latin typeface="+mn-lt"/>
                <a:hlinkClick r:id="rId2"/>
              </a:rPr>
              <a:t>finkir@bk.ru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  <a:p>
            <a:r>
              <a:rPr lang="ru-RU" sz="1600" dirty="0" smtClean="0">
                <a:latin typeface="+mn-lt"/>
              </a:rPr>
              <a:t> тел. 8 42354 23238</a:t>
            </a: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        8 42354 22848</a:t>
            </a:r>
            <a:endParaRPr lang="ru-RU" sz="16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006202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Основные социально-экономические показатели Кировского муниципального района </a:t>
            </a:r>
            <a:endParaRPr lang="ru-RU" dirty="0">
              <a:solidFill>
                <a:srgbClr val="17375E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218422"/>
              </p:ext>
            </p:extLst>
          </p:nvPr>
        </p:nvGraphicFramePr>
        <p:xfrm>
          <a:off x="450574" y="1029221"/>
          <a:ext cx="7871791" cy="3678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574"/>
                <a:gridCol w="2849217"/>
              </a:tblGrid>
              <a:tr h="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01.01.2025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34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Территория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3483,9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509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Население района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17 312 чел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27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безработицы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1,9%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617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</a:t>
                      </a:r>
                      <a:r>
                        <a:rPr lang="ru-RU" sz="1600" baseline="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 жилищного строительства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1 808,00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1556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Размер среднемесячной заработной платы работающих (без субъектов малого предпринимательства)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49 422,8 руб.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55290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2025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</a:t>
            </a:r>
            <a:r>
              <a:rPr lang="ru-RU" sz="1450" dirty="0" smtClean="0"/>
              <a:t>2025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2026 </a:t>
            </a:r>
            <a:r>
              <a:rPr lang="ru-RU" sz="1450" dirty="0"/>
              <a:t>и </a:t>
            </a:r>
            <a:r>
              <a:rPr lang="ru-RU" sz="1450" dirty="0" smtClean="0"/>
              <a:t>2027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</a:t>
            </a:r>
            <a:r>
              <a:rPr lang="ru-RU" sz="1450" dirty="0" smtClean="0"/>
              <a:t>районе».</a:t>
            </a:r>
            <a:endParaRPr lang="ru-RU" sz="1450" dirty="0"/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2025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2026 </a:t>
            </a:r>
            <a:r>
              <a:rPr lang="ru-RU" sz="1450" dirty="0"/>
              <a:t>и </a:t>
            </a:r>
            <a:r>
              <a:rPr lang="ru-RU" sz="1450" dirty="0" smtClean="0"/>
              <a:t>2027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2025 </a:t>
            </a:r>
            <a:r>
              <a:rPr lang="ru-RU" sz="1450" dirty="0"/>
              <a:t>– </a:t>
            </a:r>
            <a:r>
              <a:rPr lang="ru-RU" sz="1450" dirty="0" smtClean="0"/>
              <a:t>2027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2025 </a:t>
            </a:r>
            <a:r>
              <a:rPr lang="ru-RU" sz="1450" dirty="0"/>
              <a:t>- </a:t>
            </a:r>
            <a:r>
              <a:rPr lang="ru-RU" sz="1450" dirty="0" smtClean="0"/>
              <a:t>2027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2025-2027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2025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100,0000000%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85,0000000%)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0,205235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 нормативу 2,0 %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по нормативу</a:t>
            </a:r>
            <a:r>
              <a:rPr lang="ru-RU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взимаемый на территориях городских поселений – 50%, налог, взимаемый на территориях сельских поселений – 70%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70184"/>
              </p:ext>
            </p:extLst>
          </p:nvPr>
        </p:nvGraphicFramePr>
        <p:xfrm>
          <a:off x="457200" y="1876022"/>
          <a:ext cx="8424936" cy="3838825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1 045 690,86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1 030 226,56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1 027 317,47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362 133,93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314 821,00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332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106,00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683 556,93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668 592,56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639 863,47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1 045 690,86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1 030 226,56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1 027 317,47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2025 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61073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17923327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2025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15797</TotalTime>
  <Words>5193</Words>
  <Application>Microsoft Office PowerPoint</Application>
  <PresentationFormat>Экран (4:3)</PresentationFormat>
  <Paragraphs>1281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Административное деление</vt:lpstr>
      <vt:lpstr>Основные социально-экономические показатели Кировского муниципального района </vt:lpstr>
      <vt:lpstr> Основные задачи и приоритетные направления бюджетной политики Кировского муниципального района на 2025 год </vt:lpstr>
      <vt:lpstr> Нормативы отчислений в бюджет Кировского муниципального района от налоговых и неналоговых доходов на 2025 год </vt:lpstr>
      <vt:lpstr>Презентация PowerPoint</vt:lpstr>
      <vt:lpstr>Структура доходов местного бюджета на 2025 год</vt:lpstr>
      <vt:lpstr>Структура налоговых доходов бюджета на 2025 год</vt:lpstr>
      <vt:lpstr>Структура неналоговых доходов бюджета на 2025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2025 год.</vt:lpstr>
      <vt:lpstr>Структура расходов районного бюджета  на 2025 год и плановый период 2026 и 2027 годов</vt:lpstr>
      <vt:lpstr>Структура расходов бюджета Кировского муниципального района на 2025 год</vt:lpstr>
      <vt:lpstr>Муниципальные программы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Муниципальные программы  Кировского муниципального района на 2025 год</vt:lpstr>
      <vt:lpstr>МОЛОДЕЖНЫЙ ПРОЕКТ</vt:lpstr>
      <vt:lpstr>ТВОЙ ПРОЕКТ</vt:lpstr>
      <vt:lpstr>        Структура бюджета Кировского муниципального района</vt:lpstr>
      <vt:lpstr>Информация для контактов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Пользователь Windows</cp:lastModifiedBy>
  <cp:revision>979</cp:revision>
  <cp:lastPrinted>2017-06-15T22:27:28Z</cp:lastPrinted>
  <dcterms:created xsi:type="dcterms:W3CDTF">2010-06-18T09:27:04Z</dcterms:created>
  <dcterms:modified xsi:type="dcterms:W3CDTF">2025-01-31T02:20:24Z</dcterms:modified>
</cp:coreProperties>
</file>