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4"/>
  </p:notesMasterIdLst>
  <p:handoutMasterIdLst>
    <p:handoutMasterId r:id="rId5"/>
  </p:handoutMasterIdLst>
  <p:sldIdLst>
    <p:sldId id="1739" r:id="rId2"/>
    <p:sldId id="1740" r:id="rId3"/>
  </p:sldIdLst>
  <p:sldSz cx="6858000" cy="9906000" type="A4"/>
  <p:notesSz cx="6808788" cy="9939338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Golos Text" panose="020B0604020202020204" charset="0"/>
      <p:regular r:id="rId10"/>
      <p:bold r:id="rId11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3593" autoAdjust="0"/>
  </p:normalViewPr>
  <p:slideViewPr>
    <p:cSldViewPr snapToObjects="1">
      <p:cViewPr varScale="1">
        <p:scale>
          <a:sx n="75" d="100"/>
          <a:sy n="75" d="100"/>
        </p:scale>
        <p:origin x="-3432" y="-114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19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511206" y="1383089"/>
            <a:ext cx="5949199" cy="166199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/>
              <a:t>Налоговая служба проводит мероприятия для повышения </a:t>
            </a:r>
          </a:p>
          <a:p>
            <a:pPr algn="ctr"/>
            <a:r>
              <a:rPr lang="ru-RU" sz="1800" b="1" dirty="0"/>
              <a:t>налоговой грамотности </a:t>
            </a:r>
          </a:p>
          <a:p>
            <a:pPr algn="ctr"/>
            <a:endParaRPr lang="ru-RU" sz="1800" b="1" dirty="0"/>
          </a:p>
          <a:p>
            <a:pPr algn="ctr"/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  <a:p>
            <a:pPr algn="ctr"/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0065" y="1660088"/>
            <a:ext cx="6139295" cy="800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1400" dirty="0" smtClean="0"/>
              <a:t> </a:t>
            </a:r>
            <a:endParaRPr lang="ru-RU" sz="1400" dirty="0"/>
          </a:p>
          <a:p>
            <a:pPr algn="just"/>
            <a:r>
              <a:rPr lang="ru-RU" sz="1400" dirty="0" smtClean="0"/>
              <a:t>       </a:t>
            </a:r>
          </a:p>
          <a:p>
            <a:pPr algn="just"/>
            <a:r>
              <a:rPr lang="ru-RU" sz="1400" dirty="0" smtClean="0"/>
              <a:t>   С </a:t>
            </a:r>
            <a:r>
              <a:rPr lang="ru-RU" sz="1400" dirty="0"/>
              <a:t>начала 2025 года налоговые органы Приморского края провели более 800 информационных мероприятий, направленных на повышение налоговой грамотности граждан. Эти мероприятия собрали свыше 20 тысяч участников, что свидетельствует о растущей налоговой культуре и правосознании населения.</a:t>
            </a:r>
          </a:p>
          <a:p>
            <a:pPr algn="just"/>
            <a:r>
              <a:rPr lang="ru-RU" sz="1400" dirty="0" smtClean="0"/>
              <a:t>   На </a:t>
            </a:r>
            <a:r>
              <a:rPr lang="ru-RU" sz="1400" dirty="0"/>
              <a:t>встречах налогоплательщики получают информацию о правильной подаче налоговых деклараций, доступных льготах и вычетах, изменениях в налоговом законодательстве и других важных аспектах. Налоговые инспекторы отвечают на вопросы граждан и делятся полезными рекомендациями. Каждый желающий может выбрать наиболее удобный для него формат.</a:t>
            </a:r>
          </a:p>
          <a:p>
            <a:pPr algn="just"/>
            <a:r>
              <a:rPr lang="ru-RU" sz="1400" dirty="0" smtClean="0"/>
              <a:t>   На </a:t>
            </a:r>
            <a:r>
              <a:rPr lang="ru-RU" sz="1400" dirty="0"/>
              <a:t>52 семинарах, где присутствовало более трех тысяч участников, налоговые инспекторы обсуждали с гражданами волнующие их вопросы в формате живого общения и дискуссий. Кроме того, для людей, предпочитающих активный образ жизни и личные встречи, организованы мобильные офисы в торговых центрах, на ярмарках, рынках и в других популярных местах. Это не только экономит время, но и позволяет решать налоговые вопросы прямо во время шопинга. С начала года прошло более 350 таких консультационных мероприятий.</a:t>
            </a:r>
          </a:p>
          <a:p>
            <a:pPr algn="just"/>
            <a:r>
              <a:rPr lang="ru-RU" sz="1400" dirty="0" smtClean="0"/>
              <a:t>   Для </a:t>
            </a:r>
            <a:r>
              <a:rPr lang="ru-RU" sz="1400" dirty="0"/>
              <a:t>тех, кто предпочитает онлайн-встречи, проводятся </a:t>
            </a:r>
            <a:r>
              <a:rPr lang="ru-RU" sz="1400" dirty="0" err="1"/>
              <a:t>вебинары</a:t>
            </a:r>
            <a:r>
              <a:rPr lang="ru-RU" sz="1400" dirty="0"/>
              <a:t>. Этот формат позволяет обучаться, не отвлекаясь от повседневных дел. С начала 2025 года прошло более 230 </a:t>
            </a:r>
            <a:r>
              <a:rPr lang="ru-RU" sz="1400" dirty="0" err="1"/>
              <a:t>вебинаров</a:t>
            </a:r>
            <a:r>
              <a:rPr lang="ru-RU" sz="1400" dirty="0"/>
              <a:t>, которые собрали около 13 тысяч слушателей. Одним из ключевых направлений является обучение граждан использованию современных электронных сервисов, предлагаемых Федеральной налоговой службой России. Интерактивные сервисы значительно упрощают взаимодействие с налоговой службой. В этом году 50 тысяч жителей Приморья стали новыми пользователями личных кабинетов. </a:t>
            </a:r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511206" y="1383089"/>
            <a:ext cx="5949199" cy="8309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endParaRPr lang="ru-RU" sz="1800" b="1" dirty="0"/>
          </a:p>
          <a:p>
            <a:pPr algn="ctr"/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  <a:p>
            <a:pPr algn="ctr"/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0065" y="1660088"/>
            <a:ext cx="6139295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1400" dirty="0" smtClean="0"/>
              <a:t>      </a:t>
            </a:r>
            <a:endParaRPr lang="ru-RU" sz="1400" dirty="0" smtClean="0"/>
          </a:p>
          <a:p>
            <a:pPr algn="just"/>
            <a:r>
              <a:rPr lang="ru-RU" sz="1400" dirty="0" smtClean="0"/>
              <a:t>   С </a:t>
            </a:r>
            <a:r>
              <a:rPr lang="ru-RU" sz="1400" dirty="0"/>
              <a:t>их помощью граждане своевременно получают уведомления об уплате имущественных налогов, представляют электронные декларации по форме 3-НДФЛ для получения вычетов и направляют обращения по различным вопросам.</a:t>
            </a:r>
          </a:p>
          <a:p>
            <a:pPr algn="just"/>
            <a:r>
              <a:rPr lang="ru-RU" sz="1400" dirty="0" smtClean="0"/>
              <a:t>   Внимание </a:t>
            </a:r>
            <a:r>
              <a:rPr lang="ru-RU" sz="1400" dirty="0"/>
              <a:t>также уделяется молодежи: в первом квартале текущего года для юных налогоплательщиков было проведено 105 уроков налоговой грамотности, на которых дети и подростки знакомятся с налогами и их особенностями. </a:t>
            </a:r>
          </a:p>
          <a:p>
            <a:pPr algn="just"/>
            <a:r>
              <a:rPr lang="ru-RU" sz="1400" dirty="0" smtClean="0"/>
              <a:t>   УФНС </a:t>
            </a:r>
            <a:r>
              <a:rPr lang="ru-RU" sz="1400" dirty="0"/>
              <a:t>России по Приморскому краю рекомендует всем жителям региона участвовать в таких мероприятиях и повышать свою налоговую грамотность. Знание своих прав и обязанностей в области налогообложения — это не только способ избежать ошибок, но и возможность воспользоваться всеми доступными преимуществами. </a:t>
            </a:r>
          </a:p>
          <a:p>
            <a:pPr algn="just"/>
            <a:r>
              <a:rPr lang="ru-RU" sz="1400" dirty="0" smtClean="0"/>
              <a:t>   Для </a:t>
            </a:r>
            <a:r>
              <a:rPr lang="ru-RU" sz="1400" dirty="0"/>
              <a:t>получения дополнительной информации о предстоящих мероприятиях на территории Приморья можно посетить официальный сайт ФНС России (www.nalog.gov.ru). Для этого в поисковой строке нужно указать код региона «25» и перейти в раздел «Новости».</a:t>
            </a:r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6139612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164497</TotalTime>
  <Words>424</Words>
  <Application>Microsoft Office PowerPoint</Application>
  <PresentationFormat>Лист A4 (210x297 мм)</PresentationFormat>
  <Paragraphs>28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Open Sans Light</vt:lpstr>
      <vt:lpstr>Golos Text</vt:lpstr>
      <vt:lpstr>1_Office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Тимохова Галина Константиновна</cp:lastModifiedBy>
  <cp:revision>1949</cp:revision>
  <cp:lastPrinted>2023-11-01T03:25:47Z</cp:lastPrinted>
  <dcterms:created xsi:type="dcterms:W3CDTF">2014-10-08T23:03:32Z</dcterms:created>
  <dcterms:modified xsi:type="dcterms:W3CDTF">2025-05-27T06:30:44Z</dcterms:modified>
</cp:coreProperties>
</file>