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418" r:id="rId3"/>
    <p:sldId id="430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8" r:id="rId15"/>
    <p:sldId id="447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7" r:id="rId2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CCFFFF"/>
    <a:srgbClr val="9966FF"/>
    <a:srgbClr val="CC3300"/>
    <a:srgbClr val="66FFCC"/>
    <a:srgbClr val="10A40C"/>
    <a:srgbClr val="66FFFF"/>
    <a:srgbClr val="FC4C5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 autoAdjust="0"/>
    <p:restoredTop sz="92866" autoAdjust="0"/>
  </p:normalViewPr>
  <p:slideViewPr>
    <p:cSldViewPr snapToGrid="0">
      <p:cViewPr>
        <p:scale>
          <a:sx n="72" d="100"/>
          <a:sy n="72" d="100"/>
        </p:scale>
        <p:origin x="-197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27646544181983E-2"/>
          <c:y val="3.4983904148610225E-2"/>
          <c:w val="0.92825926636236367"/>
          <c:h val="0.894696410170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1 полугодие 2019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64884541386471E-3"/>
                  <c:y val="6.1715589331852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082068303569103E-2"/>
                  <c:y val="1.01122286240172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-741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275990</c:v>
                </c:pt>
                <c:pt idx="1">
                  <c:v>276732.739</c:v>
                </c:pt>
                <c:pt idx="2">
                  <c:v>-741.89599999999996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1 полугодие 2020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777E-2"/>
                  <c:y val="-3.180605344248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10565726035345E-3"/>
                  <c:y val="8.25887684564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89153504266229E-2"/>
                  <c:y val="-4.26271950089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308301</c:v>
                </c:pt>
                <c:pt idx="1">
                  <c:v>308435.73</c:v>
                </c:pt>
                <c:pt idx="2">
                  <c:v>-134.35599999999999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81243520"/>
        <c:axId val="93717632"/>
      </c:barChart>
      <c:catAx>
        <c:axId val="81243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3717632"/>
        <c:crosses val="autoZero"/>
        <c:auto val="1"/>
        <c:lblAlgn val="ctr"/>
        <c:lblOffset val="100"/>
        <c:noMultiLvlLbl val="0"/>
      </c:catAx>
      <c:valAx>
        <c:axId val="93717632"/>
        <c:scaling>
          <c:orientation val="minMax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crossAx val="81243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4934419373362"/>
          <c:y val="0.23721570339839235"/>
          <c:w val="0.13191849442671461"/>
          <c:h val="0.248645155013946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1 </a:t>
            </a:r>
            <a:r>
              <a:rPr lang="ru-RU" dirty="0" smtClean="0"/>
              <a:t>полугодие</a:t>
            </a:r>
            <a:r>
              <a:rPr lang="ru-RU" baseline="0" dirty="0" smtClean="0"/>
              <a:t> </a:t>
            </a:r>
            <a:r>
              <a:rPr lang="ru-RU" dirty="0" smtClean="0"/>
              <a:t>2020 </a:t>
            </a:r>
            <a:r>
              <a:rPr lang="ru-RU" dirty="0" smtClean="0"/>
              <a:t>года</a:t>
            </a:r>
          </a:p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dirty="0"/>
          </a:p>
        </c:rich>
      </c:tx>
      <c:layout>
        <c:manualLayout>
          <c:xMode val="edge"/>
          <c:yMode val="edge"/>
          <c:x val="0.21960622780513864"/>
          <c:y val="0.1645484528911268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4803716049807"/>
          <c:y val="0.31746681471760962"/>
          <c:w val="0.81154471885706214"/>
          <c:h val="0.63866316441030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полугодие 2020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3FCD57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9.041052917487867E-2"/>
                  <c:y val="-7.9315133319698986E-2"/>
                </c:manualLayout>
              </c:layout>
              <c:tx>
                <c:rich>
                  <a:bodyPr/>
                  <a:lstStyle/>
                  <a:p>
                    <a:r>
                      <a:rPr lang="ru-RU" sz="1150" dirty="0" smtClean="0"/>
                      <a:t>93859,29;</a:t>
                    </a:r>
                    <a:r>
                      <a:rPr lang="en-US" sz="1150" dirty="0" smtClean="0"/>
                      <a:t> </a:t>
                    </a:r>
                    <a:r>
                      <a:rPr lang="ru-RU" sz="1150" dirty="0" smtClean="0"/>
                      <a:t>44,63</a:t>
                    </a:r>
                    <a:r>
                      <a:rPr lang="en-US" sz="1150" dirty="0" smtClean="0"/>
                      <a:t>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150" dirty="0" smtClean="0"/>
                      <a:t>7670,35</a:t>
                    </a:r>
                    <a:r>
                      <a:rPr lang="en-US" sz="1150" dirty="0" smtClean="0"/>
                      <a:t>; </a:t>
                    </a:r>
                    <a:r>
                      <a:rPr lang="ru-RU" sz="1150" dirty="0" smtClean="0"/>
                      <a:t>26,66</a:t>
                    </a:r>
                    <a:r>
                      <a:rPr lang="en-US" sz="115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1648407581831977"/>
                  <c:y val="9.718470532160553E-2"/>
                </c:manualLayout>
              </c:layout>
              <c:tx>
                <c:rich>
                  <a:bodyPr/>
                  <a:lstStyle/>
                  <a:p>
                    <a:r>
                      <a:rPr lang="ru-RU" sz="1150" baseline="0" dirty="0" smtClean="0"/>
                      <a:t>206771,72</a:t>
                    </a:r>
                    <a:r>
                      <a:rPr lang="en-US" sz="1150" baseline="0" dirty="0" smtClean="0"/>
                      <a:t>; </a:t>
                    </a:r>
                    <a:r>
                      <a:rPr lang="ru-RU" sz="1150" baseline="0" dirty="0" smtClean="0"/>
                      <a:t>49,87</a:t>
                    </a:r>
                    <a:r>
                      <a:rPr lang="en-US" sz="1150" baseline="0" dirty="0" smtClean="0"/>
                      <a:t>%</a:t>
                    </a:r>
                    <a:endParaRPr lang="en-US" sz="1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50" b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93859.29</c:v>
                </c:pt>
                <c:pt idx="1">
                  <c:v>7670.35</c:v>
                </c:pt>
                <c:pt idx="2">
                  <c:v>206771.72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полугодие 2020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44.63</c:v>
                </c:pt>
                <c:pt idx="1">
                  <c:v>26.66</c:v>
                </c:pt>
                <c:pt idx="2">
                  <c:v>49.87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494860017497798E-2"/>
          <c:y val="0.36566940712229001"/>
          <c:w val="0.44556802274715668"/>
          <c:h val="0.59594713605381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полугодие 2020 года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C4C59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5.6248687664041994E-2"/>
                  <c:y val="-0.116764508603091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152230971128611E-4"/>
                  <c:y val="-6.68737241178186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561898512685915E-3"/>
                  <c:y val="-2.08429571303586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366579177602799E-2"/>
                  <c:y val="-5.94103237095363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179680664916885E-2"/>
                  <c:y val="-3.51544181977252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000656167979004E-2"/>
                  <c:y val="-5.61248495716364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Патентная система налогообложения</c:v>
                </c:pt>
                <c:pt idx="5">
                  <c:v>Государственная пошлина, сборы</c:v>
                </c:pt>
                <c:pt idx="6">
                  <c:v>Доходы от использования имущества</c:v>
                </c:pt>
                <c:pt idx="7">
                  <c:v>Доходы при пользовании природными ресурсами</c:v>
                </c:pt>
                <c:pt idx="8">
                  <c:v>Доходы от продажи </c:v>
                </c:pt>
                <c:pt idx="9">
                  <c:v>Штрафы, санкции, возмещение ущерба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80383.740000000005</c:v>
                </c:pt>
                <c:pt idx="1">
                  <c:v>6091.63</c:v>
                </c:pt>
                <c:pt idx="2">
                  <c:v>5261.89</c:v>
                </c:pt>
                <c:pt idx="3">
                  <c:v>955.73</c:v>
                </c:pt>
                <c:pt idx="4">
                  <c:v>35.33</c:v>
                </c:pt>
                <c:pt idx="5">
                  <c:v>1130.98</c:v>
                </c:pt>
                <c:pt idx="6">
                  <c:v>5005.3900000000003</c:v>
                </c:pt>
                <c:pt idx="7">
                  <c:v>345.61</c:v>
                </c:pt>
                <c:pt idx="8">
                  <c:v>493.93</c:v>
                </c:pt>
                <c:pt idx="9">
                  <c:v>1701.41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5508672353455818"/>
          <c:y val="0.18645392242636338"/>
          <c:w val="0.44054593175853018"/>
          <c:h val="0.5356572570694998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полугодие 2019</c:v>
                </c:pt>
                <c:pt idx="1">
                  <c:v>1 полугодие 2020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61471.96</c:v>
                </c:pt>
                <c:pt idx="1">
                  <c:v>80383.740000000005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97152"/>
        <c:axId val="33735808"/>
      </c:barChart>
      <c:catAx>
        <c:axId val="33697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735808"/>
        <c:crosses val="autoZero"/>
        <c:auto val="1"/>
        <c:lblAlgn val="ctr"/>
        <c:lblOffset val="100"/>
        <c:noMultiLvlLbl val="0"/>
      </c:catAx>
      <c:valAx>
        <c:axId val="3373580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369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  <c:spPr>
        <a:ln w="9525"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838593146753071E-2"/>
          <c:y val="2.1733228085325056E-2"/>
          <c:w val="0.91540157480314965"/>
          <c:h val="0.693722500806630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по делам, рассматриваемым в судах общей юрисдикции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полугодие 2019г.</c:v>
                </c:pt>
                <c:pt idx="1">
                  <c:v>1 полугодие 2020г.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1600</c:v>
                </c:pt>
                <c:pt idx="1">
                  <c:v>1091.3499999999999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пошлина на выдачу разрешений на установку рекламных конструкции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50298001980399E-3"/>
                  <c:y val="-3.92472648320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649953901369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полугодие 2019г.</c:v>
                </c:pt>
                <c:pt idx="1">
                  <c:v>1 полугодие 2020г.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15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3784576"/>
        <c:axId val="33786112"/>
        <c:axId val="0"/>
      </c:bar3DChart>
      <c:catAx>
        <c:axId val="33784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786112"/>
        <c:crossesAt val="0"/>
        <c:auto val="1"/>
        <c:lblAlgn val="ctr"/>
        <c:lblOffset val="100"/>
        <c:noMultiLvlLbl val="0"/>
      </c:catAx>
      <c:valAx>
        <c:axId val="3378611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33784576"/>
        <c:crosses val="autoZero"/>
        <c:crossBetween val="between"/>
      </c:valAx>
      <c:spPr>
        <a:noFill/>
        <a:ln w="25400">
          <a:noFill/>
        </a:ln>
        <a:effectLst>
          <a:glow>
            <a:schemeClr val="accent1">
              <a:alpha val="0"/>
            </a:schemeClr>
          </a:glow>
        </a:effectLst>
      </c:spPr>
    </c:plotArea>
    <c:legend>
      <c:legendPos val="b"/>
      <c:layout>
        <c:manualLayout>
          <c:xMode val="edge"/>
          <c:yMode val="edge"/>
          <c:x val="6.5660542432196916E-4"/>
          <c:y val="0.8079671947609095"/>
          <c:w val="0.91811765936519663"/>
          <c:h val="0.14072903670700879"/>
        </c:manualLayout>
      </c:layout>
      <c:overlay val="0"/>
    </c:legend>
    <c:plotVisOnly val="1"/>
    <c:dispBlanksAs val="gap"/>
    <c:showDLblsOverMax val="0"/>
  </c:chart>
  <c:spPr>
    <a:ln w="15875"/>
    <a:scene3d>
      <a:camera prst="orthographicFront"/>
      <a:lightRig rig="threePt" dir="t"/>
    </a:scene3d>
    <a:sp3d>
      <a:bevelB w="6350"/>
    </a:sp3d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29010900664444"/>
          <c:y val="0.36628977008767416"/>
          <c:w val="0.66182373842927622"/>
          <c:h val="0.56539019105169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Кировского муниципального района на 2019 год</c:v>
                </c:pt>
              </c:strCache>
            </c:strRef>
          </c:tx>
          <c:dLbls>
            <c:dLbl>
              <c:idx val="0"/>
              <c:layout>
                <c:manualLayout>
                  <c:x val="-8.5773012296292542E-2"/>
                  <c:y val="-0.1021478056522004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4287920601564676E-2"/>
                  <c:y val="-7.057101873893670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6430530588821093E-2"/>
                  <c:y val="0.1435639077092107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2055717311863348"/>
                  <c:y val="0.1227177562107062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0048602847473648"/>
                  <c:y val="1.894631630348532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18638.599999999999</c:v>
                </c:pt>
                <c:pt idx="1">
                  <c:v>0</c:v>
                </c:pt>
                <c:pt idx="2">
                  <c:v>0</c:v>
                </c:pt>
                <c:pt idx="3">
                  <c:v>5277.4970000000003</c:v>
                </c:pt>
                <c:pt idx="4">
                  <c:v>2590.1529999999998</c:v>
                </c:pt>
                <c:pt idx="5">
                  <c:v>246535.486</c:v>
                </c:pt>
                <c:pt idx="6">
                  <c:v>15422.597</c:v>
                </c:pt>
                <c:pt idx="7">
                  <c:v>8850.4750000000004</c:v>
                </c:pt>
                <c:pt idx="8">
                  <c:v>376</c:v>
                </c:pt>
                <c:pt idx="9">
                  <c:v>581.25</c:v>
                </c:pt>
                <c:pt idx="10">
                  <c:v>10163.673000000001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6.1</c:v>
                </c:pt>
                <c:pt idx="1">
                  <c:v>0</c:v>
                </c:pt>
                <c:pt idx="2">
                  <c:v>0</c:v>
                </c:pt>
                <c:pt idx="3">
                  <c:v>1.7</c:v>
                </c:pt>
                <c:pt idx="4">
                  <c:v>0.8</c:v>
                </c:pt>
                <c:pt idx="5">
                  <c:v>79.900000000000006</c:v>
                </c:pt>
                <c:pt idx="6">
                  <c:v>5</c:v>
                </c:pt>
                <c:pt idx="7">
                  <c:v>2.9</c:v>
                </c:pt>
                <c:pt idx="8">
                  <c:v>0.1</c:v>
                </c:pt>
                <c:pt idx="9">
                  <c:v>0.2</c:v>
                </c:pt>
                <c:pt idx="10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8D7CEF88-B73A-4A4E-AF46-47AF9951280E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CADF9CD8-EB74-423A-BAB9-B40F6D2DEB8A}" type="parTrans" cxnId="{76E02A9C-9C34-4EBB-965B-B8639DF762CF}">
      <dgm:prSet/>
      <dgm:spPr/>
      <dgm:t>
        <a:bodyPr/>
        <a:lstStyle/>
        <a:p>
          <a:endParaRPr lang="ru-RU"/>
        </a:p>
      </dgm:t>
    </dgm:pt>
    <dgm:pt modelId="{89FC6AED-53E5-4D1B-A43A-AE9ADA43A882}" type="sibTrans" cxnId="{76E02A9C-9C34-4EBB-965B-B8639DF762CF}">
      <dgm:prSet/>
      <dgm:spPr/>
      <dgm:t>
        <a:bodyPr/>
        <a:lstStyle/>
        <a:p>
          <a:endParaRPr lang="ru-RU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76E02A9C-9C34-4EBB-965B-B8639DF762CF}" srcId="{E10E4D8A-32CD-4D55-B4BE-DF930DE2F397}" destId="{8D7CEF88-B73A-4A4E-AF46-47AF9951280E}" srcOrd="1" destOrd="0" parTransId="{CADF9CD8-EB74-423A-BAB9-B40F6D2DEB8A}" sibTransId="{89FC6AED-53E5-4D1B-A43A-AE9ADA43A882}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66CB31E5-FDAF-4A6C-A996-4C8F311AF212}" type="presOf" srcId="{8D7CEF88-B73A-4A4E-AF46-47AF9951280E}" destId="{BA9FF782-DDB2-4D47-97E6-2F221035A0D0}" srcOrd="0" destOrd="1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25" y="1259602"/>
        <a:ext cx="1238906" cy="1072019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52" y="2692143"/>
        <a:ext cx="1278030" cy="1163438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58" y="4154122"/>
        <a:ext cx="1298832" cy="100590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</cdr:x>
      <cdr:y>0.14784</cdr:y>
    </cdr:from>
    <cdr:to>
      <cdr:x>0.21164</cdr:x>
      <cdr:y>0.37675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1021492"/>
          <a:ext cx="1935236" cy="1581665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за 1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полугодие 2020 года,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0.09055</cdr:x>
      <cdr:y>0.12502</cdr:y>
    </cdr:to>
    <cdr:pic>
      <cdr:nvPicPr>
        <cdr:cNvPr id="7" name="Picture 4" descr="герб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828000" cy="863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0.38324</cdr:x>
      <cdr:y>0.36711</cdr:y>
    </cdr:from>
    <cdr:to>
      <cdr:x>0.48658</cdr:x>
      <cdr:y>0.48915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1164" y="1955963"/>
          <a:ext cx="914400" cy="65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0.49576</cdr:x>
      <cdr:y>0.14532</cdr:y>
    </cdr:from>
    <cdr:to>
      <cdr:x>0.50716</cdr:x>
      <cdr:y>0.69307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4502603" y="774240"/>
          <a:ext cx="103511" cy="291846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02.09.2020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51C-D7CA-4525-92E9-184A3781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7D9-5C59-4E5C-B821-328BBFE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E93-168C-4E3F-B839-29F00AE4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091-9795-4AC6-8D5F-9DA5F106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A4C-BBD5-432C-A219-A40AC3261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0CE-BC11-404E-961F-FE6125115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698-92FC-4931-8767-949D122C4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2CF-79A4-4F95-8E14-34636ADF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B56-C02C-4FA1-9329-DC7C68A0A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063-6465-48CF-A1EE-12D922EC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18107C-6741-438B-8392-6F0A246DB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089188"/>
            <a:ext cx="7140978" cy="2677298"/>
          </a:xfrm>
        </p:spPr>
        <p:txBody>
          <a:bodyPr rtlCol="0">
            <a:noAutofit/>
          </a:bodyPr>
          <a:lstStyle/>
          <a:p>
            <a:pPr lvl="0" algn="ctr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Утвержден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решением Думы Кировского муниципального района от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16.12.2019г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. №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212-НПА 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«О районном бюджете на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2020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год и плановый период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2021-2022годов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»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57034" y="717873"/>
            <a:ext cx="7181619" cy="2124915"/>
          </a:xfrm>
        </p:spPr>
        <p:txBody>
          <a:bodyPr rtlCol="0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cap="all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Отчет районного </a:t>
            </a:r>
            <a:r>
              <a:rPr lang="ru-RU" sz="4000" cap="all" dirty="0" smtClean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Бюджета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Кировского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cs typeface="Times New Roman" panose="02020603050405020304" pitchFamily="18" charset="0"/>
              </a:rPr>
              <a:t>муниципального района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За 1 полугодие 2020 года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95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0540"/>
            <a:ext cx="8078897" cy="887412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908" y="1205644"/>
            <a:ext cx="6080918" cy="18774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за 6 месяцев  2020 года – 69,12%.  При плане 500,00 тыс. руб. поступило в бюджет района 345,61 тыс. руб. В сравнении с предыдущим годом поступление уменьшилось на 67,98 тыс. руб. или  16,44%. Данный вид дохода поступает в соответствие с расчетами по утвержденным нормативам.	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плательщики: ООО «ЛДЭП», ООО «Примавтодор», ООО «Хозяин», ООО «Скит», ООО «Санаторий Изумрудный», ООО «Восток Продукт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87" y="5899709"/>
            <a:ext cx="600979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дохода поступает в соответствие с расчетами по утвержденным нормативам.	</a:t>
            </a:r>
          </a:p>
        </p:txBody>
      </p:sp>
      <p:pic>
        <p:nvPicPr>
          <p:cNvPr id="5122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0" y="4411201"/>
            <a:ext cx="2607736" cy="2227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con11\Desktop\Для презентации\20130527_15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931">
            <a:off x="6290917" y="1634344"/>
            <a:ext cx="2467928" cy="1635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econ11\Pictures\iGS06L4Z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8" y="3560940"/>
            <a:ext cx="2606198" cy="173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2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177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6562" y="3669685"/>
            <a:ext cx="8623917" cy="2605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	-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Доходы от продажи земельных участков.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При установленном годовом плане 2 250,00 тыс. руб.,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выполнение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плана по продаже земельных участков составило 276,45 тыс. руб. или  12,29%.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	 Доходы от продажи земельных участков городских поселений  при годовом плане 250,00 тыс. руб. исполнение за 6 месяцев 2020 г. составило 218,84 тыс. руб. или 87,53%.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Перевыполнение плана по продажи земельных участков Кировского городского поселения за 2 квартал 2020 года связан с тем, что платежи, планируемые на второе полугодие 2020 года, поступили в конце второго квартала 2020 года.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Исполнение плана по продаже земельных участков Горноключевского городского поселения согласно плану.</a:t>
            </a:r>
            <a:endParaRPr lang="ru-RU" sz="14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888" y="334335"/>
            <a:ext cx="7674874" cy="558800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757" y="1336663"/>
            <a:ext cx="87620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реализации имущества.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месяца 2020 года доходов от реализации муниципального имущества при годовом плане 10 800,00 тыс. руб., поступило 217,48 тыс. руб. или  2,01%. Выполнение плана за 2 квартал 2020 года 217,48 тыс. руб. при плане 217,00 тыс. руб., что  составило 100,22%.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 по продаже запланированы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3 - 4 квартал 2020 года.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6146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350" y="2456508"/>
            <a:ext cx="3523129" cy="166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96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03216" y="810238"/>
            <a:ext cx="49242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 за 6 месяцев 2020 года в бюджет района поступило 1 707,30 тыс. руб., при плане 1 535,00 тыс.  руб. или 111,23 %. В сравнении с прошлым годом увеличилось  поступление средств по штрафам  на 925,42 тыс. руб.  или 118,34%.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Основное увеличение произошло по: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штрафам административной комиссии и комиссии по делам несовершеннолетних, поступивших в счет погашения задолженности, образовавшейся до 1 января 2020 года - 413,42 тыс. руб.;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штрафам административной комиссии и комиссии по делам несовершеннолетних, поступивших в счет погашения задолженности, образовавшейся после 1 января 2020 года - 248,62 тыс. руб.;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штрафам ГИБДД за 1-е полугодие 2020 года поступило - 960,25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17461" y="206479"/>
            <a:ext cx="5364480" cy="40011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econ11\Desktop\Для презентации\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" y="1161112"/>
            <a:ext cx="3571510" cy="267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hardEdg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con11\Desktop\Для презентации\rPtOxH6pm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70" y="4472064"/>
            <a:ext cx="3929018" cy="225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889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889" y="996709"/>
            <a:ext cx="638809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220" y="271774"/>
            <a:ext cx="3524042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00" y="256339"/>
            <a:ext cx="1979599" cy="16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687950"/>
              </p:ext>
            </p:extLst>
          </p:nvPr>
        </p:nvGraphicFramePr>
        <p:xfrm>
          <a:off x="510745" y="2136835"/>
          <a:ext cx="8254314" cy="196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643"/>
                <a:gridCol w="2957754"/>
                <a:gridCol w="2729917"/>
              </a:tblGrid>
              <a:tr h="22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полугодие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2019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полугодие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55 488,658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64583,219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507,448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135 477,237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136 167,182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2015,828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5 513,874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192 981,723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206 771,722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10800000" flipV="1">
            <a:off x="593123" y="4521607"/>
            <a:ext cx="8015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Общая сумма безвозмездных поступлений за </a:t>
            </a:r>
            <a:r>
              <a:rPr lang="ru-RU" sz="1600" dirty="0" smtClean="0">
                <a:latin typeface="Times New Roman"/>
                <a:ea typeface="Times New Roman"/>
              </a:rPr>
              <a:t>6 месяцев </a:t>
            </a:r>
            <a:r>
              <a:rPr lang="ru-RU" sz="1600" dirty="0">
                <a:latin typeface="Times New Roman"/>
                <a:ea typeface="Times New Roman"/>
              </a:rPr>
              <a:t>2020 года составила </a:t>
            </a:r>
            <a:r>
              <a:rPr lang="ru-RU" sz="1600" dirty="0" smtClean="0">
                <a:latin typeface="Times New Roman"/>
                <a:ea typeface="Times New Roman"/>
              </a:rPr>
              <a:t>206771,722тыс</a:t>
            </a:r>
            <a:r>
              <a:rPr lang="ru-RU" sz="1600" dirty="0">
                <a:latin typeface="Times New Roman"/>
                <a:ea typeface="Times New Roman"/>
              </a:rPr>
              <a:t>. руб. или  </a:t>
            </a:r>
            <a:r>
              <a:rPr lang="ru-RU" sz="1600" dirty="0" smtClean="0">
                <a:latin typeface="Times New Roman"/>
                <a:ea typeface="Times New Roman"/>
              </a:rPr>
              <a:t>49,9 </a:t>
            </a:r>
            <a:r>
              <a:rPr lang="ru-RU" sz="1600" dirty="0">
                <a:latin typeface="Times New Roman"/>
                <a:ea typeface="Times New Roman"/>
              </a:rPr>
              <a:t>% от годовых плановых назначений. </a:t>
            </a:r>
          </a:p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Общая сумма поступлений в бюджет Кировского муниципального района составляет </a:t>
            </a:r>
            <a:r>
              <a:rPr lang="ru-RU" sz="1600" dirty="0" smtClean="0">
                <a:latin typeface="Times New Roman"/>
                <a:ea typeface="Times New Roman"/>
              </a:rPr>
              <a:t>308301,37тыс</a:t>
            </a:r>
            <a:r>
              <a:rPr lang="ru-RU" sz="1600" dirty="0">
                <a:latin typeface="Times New Roman"/>
                <a:ea typeface="Times New Roman"/>
              </a:rPr>
              <a:t>. руб., доля же безвозмездных поступлений составляет </a:t>
            </a:r>
            <a:r>
              <a:rPr lang="ru-RU" sz="1600" dirty="0" smtClean="0">
                <a:latin typeface="Times New Roman"/>
                <a:ea typeface="Times New Roman"/>
              </a:rPr>
              <a:t>67,06% </a:t>
            </a:r>
            <a:r>
              <a:rPr lang="ru-RU" sz="1600" dirty="0">
                <a:latin typeface="Times New Roman"/>
                <a:ea typeface="Times New Roman"/>
              </a:rPr>
              <a:t>от всех доходов.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9040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6" y="3287209"/>
            <a:ext cx="8458200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Кировского муниципального района,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pic>
        <p:nvPicPr>
          <p:cNvPr id="13" name="Picture 4" descr="герб2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36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226" y="332319"/>
            <a:ext cx="8114388" cy="486944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Кировского муниципального района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2020 год.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69" y="1201104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75" y="1201104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68" y="1194754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7" y="1182847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2" y="1201104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1" y="1176497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28" y="121786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82" y="11757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927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520578" y="1953654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641379" y="2534206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856205" y="1920242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572795" y="2509278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596299" y="1929711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972968" y="2555346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237413" y="2509278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2601585" y="4273334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0511" y="1665447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736478" y="1694118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698654" y="1721820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4319950" y="16900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149849" y="1689260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972968" y="17293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801644" y="1697992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973237" y="1706722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693727" y="1689777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4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6" y="1236220"/>
            <a:ext cx="594031" cy="4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315364" y="1929711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Национальная оборона</a:t>
            </a:r>
            <a:endParaRPr lang="ru-RU" altLang="ru-RU" b="1" dirty="0">
              <a:latin typeface="Times New Roman" pitchFamily="18" charset="0"/>
            </a:endParaRPr>
          </a:p>
        </p:txBody>
      </p:sp>
      <p:pic>
        <p:nvPicPr>
          <p:cNvPr id="46" name="Picture 4" descr="герб2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8540" y="160338"/>
            <a:ext cx="7926859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Структура расходов бюджета Кировского муниципального района за 1 полугодие  2020 года.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199473"/>
              </p:ext>
            </p:extLst>
          </p:nvPr>
        </p:nvGraphicFramePr>
        <p:xfrm>
          <a:off x="457200" y="1076325"/>
          <a:ext cx="8458200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195684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расходов районного бюджета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1 полугодие  2020 год  (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тыс</a:t>
            </a:r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 руб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837897"/>
              </p:ext>
            </p:extLst>
          </p:nvPr>
        </p:nvGraphicFramePr>
        <p:xfrm>
          <a:off x="864972" y="1227437"/>
          <a:ext cx="7620000" cy="51652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73633"/>
                <a:gridCol w="2967475"/>
                <a:gridCol w="1234996"/>
                <a:gridCol w="964524"/>
                <a:gridCol w="901519"/>
                <a:gridCol w="877853"/>
              </a:tblGrid>
              <a:tr h="77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Уточнено на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2020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Исполнено за 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месяцев             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2020г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%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исполнения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Уд.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вес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в объеме 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расходы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57287,577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18638,60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32,5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26365,515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5277,497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5902,395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2590,153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43,9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469983,908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246535,486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52,5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79,9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15563,445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8850,475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56,9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48661,666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15422,597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31,7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Физкультура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39225,521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376,000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1300,000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581,250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44,7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20524,931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10163,673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49,5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 РАСХОДОВ: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684814,959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308435,730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45,0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96737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Муниципальные программы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488364" y="1500174"/>
            <a:ext cx="8227039" cy="615553"/>
          </a:xfrm>
          <a:prstGeom prst="rect">
            <a:avLst/>
          </a:prstGeom>
          <a:solidFill>
            <a:srgbClr val="DEF5FA">
              <a:lumMod val="5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Переход к программно-целевому методу планирования в Кировском муниципальном районе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4" y="2537691"/>
            <a:ext cx="6357982" cy="353943"/>
          </a:xfrm>
          <a:prstGeom prst="rect">
            <a:avLst/>
          </a:prstGeom>
          <a:solidFill>
            <a:srgbClr val="39639D">
              <a:lumMod val="60000"/>
              <a:lumOff val="4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Муниципальные программы – это документ, определяющий</a:t>
            </a:r>
          </a:p>
        </p:txBody>
      </p: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2714625" y="2892425"/>
            <a:ext cx="3857625" cy="500063"/>
            <a:chOff x="1140594" y="3214686"/>
            <a:chExt cx="2431274" cy="11438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2595" y="3857394"/>
              <a:ext cx="2427272" cy="363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035063" y="3537856"/>
              <a:ext cx="646338" cy="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891048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2106685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3320321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6" name="Прямоугольник 15"/>
          <p:cNvSpPr/>
          <p:nvPr/>
        </p:nvSpPr>
        <p:spPr>
          <a:xfrm>
            <a:off x="1270000" y="3465513"/>
            <a:ext cx="2143125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Цели и задачи муниципальной политики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71875" y="3465513"/>
            <a:ext cx="2357438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Способы их достижения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43625" y="3392488"/>
            <a:ext cx="2357438" cy="1073150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Планируемые объемы финансовых ресурсов, необходимые для достижения поставленных целей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10" y="4714884"/>
            <a:ext cx="2643206" cy="1384995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" lastClr="FFFFFF"/>
            </a:solidFill>
          </a:ln>
          <a:effectLst>
            <a:glow rad="101600">
              <a:srgbClr val="EB641B">
                <a:lumMod val="75000"/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Решением Думы Кировского муниципального района от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16.12.2019г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. №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212-НПА«О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районном бюджете на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2020 год и плановый период 2021-2022 годы» 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233923" y="5168027"/>
            <a:ext cx="1000132" cy="642942"/>
          </a:xfrm>
          <a:prstGeom prst="downArrow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glow rad="101600">
              <a:srgbClr val="EB641B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01883" y="4712732"/>
            <a:ext cx="4273468" cy="214526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EB641B">
                <a:lumMod val="75000"/>
              </a:srgbClr>
            </a:solidFill>
          </a:ln>
          <a:effectLst>
            <a:glow rad="228600">
              <a:srgbClr val="EB641B">
                <a:lumMod val="50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Из принятых к финансированию на  2020 год 12-ти муниципальных программ на сумму 582 972,987 тыс. руб., расходы за 6 месяцев  2020 года произведены по 9-ти программам на сумму  271643,087 тыс. руб., что составило 46,6 % от годовых назначений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2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11228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16" y="362465"/>
            <a:ext cx="7910384" cy="321276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Показатели</a:t>
            </a:r>
            <a: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/>
            </a:r>
            <a:b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</a:br>
            <a: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районного бюджета по долгосрочным муниципальным программам 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</a:b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за 1 полугодие  2020 года</a:t>
            </a: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950310"/>
              </p:ext>
            </p:extLst>
          </p:nvPr>
        </p:nvGraphicFramePr>
        <p:xfrm>
          <a:off x="404037" y="869276"/>
          <a:ext cx="8357287" cy="5919818"/>
        </p:xfrm>
        <a:graphic>
          <a:graphicData uri="http://schemas.openxmlformats.org/drawingml/2006/table">
            <a:tbl>
              <a:tblPr firstRow="1" firstCol="1" bandRow="1"/>
              <a:tblGrid>
                <a:gridCol w="4365767"/>
                <a:gridCol w="571774"/>
                <a:gridCol w="901643"/>
                <a:gridCol w="1044587"/>
                <a:gridCol w="857661"/>
                <a:gridCol w="61585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Ве-домст-во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Целевая статья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Сумма 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на 2020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Исполнено на 01.07.2020г.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образования в Кировском муниципальном районе на 2018-2022 гг.»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0100000000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477467,824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246123,596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51,6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"Профилактика безнадзорности, беспризорности и правонарушений несовершеннолетних на 2018-2022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0200000000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690,000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18,827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"Профилактика экстремизма и терроризма на территории Кировского района на 2018-2022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0300000000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134,000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131,000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97,8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"Развитие физической культуры и спорта в Кировском муниципальном районе на 2018-2022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0400000000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39225,521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376,000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«Устойчивое развитие сельских территорий на 2014-2017гг. и на период до 2020 года»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0500000000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200,000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"Сохранение и развитие культуры в Кировском муниципальном районе на 2018-2022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0600000000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16310,778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8803,808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54,0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малого и среднего предпринимательства в Кировском муниципальном районе на 2018-2022 годы»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0900000000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100,000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транспортной инфраструктуры и осуществление дорожной деятельности в отношении автомобильных дорог местного значения в границах Кировского муниципального района на 2018-2022 гг.»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1000000000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25908,404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5223,878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20,2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"Энергосбережение и повышение энергетической эффективности в муниципальных учреждениях Кировского муниципального района на 2019-2021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1100000000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860,000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213,055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24,8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"Совершенствование межбюджетных отношений и управление муниципальным долгом в Кировском муниципальном районе на 2019-2021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1200000000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21824,931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10744,923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49,2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"Противодействия коррупции в администрации Кировского муниципального района на 2019-2020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1300000000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15,000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8,000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53,3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"Организация обеспечения  твердым топливом населения, проживающего на территории сельских поселений Кировского муниципального района" на 2019 – 2021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1400000000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236,528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Всего программные мероприятия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582972,987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271643,087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46,6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876768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38450820"/>
              </p:ext>
            </p:extLst>
          </p:nvPr>
        </p:nvGraphicFramePr>
        <p:xfrm>
          <a:off x="133564" y="2842054"/>
          <a:ext cx="8832862" cy="369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3870" y="0"/>
            <a:ext cx="7547693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Кировского муниципального района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33777"/>
              </p:ext>
            </p:extLst>
          </p:nvPr>
        </p:nvGraphicFramePr>
        <p:xfrm>
          <a:off x="572323" y="1019654"/>
          <a:ext cx="8298728" cy="14160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48297"/>
                <a:gridCol w="1271770"/>
                <a:gridCol w="1155931"/>
                <a:gridCol w="1156749"/>
                <a:gridCol w="1271770"/>
                <a:gridCol w="694211"/>
              </a:tblGrid>
              <a:tr h="33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месяцев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2020 г.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месяцев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83 009,120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237 692,100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239 192,100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101 529,653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42,45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192 981,724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312 712,130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414 643,254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206 771,722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49,87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275 990,844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550 404,229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653 835,354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308 301,374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47,15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276 732,739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553 804,229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684 814,959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308 435,730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45,04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8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-741,896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-3 400,000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-30 333,605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-134,356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7323851" y="4819137"/>
            <a:ext cx="1820149" cy="174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293316" y="1093232"/>
            <a:ext cx="1187942" cy="146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1860698" y="723900"/>
            <a:ext cx="6838459" cy="3693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-52561"/>
            <a:ext cx="8458200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муниципального района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6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206271"/>
              </p:ext>
            </p:extLst>
          </p:nvPr>
        </p:nvGraphicFramePr>
        <p:xfrm>
          <a:off x="1869989" y="1183848"/>
          <a:ext cx="6834565" cy="12463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99006"/>
                <a:gridCol w="1268627"/>
                <a:gridCol w="1166932"/>
              </a:tblGrid>
              <a:tr h="415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01.01.2020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01.07.2020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Муниципальный долг,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18140,00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16140,00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Кредит от кредитных организаций ПАО Сбербанк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11000,00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9000,00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Бюджетный кредит «Департамент финансов Приморского края»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7140,00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7140,00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44843" y="3105835"/>
            <a:ext cx="8254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34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523403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Межбюджетные трансферты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00" y="683741"/>
            <a:ext cx="8532565" cy="2112622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  01.07.2020 </a:t>
            </a:r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исполнение составило </a:t>
            </a:r>
            <a:r>
              <a:rPr lang="ru-RU" sz="14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10163,673  </a:t>
            </a:r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4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49,5% </a:t>
            </a:r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утвержденных назначений. В том числе:</a:t>
            </a:r>
          </a:p>
          <a:p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краевым средствам </a:t>
            </a:r>
            <a:r>
              <a:rPr lang="ru-RU" sz="14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5750,967  </a:t>
            </a:r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(в сумме поступившей субвенции на предоставление дотаций на выравнивание бюджетной обеспеченности бюджетам поселений, входящих в состав муниципального района); </a:t>
            </a:r>
          </a:p>
          <a:p>
            <a:pPr algn="just"/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счет средств местного бюджета перечислена поселениям дотация на выравнивание бюджетной обеспеченности в сумме </a:t>
            </a:r>
            <a:r>
              <a:rPr lang="ru-RU" sz="14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4187,706 </a:t>
            </a:r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4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поселениям на сбалансированность за счет средств местного бюджета перечислены в сумме </a:t>
            </a:r>
            <a:r>
              <a:rPr lang="ru-RU" sz="14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225,00 </a:t>
            </a:r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уровня бюджетной обеспеченности городским и сельским поселениям за счет средств местного бюджета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595357"/>
              </p:ext>
            </p:extLst>
          </p:nvPr>
        </p:nvGraphicFramePr>
        <p:xfrm>
          <a:off x="592161" y="3434959"/>
          <a:ext cx="8462256" cy="18516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03128"/>
                <a:gridCol w="1865508"/>
                <a:gridCol w="209362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01.07.2020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308,480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154,240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2 831,900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1415,950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4 250,187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2125,094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984,850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492,423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8375,417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4187,706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04369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387178"/>
            <a:ext cx="8330514" cy="66057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поселений, входящих в состав  Кировского муниципального района за счет краевого бюджета 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01.07.2020г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475456"/>
              </p:ext>
            </p:extLst>
          </p:nvPr>
        </p:nvGraphicFramePr>
        <p:xfrm>
          <a:off x="922638" y="1499285"/>
          <a:ext cx="7702379" cy="33610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98256"/>
                <a:gridCol w="1898502"/>
                <a:gridCol w="1905621"/>
              </a:tblGrid>
              <a:tr h="704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2020г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01.07.2020г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Кировское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городское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7 231,692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3615,846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2 807,392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1403,696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41,650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20,825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477,700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238,850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818,550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409,275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124,950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62,475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11 501,934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5750,967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65374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337750"/>
            <a:ext cx="7885669" cy="669415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городским и сельским поселениям на сбалансированность за счет средств местного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202039"/>
              </p:ext>
            </p:extLst>
          </p:nvPr>
        </p:nvGraphicFramePr>
        <p:xfrm>
          <a:off x="711457" y="900000"/>
          <a:ext cx="8233760" cy="6637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50984"/>
                <a:gridCol w="2232454"/>
                <a:gridCol w="2450322"/>
              </a:tblGrid>
              <a:tr h="423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01.07.2020г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сельское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450,000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225,000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13999" y="1592780"/>
            <a:ext cx="8504713" cy="73866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на обеспечение сбалансированности бюджетов сельских поселений Кировского муниципального района из районного бюджета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(проведение выборов)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353599"/>
              </p:ext>
            </p:extLst>
          </p:nvPr>
        </p:nvGraphicFramePr>
        <p:xfrm>
          <a:off x="714407" y="2332382"/>
          <a:ext cx="8204305" cy="437322"/>
        </p:xfrm>
        <a:graphic>
          <a:graphicData uri="http://schemas.openxmlformats.org/drawingml/2006/table">
            <a:tbl>
              <a:tblPr firstRow="1" firstCol="1" bandRow="1"/>
              <a:tblGrid>
                <a:gridCol w="3590375"/>
                <a:gridCol w="2357858"/>
                <a:gridCol w="2256072"/>
              </a:tblGrid>
              <a:tr h="223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Утверждено на 2020г.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01.07.2020г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81,450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727458"/>
              </p:ext>
            </p:extLst>
          </p:nvPr>
        </p:nvGraphicFramePr>
        <p:xfrm>
          <a:off x="828000" y="3646027"/>
          <a:ext cx="7849140" cy="855980"/>
        </p:xfrm>
        <a:graphic>
          <a:graphicData uri="http://schemas.openxmlformats.org/drawingml/2006/table">
            <a:tbl>
              <a:tblPr firstRow="1" firstCol="1" bandRow="1"/>
              <a:tblGrid>
                <a:gridCol w="3442082"/>
                <a:gridCol w="2079331"/>
                <a:gridCol w="2327727"/>
              </a:tblGrid>
              <a:tr h="296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Наименование поселений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Сумма на 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Исполнено на 01.07.2020г.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Кировское городское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115,857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0,273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116,130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49358" y="3046246"/>
            <a:ext cx="82693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Иные межбюджетные трансферты  бюджетам поселений Кировского муниципального района, в целях компенсации расходов в связи с увеличением ставки налога на имущество организаций в отношении объектов социально-культурной сферы на 2020 год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5133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35900386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37684660"/>
              </p:ext>
            </p:extLst>
          </p:nvPr>
        </p:nvGraphicFramePr>
        <p:xfrm>
          <a:off x="5269312" y="1210429"/>
          <a:ext cx="3778995" cy="472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093" y="280194"/>
            <a:ext cx="7801128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Кировского муниципального района за 2020 год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герб2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59138237"/>
              </p:ext>
            </p:extLst>
          </p:nvPr>
        </p:nvGraphicFramePr>
        <p:xfrm>
          <a:off x="0" y="0"/>
          <a:ext cx="9144000" cy="69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72" y="271721"/>
            <a:ext cx="8187070" cy="477520"/>
          </a:xfr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за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1полугодие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855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7" r="4644" b="9147"/>
          <a:stretch/>
        </p:blipFill>
        <p:spPr bwMode="auto">
          <a:xfrm>
            <a:off x="6837680" y="1088062"/>
            <a:ext cx="2082800" cy="131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82" y="836020"/>
            <a:ext cx="6579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является основным источником формирования доходов бюджета Кировского муниципального района. Доля НДФЛ в структуре налоговых и неналоговых доходов 2020 года (237 692,10 тыс. руб.) составила 88,48%  или 181 572,00 тыс. руб.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8828" y="160312"/>
            <a:ext cx="7931652" cy="4001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за 1 квартал 2020  года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44388857"/>
              </p:ext>
            </p:extLst>
          </p:nvPr>
        </p:nvGraphicFramePr>
        <p:xfrm>
          <a:off x="313038" y="2630532"/>
          <a:ext cx="4960002" cy="377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84382" y="2694093"/>
            <a:ext cx="37131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 бюджетные назначения исполнены на 44,27%. В сравнении с предыдущим годом поступление увеличилось  на 18 911,77 тыс. руб. или 30,76%, в результате увеличения дополнительного норматива отчислений от налога на доходы физических лиц. Дополнительный норматив на 2020 год составил –72,6016%, что на 15,23% больше дополнительного норматива 2019 года (57,3683%).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0980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8323" y="1235140"/>
            <a:ext cx="8290535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757" y="1527865"/>
            <a:ext cx="7132082" cy="2462213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6 месяцев 2020 года составило 5 261,89 тыс. руб., при установленном годовом плане 9 894,00 тыс. руб., выполнение составило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53,18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По сравнению с предыдущим годом поступление увеличилось на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637,27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13,78%.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апреле уплачена задолженность МУП «Ярмарка» на сумму 123,65 тыс. руб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1,59 тыс. руб. в июне.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01.07.2020 года по данному виду дохода имеется задолженность в сумме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044,29 тыс. руб. (в том числе: МУП «Ярмарка» - 239,43 тыс. руб., ООО «Престиж» - 98,31 тыс. руб., Кировское АТП – 118,54 тыс. руб., МУП «Центральная районная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аптека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38» - 73,87 тыс. руб.).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6749" y="3651524"/>
            <a:ext cx="4044341" cy="3385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1913" y="4080052"/>
            <a:ext cx="697643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 за 6 месяцев 2020 года составило 955,73 тыс. руб. при установленном годовом плане 1 340,00 тыс. руб. выполнение составило 71,32%, в сравнении с предыдущим годом поступление уменьшилось на 738,61 тыс. руб., или  43,59%.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" y="3915964"/>
            <a:ext cx="183639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491250" y="5070282"/>
            <a:ext cx="8467102" cy="3385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econ11\Desktop\Для презентации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5408675"/>
            <a:ext cx="1482162" cy="137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81913" y="5408675"/>
            <a:ext cx="72020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1 полугодие 2020г. составило 35,33 тыс. руб., при установленном годовом плане 74,00 тыс. руб. выполнение составило – 47,75%, в сравнении с предыдущим годом поступление уменьшилось  на  16,22 тыс. руб. или 31,47%.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виду налогов на 01.07.2020г. – 9,23 тыс. руб.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01.07.2020 года 9 индивидуальных предпринимателей применяют патентную систему налогообложения. </a:t>
            </a:r>
          </a:p>
        </p:txBody>
      </p:sp>
      <p:pic>
        <p:nvPicPr>
          <p:cNvPr id="1026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38" y="1751132"/>
            <a:ext cx="1795719" cy="1421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918194" y="11721"/>
            <a:ext cx="7746589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8000" y="315263"/>
            <a:ext cx="831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6 месяцев  2020 года акцизов поступило 6091,63 тыс. руб. при плане 14 430,00 тыс. руб., что соответствует 42,22%, в сравнении с предыдущим годом поступление уменьшилось на 204,96 тыс. руб. или 3,26%. Акцизы на нефтепродукты поступают в соответствии с установленными дифференцированными нормативами.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8723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324862" y="3647398"/>
            <a:ext cx="508000" cy="38608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60441440"/>
              </p:ext>
            </p:extLst>
          </p:nvPr>
        </p:nvGraphicFramePr>
        <p:xfrm>
          <a:off x="263610" y="1936451"/>
          <a:ext cx="8756821" cy="453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вал 1"/>
          <p:cNvSpPr/>
          <p:nvPr/>
        </p:nvSpPr>
        <p:spPr>
          <a:xfrm>
            <a:off x="8007178" y="3624039"/>
            <a:ext cx="825684" cy="442128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1131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88411" y="3647398"/>
            <a:ext cx="633232" cy="45722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72253" y="400690"/>
            <a:ext cx="3255571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595516" y="2371068"/>
            <a:ext cx="127000" cy="30810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7451" y="827349"/>
            <a:ext cx="84671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пошлины за 1 полугодие 2020 года поступило 1 130,98 тыс. руб. при установленном годовом плане 3000,00 тыс. руб. выполнение составило 37,70%. В сравнении с предыдущим годом поступление уменьшилось на 483,62 тыс. руб. или  29,95%. в связи с увеличением количества дел, рассматриваемых в судах общей юрисдикции, мировыми судьями и поступление за выдачу разрешений на установку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рекламной конструкций.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648384" y="3737562"/>
            <a:ext cx="548027" cy="6731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1615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1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170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6971" y="423968"/>
            <a:ext cx="7679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 муниципальной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3023" y="1153927"/>
            <a:ext cx="8679837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сдачи в аренду имущества.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дохода  на 01.07.2020 г. составило 1 377,21 тыс. руб., при установленном годовом плане 2 604,00 тыс. руб. выполнение составило – 52,89%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плательщики: ПАО "Ростелеком", ООО "Кировская электросеть", Дальневосточный банк ПАО Сбербанк, УФПС Приморского края  -  филиал ФГУП "Почта России", КГУП "Примтеплоэнерго".</a:t>
            </a:r>
          </a:p>
          <a:p>
            <a:pPr algn="just">
              <a:spcBef>
                <a:spcPts val="600"/>
              </a:spcBef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Прочие поступления от использования имущества (доходы по договорам рекламы).</a:t>
            </a:r>
          </a:p>
          <a:p>
            <a:pPr algn="just">
              <a:spcBef>
                <a:spcPts val="60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запланировано.</a:t>
            </a:r>
          </a:p>
          <a:p>
            <a:pPr lvl="0" algn="just"/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Доходы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перечисления части прибыли МУП. 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вида дохода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незапланированно.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компенсации затрат бюджетов муниципальных районов.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источнику зачисляются суммы возмещения эксплуатационных  (коммунальных) расходов. На 01.07.2020 поступило 594,29 тыс. руб., выполнение годового плана года составило 49,52% при плане 1200,0 тыс. руб.  В сравнении с предыдущим годом поступление увеличилось  на 169,54 тыс. руб. или  на 39,92%.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виду дохода, платежи поступают в соответствии с заключенными договорами, оплата производится до 10 числа месяца, следующего за квартальным.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367280" y="5567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 descr="C:\Users\econ11\Desktop\Для презентации\iIZX49Z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11" y="3097583"/>
            <a:ext cx="2773523" cy="164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67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3073" name="Picture 1" descr="C:\Users\econ11\Desktop\Для презентации\27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68" y="738629"/>
            <a:ext cx="1828800" cy="169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350108" y="738629"/>
            <a:ext cx="84602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 за земельные участки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установленном годовом плане 9 567,10 тыс. руб., выполнение плана по аренде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составило 3 033,89 тыс. руб. или  31,71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аренда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поступления денежных средств за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2020 года выполнен на 13,59%. При годовом плане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267,10 тыс. руб. в бюджет района на 01.07.2020г. поступило  – 308,03 тыс.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аренда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городских поселений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7 300,00 тыс. руб. в бюджет района поступило на 01.07.2020г -  2 671,80 тыс. руб. или 36,60%.  На 01.07.2020 года запланировано поступление дохода в сумме 3 313,48 тыс. руб., процент выполнения плана составил 80,63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аренда за земли находящиеся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района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116,00 тыс. руб. в бюджет района поступило на 01.07.2020 г.-  54,07 тыс. руб. или 46,61%.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виду дохода поступают платежи от ООО «Кировская электросеть» и КГУП «Примтеплоэнерго» ежемесячно в установленные договором сроки.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739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13172</TotalTime>
  <Words>2408</Words>
  <Application>Microsoft Office PowerPoint</Application>
  <PresentationFormat>Экран (4:3)</PresentationFormat>
  <Paragraphs>491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Основные характеристики бюджета Кировского муниципального района</vt:lpstr>
      <vt:lpstr>  Структура доходов бюджета Кировского муниципального района за 2020 год </vt:lpstr>
      <vt:lpstr>Структура налоговых и неналоговых доходов за 1полугодие 2020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Плата за негативное воздействие на окружающую среду</vt:lpstr>
      <vt:lpstr>Доходы от продажи материальных и нематериальных активов</vt:lpstr>
      <vt:lpstr>Презентация PowerPoint</vt:lpstr>
      <vt:lpstr>Презентация PowerPoint</vt:lpstr>
      <vt:lpstr>РАСХОДЫ БЮДЖЕТА </vt:lpstr>
      <vt:lpstr>Структура расходов бюджета Кировского муниципального района  за 2020 год.</vt:lpstr>
      <vt:lpstr>Структура расходов бюджета Кировского муниципального района за 1 полугодие  2020 года.</vt:lpstr>
      <vt:lpstr>Структура расходов районного бюджета  за 1 полугодие  2020 год  (тыс. руб.)</vt:lpstr>
      <vt:lpstr>Муниципальные программы</vt:lpstr>
      <vt:lpstr> Показатели районного бюджета по долгосрочным муниципальным программам   за 1 полугодие  2020 года </vt:lpstr>
      <vt:lpstr>        Структура бюджета Кировского муниципального района</vt:lpstr>
      <vt:lpstr>Межбюджетные трансферты</vt:lpstr>
      <vt:lpstr>Дотация на выравнивание бюджетной обеспеченности поселений, входящих в состав  Кировского муниципального района за счет краевого бюджета  на 01.07.2020г</vt:lpstr>
      <vt:lpstr>Иные межбюджетные трансферты городским и сельским поселениям на сбалансированность за счет средств местного бюджета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Admin113</cp:lastModifiedBy>
  <cp:revision>858</cp:revision>
  <cp:lastPrinted>2017-06-15T22:27:28Z</cp:lastPrinted>
  <dcterms:created xsi:type="dcterms:W3CDTF">2010-06-18T09:27:04Z</dcterms:created>
  <dcterms:modified xsi:type="dcterms:W3CDTF">2020-09-02T06:48:46Z</dcterms:modified>
</cp:coreProperties>
</file>