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11" r:id="rId3"/>
    <p:sldId id="376" r:id="rId4"/>
    <p:sldId id="377" r:id="rId5"/>
    <p:sldId id="378" r:id="rId6"/>
    <p:sldId id="379" r:id="rId7"/>
    <p:sldId id="380" r:id="rId8"/>
    <p:sldId id="326" r:id="rId9"/>
    <p:sldId id="355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281" r:id="rId34"/>
  </p:sldIdLst>
  <p:sldSz cx="12192000" cy="6858000"/>
  <p:notesSz cx="6858000" cy="9144000"/>
  <p:defaultTextStyle>
    <a:defPPr>
      <a:defRPr lang="ru-RU"/>
    </a:defPPr>
    <a:lvl1pPr marL="0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54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82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09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36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63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891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18" algn="l" defTabSz="9142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543"/>
    <a:srgbClr val="ED2B91"/>
    <a:srgbClr val="FE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94660"/>
  </p:normalViewPr>
  <p:slideViewPr>
    <p:cSldViewPr snapToGrid="0">
      <p:cViewPr>
        <p:scale>
          <a:sx n="75" d="100"/>
          <a:sy n="75" d="100"/>
        </p:scale>
        <p:origin x="-1152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0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>
                <a:solidFill>
                  <a:schemeClr val="tx1"/>
                </a:solidFill>
                <a:latin typeface="Montserrat Regular" panose="00000500000000000000" pitchFamily="2" charset="-52"/>
              </a:rPr>
              <a:t>Динамика основных причин несчастных случаев с тяжелыми последствиями в 2016-2020 годах (экспертный расчет по</a:t>
            </a:r>
            <a:r>
              <a:rPr lang="ru-RU" sz="1400" baseline="0" dirty="0">
                <a:solidFill>
                  <a:schemeClr val="tx1"/>
                </a:solidFill>
                <a:latin typeface="Montserrat Regular" panose="00000500000000000000" pitchFamily="2" charset="-52"/>
              </a:rPr>
              <a:t> данным Роструда)</a:t>
            </a:r>
            <a:endParaRPr lang="ru-RU" sz="1400" dirty="0">
              <a:solidFill>
                <a:schemeClr val="tx1"/>
              </a:solidFill>
              <a:latin typeface="Montserrat Regular" panose="00000500000000000000" pitchFamily="2" charset="-5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AFD54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Неудовлетворительная организация производства работ</c:v>
                </c:pt>
                <c:pt idx="1">
                  <c:v>Нарушение правил дорожного движения</c:v>
                </c:pt>
                <c:pt idx="2">
                  <c:v>Нарушение работником трудового распорядка и дисциплины труда</c:v>
                </c:pt>
                <c:pt idx="3">
                  <c:v>Нарушение технологического процесса</c:v>
                </c:pt>
                <c:pt idx="4">
                  <c:v>Недостатки в организации и проведении подготовки работников по охране труда</c:v>
                </c:pt>
                <c:pt idx="5">
                  <c:v>Неудовлетворительное содержание и недостатки в организации рабочих мест</c:v>
                </c:pt>
                <c:pt idx="6">
                  <c:v>Неприменение работником средств индивидуальной защиты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30.61</c:v>
                </c:pt>
                <c:pt idx="1">
                  <c:v>12.7</c:v>
                </c:pt>
                <c:pt idx="2">
                  <c:v>7.03</c:v>
                </c:pt>
                <c:pt idx="3">
                  <c:v>6.61</c:v>
                </c:pt>
                <c:pt idx="4">
                  <c:v>4.1100000000000003</c:v>
                </c:pt>
                <c:pt idx="5">
                  <c:v>3.37</c:v>
                </c:pt>
                <c:pt idx="6">
                  <c:v>3.12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B6-4EEB-A1DE-8F3CFC4262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Неудовлетворительная организация производства работ</c:v>
                </c:pt>
                <c:pt idx="1">
                  <c:v>Нарушение правил дорожного движения</c:v>
                </c:pt>
                <c:pt idx="2">
                  <c:v>Нарушение работником трудового распорядка и дисциплины труда</c:v>
                </c:pt>
                <c:pt idx="3">
                  <c:v>Нарушение технологического процесса</c:v>
                </c:pt>
                <c:pt idx="4">
                  <c:v>Недостатки в организации и проведении подготовки работников по охране труда</c:v>
                </c:pt>
                <c:pt idx="5">
                  <c:v>Неудовлетворительное содержание и недостатки в организации рабочих мест</c:v>
                </c:pt>
                <c:pt idx="6">
                  <c:v>Неприменение работником средств индивидуальной защиты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30.43</c:v>
                </c:pt>
                <c:pt idx="1">
                  <c:v>11.86</c:v>
                </c:pt>
                <c:pt idx="2">
                  <c:v>8.32</c:v>
                </c:pt>
                <c:pt idx="3">
                  <c:v>5.74</c:v>
                </c:pt>
                <c:pt idx="4">
                  <c:v>4.2</c:v>
                </c:pt>
                <c:pt idx="5">
                  <c:v>2.82</c:v>
                </c:pt>
                <c:pt idx="6">
                  <c:v>3.01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B6-4EEB-A1DE-8F3CFC4262F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Неудовлетворительная организация производства работ</c:v>
                </c:pt>
                <c:pt idx="1">
                  <c:v>Нарушение правил дорожного движения</c:v>
                </c:pt>
                <c:pt idx="2">
                  <c:v>Нарушение работником трудового распорядка и дисциплины труда</c:v>
                </c:pt>
                <c:pt idx="3">
                  <c:v>Нарушение технологического процесса</c:v>
                </c:pt>
                <c:pt idx="4">
                  <c:v>Недостатки в организации и проведении подготовки работников по охране труда</c:v>
                </c:pt>
                <c:pt idx="5">
                  <c:v>Неудовлетворительное содержание и недостатки в организации рабочих мест</c:v>
                </c:pt>
                <c:pt idx="6">
                  <c:v>Неприменение работником средств индивидуальной защиты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31.23</c:v>
                </c:pt>
                <c:pt idx="1">
                  <c:v>11.98</c:v>
                </c:pt>
                <c:pt idx="2">
                  <c:v>8.6</c:v>
                </c:pt>
                <c:pt idx="3">
                  <c:v>5.18</c:v>
                </c:pt>
                <c:pt idx="4">
                  <c:v>3.43</c:v>
                </c:pt>
                <c:pt idx="5">
                  <c:v>2.4700000000000002</c:v>
                </c:pt>
                <c:pt idx="6">
                  <c:v>2.58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1B6-4EEB-A1DE-8F3CFC4262F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Неудовлетворительная организация производства работ</c:v>
                </c:pt>
                <c:pt idx="1">
                  <c:v>Нарушение правил дорожного движения</c:v>
                </c:pt>
                <c:pt idx="2">
                  <c:v>Нарушение работником трудового распорядка и дисциплины труда</c:v>
                </c:pt>
                <c:pt idx="3">
                  <c:v>Нарушение технологического процесса</c:v>
                </c:pt>
                <c:pt idx="4">
                  <c:v>Недостатки в организации и проведении подготовки работников по охране труда</c:v>
                </c:pt>
                <c:pt idx="5">
                  <c:v>Неудовлетворительное содержание и недостатки в организации рабочих мест</c:v>
                </c:pt>
                <c:pt idx="6">
                  <c:v>Неприменение работником средств индивидуальной защиты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31.64</c:v>
                </c:pt>
                <c:pt idx="1">
                  <c:v>11.16</c:v>
                </c:pt>
                <c:pt idx="2">
                  <c:v>10.17</c:v>
                </c:pt>
                <c:pt idx="3">
                  <c:v>5.29</c:v>
                </c:pt>
                <c:pt idx="4">
                  <c:v>3.48</c:v>
                </c:pt>
                <c:pt idx="5">
                  <c:v>2.7</c:v>
                </c:pt>
                <c:pt idx="6">
                  <c:v>2.4700000000000002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1B6-4EEB-A1DE-8F3CFC4262F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E4444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Неудовлетворительная организация производства работ</c:v>
                </c:pt>
                <c:pt idx="1">
                  <c:v>Нарушение правил дорожного движения</c:v>
                </c:pt>
                <c:pt idx="2">
                  <c:v>Нарушение работником трудового распорядка и дисциплины труда</c:v>
                </c:pt>
                <c:pt idx="3">
                  <c:v>Нарушение технологического процесса</c:v>
                </c:pt>
                <c:pt idx="4">
                  <c:v>Недостатки в организации и проведении подготовки работников по охране труда</c:v>
                </c:pt>
                <c:pt idx="5">
                  <c:v>Неудовлетворительное содержание и недостатки в организации рабочих мест</c:v>
                </c:pt>
                <c:pt idx="6">
                  <c:v>Неприменение работником средств индивидуальной защиты</c:v>
                </c:pt>
              </c:strCache>
            </c:strRef>
          </c:cat>
          <c:val>
            <c:numRef>
              <c:f>Лист1!$F$2:$F$8</c:f>
              <c:numCache>
                <c:formatCode>General</c:formatCode>
                <c:ptCount val="7"/>
                <c:pt idx="0">
                  <c:v>32.5</c:v>
                </c:pt>
                <c:pt idx="1">
                  <c:v>12.18</c:v>
                </c:pt>
                <c:pt idx="2">
                  <c:v>9.82</c:v>
                </c:pt>
                <c:pt idx="3">
                  <c:v>5.76</c:v>
                </c:pt>
                <c:pt idx="4">
                  <c:v>3.26</c:v>
                </c:pt>
                <c:pt idx="5">
                  <c:v>2.61</c:v>
                </c:pt>
                <c:pt idx="6">
                  <c:v>2.92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1B6-4EEB-A1DE-8F3CFC426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497728"/>
        <c:axId val="43503616"/>
      </c:barChart>
      <c:catAx>
        <c:axId val="4349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503616"/>
        <c:crosses val="autoZero"/>
        <c:auto val="1"/>
        <c:lblAlgn val="ctr"/>
        <c:lblOffset val="100"/>
        <c:noMultiLvlLbl val="0"/>
      </c:catAx>
      <c:valAx>
        <c:axId val="43503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497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/>
                </a:solidFill>
                <a:latin typeface="Montserrat Regular" panose="00000500000000000000" pitchFamily="2" charset="-52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AFD543"/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FA1-4752-A47B-2025C0F96FF4}"/>
              </c:ext>
            </c:extLst>
          </c:dPt>
          <c:dPt>
            <c:idx val="1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FA1-4752-A47B-2025C0F96FF4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FA1-4752-A47B-2025C0F96FF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FA1-4752-A47B-2025C0F96FF4}"/>
              </c:ext>
            </c:extLst>
          </c:dPt>
          <c:dPt>
            <c:idx val="4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FA1-4752-A47B-2025C0F96FF4}"/>
              </c:ext>
            </c:extLst>
          </c:dPt>
          <c:dPt>
            <c:idx val="5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9FA1-4752-A47B-2025C0F96FF4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FA1-4752-A47B-2025C0F96F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Montserrat Regular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Строительство</c:v>
                </c:pt>
                <c:pt idx="1">
                  <c:v>Обрабатывающие производства</c:v>
                </c:pt>
                <c:pt idx="2">
                  <c:v>Транспортировка и хранение</c:v>
                </c:pt>
                <c:pt idx="3">
                  <c:v>Сельское, лесное хозяйство, охота, рыболовство и рыбоводство</c:v>
                </c:pt>
                <c:pt idx="4">
                  <c:v>Добыча полезных ископаемых</c:v>
                </c:pt>
                <c:pt idx="5">
                  <c:v>Торговля оптовая и розничная; ремонт автотранспортных средств и мотоциклов</c:v>
                </c:pt>
                <c:pt idx="6">
                  <c:v>Обеспечение электрической энергией, газом и паром; кондиционирование воздуха</c:v>
                </c:pt>
                <c:pt idx="7">
                  <c:v>Государственное управление и обеспечение военной безопасности; социальное обеспечение</c:v>
                </c:pt>
                <c:pt idx="8">
                  <c:v>Водоснабжение; водоотведение, организация сбора и утилизации отходов, деятельность по ликвидации загрязнений</c:v>
                </c:pt>
                <c:pt idx="9">
                  <c:v>Деятельность по операциям с недвижимым имуществом</c:v>
                </c:pt>
                <c:pt idx="10">
                  <c:v>Прочее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22.6</c:v>
                </c:pt>
                <c:pt idx="1">
                  <c:v>16.399999999999999</c:v>
                </c:pt>
                <c:pt idx="2">
                  <c:v>12.9</c:v>
                </c:pt>
                <c:pt idx="3">
                  <c:v>12.5</c:v>
                </c:pt>
                <c:pt idx="4">
                  <c:v>8.4</c:v>
                </c:pt>
                <c:pt idx="5">
                  <c:v>6.6</c:v>
                </c:pt>
                <c:pt idx="6">
                  <c:v>4.5</c:v>
                </c:pt>
                <c:pt idx="7">
                  <c:v>2.5</c:v>
                </c:pt>
                <c:pt idx="8">
                  <c:v>2.2999999999999998</c:v>
                </c:pt>
                <c:pt idx="9">
                  <c:v>2.2000000000000002</c:v>
                </c:pt>
                <c:pt idx="10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A1-4752-A47B-2025C0F96FF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936304065738112E-2"/>
          <c:y val="0.41192046749410266"/>
          <c:w val="0.961559067990709"/>
          <c:h val="0.55073998277456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Montserrat Regular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 Regular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AFD54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945-4C93-B0B4-C022D3E175A4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945-4C93-B0B4-C022D3E175A4}"/>
              </c:ext>
            </c:extLst>
          </c:dPt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945-4C93-B0B4-C022D3E175A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945-4C93-B0B4-C022D3E175A4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945-4C93-B0B4-C022D3E175A4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945-4C93-B0B4-C022D3E175A4}"/>
              </c:ext>
            </c:extLst>
          </c:dPt>
          <c:dPt>
            <c:idx val="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945-4C93-B0B4-C022D3E175A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7945-4C93-B0B4-C022D3E175A4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7945-4C93-B0B4-C022D3E175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 Regular" panose="000005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Падение пострадавшего с высоты, в том числе, падение на ровной поверхности одного уровня</c:v>
                </c:pt>
                <c:pt idx="1">
                  <c:v>Воздействие движущихся, разлетающихся, вращающихся предметов, деталей, машин и т.д.</c:v>
                </c:pt>
                <c:pt idx="2">
                  <c:v>Транспортные происшествия</c:v>
                </c:pt>
                <c:pt idx="3">
                  <c:v>Падение, обрушение, обвалы предметов, материалов, земли и пр.</c:v>
                </c:pt>
                <c:pt idx="4">
                  <c:v>Повреждения в результате противоправных действий других лиц</c:v>
                </c:pt>
                <c:pt idx="5">
                  <c:v>Воздействие электрического тока</c:v>
                </c:pt>
                <c:pt idx="6">
                  <c:v>Воздействие дыма, огня и пламени</c:v>
                </c:pt>
                <c:pt idx="7">
                  <c:v>Воздействие других неклассифицированных травмирующих факторов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31.6</c:v>
                </c:pt>
                <c:pt idx="1">
                  <c:v>24.1</c:v>
                </c:pt>
                <c:pt idx="2">
                  <c:v>15.1</c:v>
                </c:pt>
                <c:pt idx="3">
                  <c:v>11.4</c:v>
                </c:pt>
                <c:pt idx="4">
                  <c:v>3.3</c:v>
                </c:pt>
                <c:pt idx="5">
                  <c:v>3.2</c:v>
                </c:pt>
                <c:pt idx="6">
                  <c:v>2.7</c:v>
                </c:pt>
                <c:pt idx="7">
                  <c:v>2.1</c:v>
                </c:pt>
                <c:pt idx="8">
                  <c:v>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7945-4C93-B0B4-C022D3E175A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936304065738112E-2"/>
          <c:y val="0.41192046749410266"/>
          <c:w val="0.961559067990709"/>
          <c:h val="0.550739982774560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Montserrat Regular" panose="000005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Montserrat Regular" panose="00000500000000000000" pitchFamily="2" charset="-52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BC3FC-6484-4C95-84A4-FEC3BB92CA5D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B5319E2F-EEB8-4D38-9F9F-86727ACACAB6}">
      <dgm:prSet phldrT="[Текст]" custT="1"/>
      <dgm:spPr>
        <a:solidFill>
          <a:srgbClr val="AFD543"/>
        </a:solidFill>
      </dgm:spPr>
      <dgm:t>
        <a:bodyPr/>
        <a:lstStyle/>
        <a:p>
          <a:pPr>
            <a:buNone/>
          </a:pPr>
          <a:r>
            <a:rPr lang="ru-RU" sz="1400" b="1" dirty="0">
              <a:solidFill>
                <a:prstClr val="black"/>
              </a:solidFill>
              <a:latin typeface="Montserrat Regular" panose="00000500000000000000" pitchFamily="2" charset="-52"/>
            </a:rPr>
            <a:t>Основными (базовыми) процессами по охране труда являются:</a:t>
          </a:r>
          <a:endParaRPr lang="ru-RU" sz="1400" dirty="0">
            <a:latin typeface="Montserrat Regular" panose="00000500000000000000" pitchFamily="2" charset="-52"/>
          </a:endParaRPr>
        </a:p>
      </dgm:t>
    </dgm:pt>
    <dgm:pt modelId="{3BB676FE-E6BB-4F20-9854-2A42DCAF12D4}" type="parTrans" cxnId="{1A6B8AF7-1D26-4B90-B286-905E4169D3E0}">
      <dgm:prSet/>
      <dgm:spPr/>
      <dgm:t>
        <a:bodyPr/>
        <a:lstStyle/>
        <a:p>
          <a:endParaRPr lang="ru-RU" sz="1400">
            <a:latin typeface="Montserrat Regular" panose="00000500000000000000" pitchFamily="2" charset="-52"/>
          </a:endParaRPr>
        </a:p>
      </dgm:t>
    </dgm:pt>
    <dgm:pt modelId="{8700A7AF-A507-4EF2-8E86-CE970790D2C7}" type="sibTrans" cxnId="{1A6B8AF7-1D26-4B90-B286-905E4169D3E0}">
      <dgm:prSet/>
      <dgm:spPr/>
      <dgm:t>
        <a:bodyPr/>
        <a:lstStyle/>
        <a:p>
          <a:endParaRPr lang="ru-RU" sz="1400">
            <a:latin typeface="Montserrat Regular" panose="00000500000000000000" pitchFamily="2" charset="-52"/>
          </a:endParaRPr>
        </a:p>
      </dgm:t>
    </dgm:pt>
    <dgm:pt modelId="{9BBA261A-8FD9-4279-9910-466697B92D93}">
      <dgm:prSet phldrT="[Текст]" custT="1"/>
      <dgm:spPr/>
      <dgm:t>
        <a:bodyPr/>
        <a:lstStyle/>
        <a:p>
          <a:pPr>
            <a:buBlip>
              <a:blip xmlns:r="http://schemas.openxmlformats.org/officeDocument/2006/relationships" r:embed="rId1"/>
            </a:buBlip>
          </a:pPr>
          <a:r>
            <a:rPr lang="ru-RU" sz="1400" dirty="0">
              <a:latin typeface="Montserrat Regular" panose="00000500000000000000" pitchFamily="2" charset="-52"/>
            </a:rPr>
            <a:t>специальная оценка условий труда</a:t>
          </a:r>
        </a:p>
        <a:p>
          <a:pPr>
            <a:buBlip>
              <a:blip xmlns:r="http://schemas.openxmlformats.org/officeDocument/2006/relationships" r:embed="rId1"/>
            </a:buBlip>
          </a:pPr>
          <a:r>
            <a:rPr lang="ru-RU" sz="1400" b="1" dirty="0">
              <a:latin typeface="Montserrat Regular" panose="00000500000000000000" pitchFamily="2" charset="-52"/>
            </a:rPr>
            <a:t>(далее - СОУТ)</a:t>
          </a:r>
        </a:p>
      </dgm:t>
    </dgm:pt>
    <dgm:pt modelId="{8BD97829-919B-4B25-8410-B17B7A4801F2}" type="parTrans" cxnId="{E9337922-E4E0-48D6-96F8-E4E1E086D610}">
      <dgm:prSet/>
      <dgm:spPr/>
      <dgm:t>
        <a:bodyPr/>
        <a:lstStyle/>
        <a:p>
          <a:endParaRPr lang="ru-RU" sz="1400">
            <a:latin typeface="Montserrat Regular" panose="00000500000000000000" pitchFamily="2" charset="-52"/>
          </a:endParaRPr>
        </a:p>
      </dgm:t>
    </dgm:pt>
    <dgm:pt modelId="{C18AD9FA-D298-4A30-A615-3A6FFAFB52F0}" type="sibTrans" cxnId="{E9337922-E4E0-48D6-96F8-E4E1E086D610}">
      <dgm:prSet/>
      <dgm:spPr/>
      <dgm:t>
        <a:bodyPr/>
        <a:lstStyle/>
        <a:p>
          <a:endParaRPr lang="ru-RU" sz="1400">
            <a:latin typeface="Montserrat Regular" panose="00000500000000000000" pitchFamily="2" charset="-52"/>
          </a:endParaRPr>
        </a:p>
      </dgm:t>
    </dgm:pt>
    <dgm:pt modelId="{8ADAFB57-163B-4896-A107-64FBA1B697BC}">
      <dgm:prSet phldrT="[Текст]" custT="1"/>
      <dgm:spPr/>
      <dgm:t>
        <a:bodyPr/>
        <a:lstStyle/>
        <a:p>
          <a:pPr>
            <a:buBlip>
              <a:blip xmlns:r="http://schemas.openxmlformats.org/officeDocument/2006/relationships" r:embed="rId1"/>
            </a:buBlip>
          </a:pPr>
          <a:r>
            <a:rPr lang="ru-RU" sz="1400" dirty="0">
              <a:latin typeface="Montserrat Regular" panose="00000500000000000000" pitchFamily="2" charset="-52"/>
            </a:rPr>
            <a:t>оценка профессиональных рисков</a:t>
          </a:r>
        </a:p>
        <a:p>
          <a:pPr>
            <a:buBlip>
              <a:blip xmlns:r="http://schemas.openxmlformats.org/officeDocument/2006/relationships" r:embed="rId1"/>
            </a:buBlip>
          </a:pPr>
          <a:r>
            <a:rPr lang="ru-RU" sz="1400" b="1" dirty="0">
              <a:latin typeface="Montserrat Regular" panose="00000500000000000000" pitchFamily="2" charset="-52"/>
            </a:rPr>
            <a:t>(далее - ОПР)</a:t>
          </a:r>
        </a:p>
      </dgm:t>
    </dgm:pt>
    <dgm:pt modelId="{09C84FE6-EDBF-41A7-892B-3E05FD3845C4}" type="parTrans" cxnId="{9E66CE57-4920-49B8-B440-402A1EF41BFC}">
      <dgm:prSet/>
      <dgm:spPr/>
      <dgm:t>
        <a:bodyPr/>
        <a:lstStyle/>
        <a:p>
          <a:endParaRPr lang="ru-RU" sz="1400">
            <a:latin typeface="Montserrat Regular" panose="00000500000000000000" pitchFamily="2" charset="-52"/>
          </a:endParaRPr>
        </a:p>
      </dgm:t>
    </dgm:pt>
    <dgm:pt modelId="{E5EB3929-4D8D-47E3-8A48-A342AFDCE715}" type="sibTrans" cxnId="{9E66CE57-4920-49B8-B440-402A1EF41BFC}">
      <dgm:prSet/>
      <dgm:spPr/>
      <dgm:t>
        <a:bodyPr/>
        <a:lstStyle/>
        <a:p>
          <a:endParaRPr lang="ru-RU" sz="1400">
            <a:latin typeface="Montserrat Regular" panose="00000500000000000000" pitchFamily="2" charset="-52"/>
          </a:endParaRPr>
        </a:p>
      </dgm:t>
    </dgm:pt>
    <dgm:pt modelId="{929ED9BF-BBC5-441B-A9CE-BA63E09A67B8}" type="pres">
      <dgm:prSet presAssocID="{546BC3FC-6484-4C95-84A4-FEC3BB92CA5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2209A6C-3D2B-481D-958C-9812C84A783D}" type="pres">
      <dgm:prSet presAssocID="{B5319E2F-EEB8-4D38-9F9F-86727ACACAB6}" presName="hierRoot1" presStyleCnt="0">
        <dgm:presLayoutVars>
          <dgm:hierBranch val="init"/>
        </dgm:presLayoutVars>
      </dgm:prSet>
      <dgm:spPr/>
    </dgm:pt>
    <dgm:pt modelId="{B90EC71D-9E25-4FC8-9825-255659FB7254}" type="pres">
      <dgm:prSet presAssocID="{B5319E2F-EEB8-4D38-9F9F-86727ACACAB6}" presName="rootComposite1" presStyleCnt="0"/>
      <dgm:spPr/>
    </dgm:pt>
    <dgm:pt modelId="{E65C6F42-B699-4DDB-AE12-6EB6C2F7B73C}" type="pres">
      <dgm:prSet presAssocID="{B5319E2F-EEB8-4D38-9F9F-86727ACACAB6}" presName="rootText1" presStyleLbl="node0" presStyleIdx="0" presStyleCnt="1" custScaleY="738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81C5627-8D2A-47EE-A361-9669D57C8BD0}" type="pres">
      <dgm:prSet presAssocID="{B5319E2F-EEB8-4D38-9F9F-86727ACACAB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89B5CD8-7E64-45E9-A278-B73D65452CCD}" type="pres">
      <dgm:prSet presAssocID="{B5319E2F-EEB8-4D38-9F9F-86727ACACAB6}" presName="hierChild2" presStyleCnt="0"/>
      <dgm:spPr/>
    </dgm:pt>
    <dgm:pt modelId="{BE72FB68-533A-401B-AFEF-07AACBB78D3C}" type="pres">
      <dgm:prSet presAssocID="{8BD97829-919B-4B25-8410-B17B7A4801F2}" presName="Name64" presStyleLbl="parChTrans1D2" presStyleIdx="0" presStyleCnt="2"/>
      <dgm:spPr/>
      <dgm:t>
        <a:bodyPr/>
        <a:lstStyle/>
        <a:p>
          <a:endParaRPr lang="ru-RU"/>
        </a:p>
      </dgm:t>
    </dgm:pt>
    <dgm:pt modelId="{23F63578-FD46-4A2A-8DE6-2A1B55F8682C}" type="pres">
      <dgm:prSet presAssocID="{9BBA261A-8FD9-4279-9910-466697B92D93}" presName="hierRoot2" presStyleCnt="0">
        <dgm:presLayoutVars>
          <dgm:hierBranch val="init"/>
        </dgm:presLayoutVars>
      </dgm:prSet>
      <dgm:spPr/>
    </dgm:pt>
    <dgm:pt modelId="{2DA69525-280E-4EB9-92F3-28DE2C1AA294}" type="pres">
      <dgm:prSet presAssocID="{9BBA261A-8FD9-4279-9910-466697B92D93}" presName="rootComposite" presStyleCnt="0"/>
      <dgm:spPr/>
    </dgm:pt>
    <dgm:pt modelId="{0D911308-09EC-4FD5-BC6C-F95AC6119A32}" type="pres">
      <dgm:prSet presAssocID="{9BBA261A-8FD9-4279-9910-466697B92D93}" presName="rootText" presStyleLbl="node2" presStyleIdx="0" presStyleCnt="2" custScaleY="738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9F031-DF18-4DB6-83E1-9F8BE3D30260}" type="pres">
      <dgm:prSet presAssocID="{9BBA261A-8FD9-4279-9910-466697B92D93}" presName="rootConnector" presStyleLbl="node2" presStyleIdx="0" presStyleCnt="2"/>
      <dgm:spPr/>
      <dgm:t>
        <a:bodyPr/>
        <a:lstStyle/>
        <a:p>
          <a:endParaRPr lang="ru-RU"/>
        </a:p>
      </dgm:t>
    </dgm:pt>
    <dgm:pt modelId="{25C75175-76B7-4C23-AAD1-693C0EF9FBB0}" type="pres">
      <dgm:prSet presAssocID="{9BBA261A-8FD9-4279-9910-466697B92D93}" presName="hierChild4" presStyleCnt="0"/>
      <dgm:spPr/>
    </dgm:pt>
    <dgm:pt modelId="{6CD8A928-DF21-4630-8123-DE58B495FD9A}" type="pres">
      <dgm:prSet presAssocID="{9BBA261A-8FD9-4279-9910-466697B92D93}" presName="hierChild5" presStyleCnt="0"/>
      <dgm:spPr/>
    </dgm:pt>
    <dgm:pt modelId="{798118FC-9889-4A4D-B9BC-629A09B22FBD}" type="pres">
      <dgm:prSet presAssocID="{09C84FE6-EDBF-41A7-892B-3E05FD3845C4}" presName="Name64" presStyleLbl="parChTrans1D2" presStyleIdx="1" presStyleCnt="2"/>
      <dgm:spPr/>
      <dgm:t>
        <a:bodyPr/>
        <a:lstStyle/>
        <a:p>
          <a:endParaRPr lang="ru-RU"/>
        </a:p>
      </dgm:t>
    </dgm:pt>
    <dgm:pt modelId="{9BBF7ED0-9282-4F5D-B208-1B0ACD8D4551}" type="pres">
      <dgm:prSet presAssocID="{8ADAFB57-163B-4896-A107-64FBA1B697BC}" presName="hierRoot2" presStyleCnt="0">
        <dgm:presLayoutVars>
          <dgm:hierBranch val="init"/>
        </dgm:presLayoutVars>
      </dgm:prSet>
      <dgm:spPr/>
    </dgm:pt>
    <dgm:pt modelId="{8804C292-3A37-46CB-8357-F2111F42E319}" type="pres">
      <dgm:prSet presAssocID="{8ADAFB57-163B-4896-A107-64FBA1B697BC}" presName="rootComposite" presStyleCnt="0"/>
      <dgm:spPr/>
    </dgm:pt>
    <dgm:pt modelId="{A7C61B98-1ED1-4953-8250-EB75AA7DA30D}" type="pres">
      <dgm:prSet presAssocID="{8ADAFB57-163B-4896-A107-64FBA1B697BC}" presName="rootText" presStyleLbl="node2" presStyleIdx="1" presStyleCnt="2" custScaleY="738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8B84CB-233E-415D-A099-1A27D38A4606}" type="pres">
      <dgm:prSet presAssocID="{8ADAFB57-163B-4896-A107-64FBA1B697BC}" presName="rootConnector" presStyleLbl="node2" presStyleIdx="1" presStyleCnt="2"/>
      <dgm:spPr/>
      <dgm:t>
        <a:bodyPr/>
        <a:lstStyle/>
        <a:p>
          <a:endParaRPr lang="ru-RU"/>
        </a:p>
      </dgm:t>
    </dgm:pt>
    <dgm:pt modelId="{32427508-BB9F-4198-A9C1-A175894569A6}" type="pres">
      <dgm:prSet presAssocID="{8ADAFB57-163B-4896-A107-64FBA1B697BC}" presName="hierChild4" presStyleCnt="0"/>
      <dgm:spPr/>
    </dgm:pt>
    <dgm:pt modelId="{EB4659AC-A8A8-4F87-9926-2D367820440F}" type="pres">
      <dgm:prSet presAssocID="{8ADAFB57-163B-4896-A107-64FBA1B697BC}" presName="hierChild5" presStyleCnt="0"/>
      <dgm:spPr/>
    </dgm:pt>
    <dgm:pt modelId="{5F28D1B1-0DBD-4E30-87E6-9932A36143FA}" type="pres">
      <dgm:prSet presAssocID="{B5319E2F-EEB8-4D38-9F9F-86727ACACAB6}" presName="hierChild3" presStyleCnt="0"/>
      <dgm:spPr/>
    </dgm:pt>
  </dgm:ptLst>
  <dgm:cxnLst>
    <dgm:cxn modelId="{E068152D-F647-4EBA-8587-50EA0E4BCF24}" type="presOf" srcId="{09C84FE6-EDBF-41A7-892B-3E05FD3845C4}" destId="{798118FC-9889-4A4D-B9BC-629A09B22FBD}" srcOrd="0" destOrd="0" presId="urn:microsoft.com/office/officeart/2009/3/layout/HorizontalOrganizationChart"/>
    <dgm:cxn modelId="{CD74EF72-7DD4-454D-AD65-7D4FBC985AB2}" type="presOf" srcId="{8ADAFB57-163B-4896-A107-64FBA1B697BC}" destId="{A7C61B98-1ED1-4953-8250-EB75AA7DA30D}" srcOrd="0" destOrd="0" presId="urn:microsoft.com/office/officeart/2009/3/layout/HorizontalOrganizationChart"/>
    <dgm:cxn modelId="{8298DBBE-E7D4-4F6F-9B57-9F4091E70047}" type="presOf" srcId="{B5319E2F-EEB8-4D38-9F9F-86727ACACAB6}" destId="{981C5627-8D2A-47EE-A361-9669D57C8BD0}" srcOrd="1" destOrd="0" presId="urn:microsoft.com/office/officeart/2009/3/layout/HorizontalOrganizationChart"/>
    <dgm:cxn modelId="{CB20CE9F-9280-49A2-BF41-BE323569368C}" type="presOf" srcId="{B5319E2F-EEB8-4D38-9F9F-86727ACACAB6}" destId="{E65C6F42-B699-4DDB-AE12-6EB6C2F7B73C}" srcOrd="0" destOrd="0" presId="urn:microsoft.com/office/officeart/2009/3/layout/HorizontalOrganizationChart"/>
    <dgm:cxn modelId="{4530AA9D-0B44-4D27-81AD-BDECDE59F31A}" type="presOf" srcId="{8ADAFB57-163B-4896-A107-64FBA1B697BC}" destId="{0B8B84CB-233E-415D-A099-1A27D38A4606}" srcOrd="1" destOrd="0" presId="urn:microsoft.com/office/officeart/2009/3/layout/HorizontalOrganizationChart"/>
    <dgm:cxn modelId="{1A6B8AF7-1D26-4B90-B286-905E4169D3E0}" srcId="{546BC3FC-6484-4C95-84A4-FEC3BB92CA5D}" destId="{B5319E2F-EEB8-4D38-9F9F-86727ACACAB6}" srcOrd="0" destOrd="0" parTransId="{3BB676FE-E6BB-4F20-9854-2A42DCAF12D4}" sibTransId="{8700A7AF-A507-4EF2-8E86-CE970790D2C7}"/>
    <dgm:cxn modelId="{9E66CE57-4920-49B8-B440-402A1EF41BFC}" srcId="{B5319E2F-EEB8-4D38-9F9F-86727ACACAB6}" destId="{8ADAFB57-163B-4896-A107-64FBA1B697BC}" srcOrd="1" destOrd="0" parTransId="{09C84FE6-EDBF-41A7-892B-3E05FD3845C4}" sibTransId="{E5EB3929-4D8D-47E3-8A48-A342AFDCE715}"/>
    <dgm:cxn modelId="{E9337922-E4E0-48D6-96F8-E4E1E086D610}" srcId="{B5319E2F-EEB8-4D38-9F9F-86727ACACAB6}" destId="{9BBA261A-8FD9-4279-9910-466697B92D93}" srcOrd="0" destOrd="0" parTransId="{8BD97829-919B-4B25-8410-B17B7A4801F2}" sibTransId="{C18AD9FA-D298-4A30-A615-3A6FFAFB52F0}"/>
    <dgm:cxn modelId="{C2C05906-D3A9-4E62-941C-CC94845D0C1B}" type="presOf" srcId="{546BC3FC-6484-4C95-84A4-FEC3BB92CA5D}" destId="{929ED9BF-BBC5-441B-A9CE-BA63E09A67B8}" srcOrd="0" destOrd="0" presId="urn:microsoft.com/office/officeart/2009/3/layout/HorizontalOrganizationChart"/>
    <dgm:cxn modelId="{41525BEB-36C2-4A57-8786-5A5F069B3872}" type="presOf" srcId="{9BBA261A-8FD9-4279-9910-466697B92D93}" destId="{0D911308-09EC-4FD5-BC6C-F95AC6119A32}" srcOrd="0" destOrd="0" presId="urn:microsoft.com/office/officeart/2009/3/layout/HorizontalOrganizationChart"/>
    <dgm:cxn modelId="{C8F3196E-4F4C-4DA4-95F4-AB1DD14A3FE3}" type="presOf" srcId="{8BD97829-919B-4B25-8410-B17B7A4801F2}" destId="{BE72FB68-533A-401B-AFEF-07AACBB78D3C}" srcOrd="0" destOrd="0" presId="urn:microsoft.com/office/officeart/2009/3/layout/HorizontalOrganizationChart"/>
    <dgm:cxn modelId="{D7D83611-8C34-47CD-8DEF-183AA904495C}" type="presOf" srcId="{9BBA261A-8FD9-4279-9910-466697B92D93}" destId="{0A49F031-DF18-4DB6-83E1-9F8BE3D30260}" srcOrd="1" destOrd="0" presId="urn:microsoft.com/office/officeart/2009/3/layout/HorizontalOrganizationChart"/>
    <dgm:cxn modelId="{F6418890-17BF-456A-8B78-8BA801499315}" type="presParOf" srcId="{929ED9BF-BBC5-441B-A9CE-BA63E09A67B8}" destId="{A2209A6C-3D2B-481D-958C-9812C84A783D}" srcOrd="0" destOrd="0" presId="urn:microsoft.com/office/officeart/2009/3/layout/HorizontalOrganizationChart"/>
    <dgm:cxn modelId="{426E5004-AD29-4304-A99B-6C7CCFC3EF83}" type="presParOf" srcId="{A2209A6C-3D2B-481D-958C-9812C84A783D}" destId="{B90EC71D-9E25-4FC8-9825-255659FB7254}" srcOrd="0" destOrd="0" presId="urn:microsoft.com/office/officeart/2009/3/layout/HorizontalOrganizationChart"/>
    <dgm:cxn modelId="{08543431-F41C-4664-B52C-195D47023EAA}" type="presParOf" srcId="{B90EC71D-9E25-4FC8-9825-255659FB7254}" destId="{E65C6F42-B699-4DDB-AE12-6EB6C2F7B73C}" srcOrd="0" destOrd="0" presId="urn:microsoft.com/office/officeart/2009/3/layout/HorizontalOrganizationChart"/>
    <dgm:cxn modelId="{0F4D878C-F12D-4748-A20F-0DEFE144F4E3}" type="presParOf" srcId="{B90EC71D-9E25-4FC8-9825-255659FB7254}" destId="{981C5627-8D2A-47EE-A361-9669D57C8BD0}" srcOrd="1" destOrd="0" presId="urn:microsoft.com/office/officeart/2009/3/layout/HorizontalOrganizationChart"/>
    <dgm:cxn modelId="{1DE80664-35B8-4A0A-AB6C-BE154CC26B01}" type="presParOf" srcId="{A2209A6C-3D2B-481D-958C-9812C84A783D}" destId="{589B5CD8-7E64-45E9-A278-B73D65452CCD}" srcOrd="1" destOrd="0" presId="urn:microsoft.com/office/officeart/2009/3/layout/HorizontalOrganizationChart"/>
    <dgm:cxn modelId="{47E9A1DE-E542-472E-8140-A19B76DF8B93}" type="presParOf" srcId="{589B5CD8-7E64-45E9-A278-B73D65452CCD}" destId="{BE72FB68-533A-401B-AFEF-07AACBB78D3C}" srcOrd="0" destOrd="0" presId="urn:microsoft.com/office/officeart/2009/3/layout/HorizontalOrganizationChart"/>
    <dgm:cxn modelId="{EA409F54-7E67-48A5-8C0B-E1CCF92994C6}" type="presParOf" srcId="{589B5CD8-7E64-45E9-A278-B73D65452CCD}" destId="{23F63578-FD46-4A2A-8DE6-2A1B55F8682C}" srcOrd="1" destOrd="0" presId="urn:microsoft.com/office/officeart/2009/3/layout/HorizontalOrganizationChart"/>
    <dgm:cxn modelId="{D6476863-C1BC-4B1A-8B3A-EA4A842707E2}" type="presParOf" srcId="{23F63578-FD46-4A2A-8DE6-2A1B55F8682C}" destId="{2DA69525-280E-4EB9-92F3-28DE2C1AA294}" srcOrd="0" destOrd="0" presId="urn:microsoft.com/office/officeart/2009/3/layout/HorizontalOrganizationChart"/>
    <dgm:cxn modelId="{95E16FF4-6A8F-4F44-AEE4-8F69A4E6904D}" type="presParOf" srcId="{2DA69525-280E-4EB9-92F3-28DE2C1AA294}" destId="{0D911308-09EC-4FD5-BC6C-F95AC6119A32}" srcOrd="0" destOrd="0" presId="urn:microsoft.com/office/officeart/2009/3/layout/HorizontalOrganizationChart"/>
    <dgm:cxn modelId="{953AFE8A-DB65-4098-BCC8-B8FC45F6875C}" type="presParOf" srcId="{2DA69525-280E-4EB9-92F3-28DE2C1AA294}" destId="{0A49F031-DF18-4DB6-83E1-9F8BE3D30260}" srcOrd="1" destOrd="0" presId="urn:microsoft.com/office/officeart/2009/3/layout/HorizontalOrganizationChart"/>
    <dgm:cxn modelId="{038D3F3F-0E96-421E-917B-A22765A2C2EB}" type="presParOf" srcId="{23F63578-FD46-4A2A-8DE6-2A1B55F8682C}" destId="{25C75175-76B7-4C23-AAD1-693C0EF9FBB0}" srcOrd="1" destOrd="0" presId="urn:microsoft.com/office/officeart/2009/3/layout/HorizontalOrganizationChart"/>
    <dgm:cxn modelId="{032CCB08-3747-4EE1-AAA6-5E504CA98876}" type="presParOf" srcId="{23F63578-FD46-4A2A-8DE6-2A1B55F8682C}" destId="{6CD8A928-DF21-4630-8123-DE58B495FD9A}" srcOrd="2" destOrd="0" presId="urn:microsoft.com/office/officeart/2009/3/layout/HorizontalOrganizationChart"/>
    <dgm:cxn modelId="{8BD61598-5279-4949-B9C9-D34328A6DF2C}" type="presParOf" srcId="{589B5CD8-7E64-45E9-A278-B73D65452CCD}" destId="{798118FC-9889-4A4D-B9BC-629A09B22FBD}" srcOrd="2" destOrd="0" presId="urn:microsoft.com/office/officeart/2009/3/layout/HorizontalOrganizationChart"/>
    <dgm:cxn modelId="{B5FD6821-05F8-4988-9EB4-CA31ADCE786A}" type="presParOf" srcId="{589B5CD8-7E64-45E9-A278-B73D65452CCD}" destId="{9BBF7ED0-9282-4F5D-B208-1B0ACD8D4551}" srcOrd="3" destOrd="0" presId="urn:microsoft.com/office/officeart/2009/3/layout/HorizontalOrganizationChart"/>
    <dgm:cxn modelId="{A2A7630E-09E7-45AB-A1A4-332FA7384E9B}" type="presParOf" srcId="{9BBF7ED0-9282-4F5D-B208-1B0ACD8D4551}" destId="{8804C292-3A37-46CB-8357-F2111F42E319}" srcOrd="0" destOrd="0" presId="urn:microsoft.com/office/officeart/2009/3/layout/HorizontalOrganizationChart"/>
    <dgm:cxn modelId="{8A4BB165-E151-4CEB-83F9-D8CAACCFD35C}" type="presParOf" srcId="{8804C292-3A37-46CB-8357-F2111F42E319}" destId="{A7C61B98-1ED1-4953-8250-EB75AA7DA30D}" srcOrd="0" destOrd="0" presId="urn:microsoft.com/office/officeart/2009/3/layout/HorizontalOrganizationChart"/>
    <dgm:cxn modelId="{006FF64F-914E-4991-BBD2-6A7F905FFF52}" type="presParOf" srcId="{8804C292-3A37-46CB-8357-F2111F42E319}" destId="{0B8B84CB-233E-415D-A099-1A27D38A4606}" srcOrd="1" destOrd="0" presId="urn:microsoft.com/office/officeart/2009/3/layout/HorizontalOrganizationChart"/>
    <dgm:cxn modelId="{C49A76FE-EB89-47BF-A148-27AE230C84A0}" type="presParOf" srcId="{9BBF7ED0-9282-4F5D-B208-1B0ACD8D4551}" destId="{32427508-BB9F-4198-A9C1-A175894569A6}" srcOrd="1" destOrd="0" presId="urn:microsoft.com/office/officeart/2009/3/layout/HorizontalOrganizationChart"/>
    <dgm:cxn modelId="{5D0EDA74-06EB-4C28-824D-AC5ECEAF1F2E}" type="presParOf" srcId="{9BBF7ED0-9282-4F5D-B208-1B0ACD8D4551}" destId="{EB4659AC-A8A8-4F87-9926-2D367820440F}" srcOrd="2" destOrd="0" presId="urn:microsoft.com/office/officeart/2009/3/layout/HorizontalOrganizationChart"/>
    <dgm:cxn modelId="{C45637C8-DE0F-46DA-AAFD-644B864C52FA}" type="presParOf" srcId="{A2209A6C-3D2B-481D-958C-9812C84A783D}" destId="{5F28D1B1-0DBD-4E30-87E6-9932A36143FA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118FC-9889-4A4D-B9BC-629A09B22FBD}">
      <dsp:nvSpPr>
        <dsp:cNvPr id="0" name=""/>
        <dsp:cNvSpPr/>
      </dsp:nvSpPr>
      <dsp:spPr>
        <a:xfrm>
          <a:off x="4799683" y="2249012"/>
          <a:ext cx="958905" cy="839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9452" y="0"/>
              </a:lnTo>
              <a:lnTo>
                <a:pt x="479452" y="839660"/>
              </a:lnTo>
              <a:lnTo>
                <a:pt x="958905" y="83966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2FB68-533A-401B-AFEF-07AACBB78D3C}">
      <dsp:nvSpPr>
        <dsp:cNvPr id="0" name=""/>
        <dsp:cNvSpPr/>
      </dsp:nvSpPr>
      <dsp:spPr>
        <a:xfrm>
          <a:off x="4799683" y="1409351"/>
          <a:ext cx="958905" cy="839660"/>
        </a:xfrm>
        <a:custGeom>
          <a:avLst/>
          <a:gdLst/>
          <a:ahLst/>
          <a:cxnLst/>
          <a:rect l="0" t="0" r="0" b="0"/>
          <a:pathLst>
            <a:path>
              <a:moveTo>
                <a:pt x="0" y="839660"/>
              </a:moveTo>
              <a:lnTo>
                <a:pt x="479452" y="839660"/>
              </a:lnTo>
              <a:lnTo>
                <a:pt x="479452" y="0"/>
              </a:lnTo>
              <a:lnTo>
                <a:pt x="958905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C6F42-B699-4DDB-AE12-6EB6C2F7B73C}">
      <dsp:nvSpPr>
        <dsp:cNvPr id="0" name=""/>
        <dsp:cNvSpPr/>
      </dsp:nvSpPr>
      <dsp:spPr>
        <a:xfrm>
          <a:off x="5155" y="1709009"/>
          <a:ext cx="4794527" cy="1080004"/>
        </a:xfrm>
        <a:prstGeom prst="rect">
          <a:avLst/>
        </a:prstGeom>
        <a:solidFill>
          <a:srgbClr val="AFD543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prstClr val="black"/>
              </a:solidFill>
              <a:latin typeface="Montserrat Regular" panose="00000500000000000000" pitchFamily="2" charset="-52"/>
            </a:rPr>
            <a:t>Основными (базовыми) процессами по охране труда являются:</a:t>
          </a:r>
          <a:endParaRPr lang="ru-RU" sz="1400" kern="1200" dirty="0">
            <a:latin typeface="Montserrat Regular" panose="00000500000000000000" pitchFamily="2" charset="-52"/>
          </a:endParaRPr>
        </a:p>
      </dsp:txBody>
      <dsp:txXfrm>
        <a:off x="5155" y="1709009"/>
        <a:ext cx="4794527" cy="1080004"/>
      </dsp:txXfrm>
    </dsp:sp>
    <dsp:sp modelId="{0D911308-09EC-4FD5-BC6C-F95AC6119A32}">
      <dsp:nvSpPr>
        <dsp:cNvPr id="0" name=""/>
        <dsp:cNvSpPr/>
      </dsp:nvSpPr>
      <dsp:spPr>
        <a:xfrm>
          <a:off x="5758588" y="869349"/>
          <a:ext cx="4794527" cy="1080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Blip>
              <a:blip xmlns:r="http://schemas.openxmlformats.org/officeDocument/2006/relationships" r:embed="rId1"/>
            </a:buBlip>
          </a:pPr>
          <a:r>
            <a:rPr lang="ru-RU" sz="1400" kern="1200" dirty="0">
              <a:latin typeface="Montserrat Regular" panose="00000500000000000000" pitchFamily="2" charset="-52"/>
            </a:rPr>
            <a:t>специальная оценка условий труда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Blip>
              <a:blip xmlns:r="http://schemas.openxmlformats.org/officeDocument/2006/relationships" r:embed="rId1"/>
            </a:buBlip>
          </a:pPr>
          <a:r>
            <a:rPr lang="ru-RU" sz="1400" b="1" kern="1200" dirty="0">
              <a:latin typeface="Montserrat Regular" panose="00000500000000000000" pitchFamily="2" charset="-52"/>
            </a:rPr>
            <a:t>(далее - СОУТ)</a:t>
          </a:r>
        </a:p>
      </dsp:txBody>
      <dsp:txXfrm>
        <a:off x="5758588" y="869349"/>
        <a:ext cx="4794527" cy="1080004"/>
      </dsp:txXfrm>
    </dsp:sp>
    <dsp:sp modelId="{A7C61B98-1ED1-4953-8250-EB75AA7DA30D}">
      <dsp:nvSpPr>
        <dsp:cNvPr id="0" name=""/>
        <dsp:cNvSpPr/>
      </dsp:nvSpPr>
      <dsp:spPr>
        <a:xfrm>
          <a:off x="5758588" y="2548669"/>
          <a:ext cx="4794527" cy="1080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Blip>
              <a:blip xmlns:r="http://schemas.openxmlformats.org/officeDocument/2006/relationships" r:embed="rId1"/>
            </a:buBlip>
          </a:pPr>
          <a:r>
            <a:rPr lang="ru-RU" sz="1400" kern="1200" dirty="0">
              <a:latin typeface="Montserrat Regular" panose="00000500000000000000" pitchFamily="2" charset="-52"/>
            </a:rPr>
            <a:t>оценка профессиональных рисков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Blip>
              <a:blip xmlns:r="http://schemas.openxmlformats.org/officeDocument/2006/relationships" r:embed="rId1"/>
            </a:buBlip>
          </a:pPr>
          <a:r>
            <a:rPr lang="ru-RU" sz="1400" b="1" kern="1200" dirty="0">
              <a:latin typeface="Montserrat Regular" panose="00000500000000000000" pitchFamily="2" charset="-52"/>
            </a:rPr>
            <a:t>(далее - ОПР)</a:t>
          </a:r>
        </a:p>
      </dsp:txBody>
      <dsp:txXfrm>
        <a:off x="5758588" y="2548669"/>
        <a:ext cx="4794527" cy="1080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FC483-D3B6-43B6-AE2A-D754783C60F5}" type="datetimeFigureOut">
              <a:rPr lang="ru-RU" smtClean="0"/>
              <a:t>21.12.2022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D2CD4-B2D0-4B0C-A7F9-5271020F43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5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27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54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82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09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36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63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91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18" algn="l" defTabSz="9142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4AFB62-E836-D183-7394-C6BAD9A46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1191352-CEC2-9DCF-C559-FDAD7A4AA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257F51B-B92B-D0D0-2B32-AB72E1C3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A4D8-709E-42B5-8A4A-0E009F609CF0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3E6F629-5E44-C108-4AF8-0DB8D00B6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FCA1FEF-F55D-994E-DC29-78BE866A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8433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6143F2-7120-3BC9-8DFA-6E40EDEA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406697B-A911-AF99-8E5B-951D7E754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1FC0CC-66C3-0C82-9F3E-ACDD81BF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502D-D85D-4F5C-9D04-AAF7E94F61D9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56FB90-1C30-0194-7154-BF5BBD2E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549E1C9-8582-11C4-1F4A-43893ACCD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864499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6EB13A4-394D-6B1B-BEAA-A9A9E582F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483EF76-416E-B057-CB56-CA9D8657E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94266C8-9F4E-695A-16C1-704C3CF1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D8DA-0207-4490-9D82-EAC5B8D58724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B23C1BD-4090-AFE5-129A-E2BA09FB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292E3E8-6633-BFA7-E495-9075CD749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78876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BEDCEB8-4005-4A44-9A80-0FD3E4DD01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3150" y="1431477"/>
            <a:ext cx="1680369" cy="16795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A0B78733-C83C-4F45-8E52-1B0CA64C03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27456" y="1431477"/>
            <a:ext cx="1680369" cy="16795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4BC8BF96-647F-064C-B617-5351D64DA6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1763" y="1431477"/>
            <a:ext cx="1680369" cy="16795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9" name="Picture Placeholder 2">
            <a:extLst>
              <a:ext uri="{FF2B5EF4-FFF2-40B4-BE49-F238E27FC236}">
                <a16:creationId xmlns="" xmlns:a16="http://schemas.microsoft.com/office/drawing/2014/main" id="{A6629B9A-D494-964B-987B-69D6316FD9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6070" y="1431477"/>
            <a:ext cx="1680369" cy="16795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  <p:sp>
        <p:nvSpPr>
          <p:cNvPr id="10" name="Picture Placeholder 2">
            <a:extLst>
              <a:ext uri="{FF2B5EF4-FFF2-40B4-BE49-F238E27FC236}">
                <a16:creationId xmlns="" xmlns:a16="http://schemas.microsoft.com/office/drawing/2014/main" id="{4CA44942-D7BE-534A-B524-D3FDD5838D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90377" y="1431477"/>
            <a:ext cx="1680369" cy="1679575"/>
          </a:xfr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tx2"/>
                </a:solidFill>
                <a:latin typeface="Montserrat" pitchFamily="2" charset="77"/>
              </a:defRPr>
            </a:lvl1pPr>
          </a:lstStyle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88113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EED49C-F35D-322F-46D1-7F65DB7A2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6ED4F04-5F92-F001-099A-2A249C821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8777218-C5C1-EBC1-F4F2-EE4DAF584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6D484-FA9E-4D5E-B66E-EFEE9F9372CE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A43A419-4134-F8DE-3117-E6F62C444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5E65DC1-6021-A9D4-4151-D99A3CE4B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15970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4763167-905A-E31A-BF03-130A3F2BD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3CBF1F-4C21-4947-C138-F9CD87BBA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39DA96B-1E64-4CA9-DB34-83F37D47F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EDFE-D417-4E88-8E98-D3A3158215EC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86BBD3-D85F-8579-AD14-8B0F73350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1B79D4-58CC-3CCB-5AE0-F86DC5E6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2147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814632-4715-3D3A-71B9-B1E59AC1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1660661-2580-383C-2352-B773AD925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CEA7CB0-92B0-B596-53D7-2EA6C5275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49C0504-AF73-71E8-F4F8-B1D046E9B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5AC1A-BAE2-4544-9915-8EA75A65DE91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D4342CE-EBC3-F994-6995-FA9FC26B9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D46FEF4-8D97-C778-A53E-70A1638E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20302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3C2F05-A1BD-00CF-2959-1C55497E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1B4FE35-97A9-64DB-DC33-9081B3F1A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43A2B5F-AC05-E901-FE49-B99B2659D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829A2AC-8D49-6562-116B-FC4FB68881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3404F85-D3C1-E845-8B52-F239BF713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F99046C-E95D-8E84-557C-63807873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6307-26CC-4923-BE99-0E5731434A63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8A8FB3F-2606-5CFB-4092-1DC573A1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5D6E0756-A87F-BCC8-F10E-1F0699B0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59291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9728CD-4120-E843-4685-C9894B82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F3F4792-C959-49AF-70F1-F0BD8631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F09B2-1EDE-469B-86AE-40642721CF18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974F61F-ECA4-C5EB-4E70-86D5CCBEE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6683756-89FE-2EE7-779B-93887C0C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66004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2566EF1-11B0-5933-77A5-F9E60B6B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BABA3-7D0F-40F2-B3CD-983ECA4029A1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E004181-7548-B1E1-737F-E9C37D128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251DB6F-EC62-E466-3C23-21C553F75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274600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510DF6-F7DA-E139-238C-4BA444B56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FDFBB03-386C-17E0-4BF1-39F907882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7157AE6-B9A4-8571-C8EF-AD82DE7D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CACF2C3-4883-8FF8-149B-E68E13D2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CEB37-C608-4C4A-A5C9-D2A1FF9294CA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9CB2101-A972-EA93-E45B-0B20E5169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5DF5588-690A-1ED3-3E42-77994CB4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19771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1860A6-E345-7CE1-366A-7E3E4B76B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D76A602-1446-7965-6FF7-60A179FA8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319961A-0AF5-432B-6E11-BCE3D4D5F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80738FD-CB32-ED79-4ADB-21EA17E3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60D26-451F-4C84-810D-4679D5A47DC5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73FC379-DCB6-BBBA-8F16-75C26F7E1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C7C05FC-DFFE-1129-CAA9-80C0C324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32432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948CA0-04D8-73C6-E89C-E1E6A52F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730874C-C327-CB78-6CE9-C12E5327C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6A08C55-6D94-C951-1094-A21EDFF12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4D8A2-2C74-46FB-B4B2-A84DC5011B24}" type="datetime1">
              <a:rPr lang="ru-RU" smtClean="0"/>
              <a:t>21.12.2022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BEE4BA4-56BC-8A4A-55EE-0C86273CC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6CD347-F05D-6AC1-C9F2-A33BD0357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13B09-6450-4262-B3C8-A393EE50962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79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push dir="u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_________Microsoft_Word4.docx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_________Microsoft_Word_97-20031.doc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_________Microsoft_Word_97-20033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.emf"/><Relationship Id="rId4" Type="http://schemas.openxmlformats.org/officeDocument/2006/relationships/oleObject" Target="../embeddings/_________Microsoft_Word_97-20032.doc"/><Relationship Id="rId9" Type="http://schemas.openxmlformats.org/officeDocument/2006/relationships/oleObject" Target="../embeddings/_________Microsoft_Word_97-20034.doc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_________Microsoft_Word_97-20035.doc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14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_________Microsoft_Word_97-20036.doc"/><Relationship Id="rId5" Type="http://schemas.openxmlformats.org/officeDocument/2006/relationships/oleObject" Target="../embeddings/oleObject8.bin"/><Relationship Id="rId4" Type="http://schemas.openxmlformats.org/officeDocument/2006/relationships/image" Target="../media/image8.png"/><Relationship Id="rId9" Type="http://schemas.openxmlformats.org/officeDocument/2006/relationships/oleObject" Target="../embeddings/_________Microsoft_Word_97-20037.doc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dvrcot.ru/" TargetMode="External"/><Relationship Id="rId4" Type="http://schemas.openxmlformats.org/officeDocument/2006/relationships/hyperlink" Target="mailto:sales@dvrcot.r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AE759EB-016E-D542-4AA9-54D22E38B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3"/>
          <a:stretch/>
        </p:blipFill>
        <p:spPr>
          <a:xfrm>
            <a:off x="-23859" y="0"/>
            <a:ext cx="6095998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0CC13AD-AA7A-9C39-008F-CC734968C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b="9941"/>
          <a:stretch/>
        </p:blipFill>
        <p:spPr>
          <a:xfrm>
            <a:off x="6072139" y="0"/>
            <a:ext cx="6143721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9E914CC-667F-BA1C-D2CF-9BF4026C370C}"/>
              </a:ext>
            </a:extLst>
          </p:cNvPr>
          <p:cNvSpPr/>
          <p:nvPr/>
        </p:nvSpPr>
        <p:spPr>
          <a:xfrm>
            <a:off x="-23861" y="0"/>
            <a:ext cx="12191999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4042E9-C214-E331-F2C1-259864913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8254" y="1709928"/>
            <a:ext cx="9780050" cy="1956040"/>
          </a:xfrm>
        </p:spPr>
        <p:txBody>
          <a:bodyPr>
            <a:normAutofit fontScale="90000"/>
          </a:bodyPr>
          <a:lstStyle/>
          <a:p>
            <a:pPr algn="l"/>
            <a:r>
              <a:rPr lang="ru-RU" sz="48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Нововведения в охране труда в 2022 году. Роль руководителя организации в охране труда.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29663A7-FFE8-1FF9-BF5E-EFFA3F2CEF8D}"/>
              </a:ext>
            </a:extLst>
          </p:cNvPr>
          <p:cNvSpPr txBox="1"/>
          <p:nvPr/>
        </p:nvSpPr>
        <p:spPr>
          <a:xfrm>
            <a:off x="1066814" y="3666835"/>
            <a:ext cx="1596571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cap="all" dirty="0">
                <a:solidFill>
                  <a:srgbClr val="AFD543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#ДВРЦОТ</a:t>
            </a:r>
          </a:p>
        </p:txBody>
      </p:sp>
      <p:sp>
        <p:nvSpPr>
          <p:cNvPr id="3" name="Graphic 283">
            <a:extLst>
              <a:ext uri="{FF2B5EF4-FFF2-40B4-BE49-F238E27FC236}">
                <a16:creationId xmlns="" xmlns:a16="http://schemas.microsoft.com/office/drawing/2014/main" id="{FCD2F2C2-E32F-DC9C-4E06-98D52525B5D3}"/>
              </a:ext>
            </a:extLst>
          </p:cNvPr>
          <p:cNvSpPr/>
          <p:nvPr/>
        </p:nvSpPr>
        <p:spPr>
          <a:xfrm>
            <a:off x="523152" y="1861163"/>
            <a:ext cx="635102" cy="112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6" extrusionOk="0">
                <a:moveTo>
                  <a:pt x="20400" y="21505"/>
                </a:moveTo>
                <a:cubicBezTo>
                  <a:pt x="20175" y="21505"/>
                  <a:pt x="19955" y="21470"/>
                  <a:pt x="19764" y="21403"/>
                </a:cubicBezTo>
                <a:lnTo>
                  <a:pt x="10800" y="18266"/>
                </a:lnTo>
                <a:lnTo>
                  <a:pt x="1836" y="21403"/>
                </a:lnTo>
                <a:cubicBezTo>
                  <a:pt x="1274" y="21600"/>
                  <a:pt x="534" y="21504"/>
                  <a:pt x="182" y="21190"/>
                </a:cubicBezTo>
                <a:cubicBezTo>
                  <a:pt x="63" y="21083"/>
                  <a:pt x="0" y="20959"/>
                  <a:pt x="0" y="20833"/>
                </a:cubicBezTo>
                <a:lnTo>
                  <a:pt x="0" y="672"/>
                </a:lnTo>
                <a:cubicBezTo>
                  <a:pt x="0" y="301"/>
                  <a:pt x="537" y="0"/>
                  <a:pt x="1200" y="0"/>
                </a:cubicBezTo>
                <a:lnTo>
                  <a:pt x="20400" y="0"/>
                </a:lnTo>
                <a:cubicBezTo>
                  <a:pt x="21063" y="0"/>
                  <a:pt x="21600" y="301"/>
                  <a:pt x="21600" y="672"/>
                </a:cubicBezTo>
                <a:lnTo>
                  <a:pt x="21600" y="20833"/>
                </a:lnTo>
                <a:cubicBezTo>
                  <a:pt x="21600" y="21205"/>
                  <a:pt x="21063" y="21505"/>
                  <a:pt x="20400" y="21505"/>
                </a:cubicBezTo>
                <a:close/>
              </a:path>
            </a:pathLst>
          </a:custGeom>
          <a:solidFill>
            <a:srgbClr val="AFD543"/>
          </a:solidFill>
          <a:ln w="12700">
            <a:miter lim="400000"/>
          </a:ln>
        </p:spPr>
        <p:txBody>
          <a:bodyPr tIns="91439" bIns="91439" anchor="ctr"/>
          <a:lstStyle/>
          <a:p>
            <a:endParaRPr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220E500-36A4-D052-3912-C124CB380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29520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50" y="449513"/>
            <a:ext cx="5844702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Статья 214 ТК РФ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050" y="1401795"/>
            <a:ext cx="5844702" cy="2304444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Работодатель обязан обеспечить: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п.2 Создание и функционирование системы управления охраной труда;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Система управления охраной труда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- комплекс взаимосвязанных и взаимодействующих между собой элементов, устанавливающих политику и цели в области охраны труда у конкретного работодателя и процедуры по достижению этих целей.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Работодатель устанавливает структуру и порядок функционирования СУОТ в ЛНА своей организации.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10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996BA2A-7DF3-20B6-B189-3533A86A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787" y="1103339"/>
            <a:ext cx="2910185" cy="4651321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7AB9D48A-28A8-268B-1F96-C781F344CE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832222"/>
              </p:ext>
            </p:extLst>
          </p:nvPr>
        </p:nvGraphicFramePr>
        <p:xfrm>
          <a:off x="588525" y="4672997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Document" showAsIcon="1" r:id="rId5" imgW="381029" imgH="771525" progId="Word.Document.12">
                  <p:embed/>
                </p:oleObj>
              </mc:Choice>
              <mc:Fallback>
                <p:oleObj name="Document" showAsIcon="1" r:id="rId5" imgW="381029" imgH="77152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8525" y="4672997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8CD0C9-BB43-129D-F825-43ADE7D17ED4}"/>
              </a:ext>
            </a:extLst>
          </p:cNvPr>
          <p:cNvSpPr txBox="1"/>
          <p:nvPr/>
        </p:nvSpPr>
        <p:spPr>
          <a:xfrm>
            <a:off x="1177050" y="4535952"/>
            <a:ext cx="6108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Приказ Минтруда РФ от 29.10.2021 г. № 776н «Примерное положение о системе управления охраной труда»</a:t>
            </a:r>
          </a:p>
        </p:txBody>
      </p:sp>
    </p:spTree>
    <p:extLst>
      <p:ext uri="{BB962C8B-B14F-4D97-AF65-F5344CB8AC3E}">
        <p14:creationId xmlns:p14="http://schemas.microsoft.com/office/powerpoint/2010/main" val="97260736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8394967" cy="51948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Система управления охраной труда (СУОТ)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050" y="1401795"/>
            <a:ext cx="5844702" cy="2304444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представляет собой единство: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организационной структуры управления организации (согласно штатному расписанию), предусматривающей установление обязанностей и ответственности в области охраны труда на всех уровнях управления;</a:t>
            </a: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мероприятий, обеспечивающих функционирование СУОТ и контроль за эффективностью работы в области охраны труда;</a:t>
            </a: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документированной информации, включающей ЛНА, регламентирующие мероприятия СУОТ, организационно-распорядительные и контрольно-учетные документы.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11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78CA0135-4F2E-A5EB-5D71-BDFF24DD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5970" y="4021282"/>
            <a:ext cx="1801687" cy="17600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3AD2E822-3829-8866-8DDD-191281861CE7}"/>
              </a:ext>
            </a:extLst>
          </p:cNvPr>
          <p:cNvSpPr txBox="1"/>
          <p:nvPr/>
        </p:nvSpPr>
        <p:spPr>
          <a:xfrm>
            <a:off x="8813424" y="4680666"/>
            <a:ext cx="906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prstClr val="black"/>
                </a:solidFill>
                <a:latin typeface="Arial Black" panose="020B0A04020102020204" pitchFamily="34" charset="0"/>
              </a:rPr>
              <a:t>СУОТ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24" name="Выноска: изогнутая линия 23">
            <a:extLst>
              <a:ext uri="{FF2B5EF4-FFF2-40B4-BE49-F238E27FC236}">
                <a16:creationId xmlns="" xmlns:a16="http://schemas.microsoft.com/office/drawing/2014/main" id="{F7B9ABA8-F528-A0A8-D09B-FDAA6BFF9F44}"/>
              </a:ext>
            </a:extLst>
          </p:cNvPr>
          <p:cNvSpPr/>
          <p:nvPr/>
        </p:nvSpPr>
        <p:spPr>
          <a:xfrm>
            <a:off x="10401751" y="4006885"/>
            <a:ext cx="1106074" cy="264306"/>
          </a:xfrm>
          <a:prstGeom prst="borderCallout2">
            <a:avLst/>
          </a:prstGeom>
          <a:noFill/>
          <a:ln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Montserrat Regular" panose="00000500000000000000" pitchFamily="2" charset="-52"/>
              </a:rPr>
              <a:t>Действуй</a:t>
            </a:r>
          </a:p>
        </p:txBody>
      </p:sp>
      <p:sp>
        <p:nvSpPr>
          <p:cNvPr id="25" name="Выноска: изогнутая линия 24">
            <a:extLst>
              <a:ext uri="{FF2B5EF4-FFF2-40B4-BE49-F238E27FC236}">
                <a16:creationId xmlns="" xmlns:a16="http://schemas.microsoft.com/office/drawing/2014/main" id="{D5C517B8-704F-EC58-D507-3D6B4518207A}"/>
              </a:ext>
            </a:extLst>
          </p:cNvPr>
          <p:cNvSpPr/>
          <p:nvPr/>
        </p:nvSpPr>
        <p:spPr>
          <a:xfrm>
            <a:off x="10401751" y="5169512"/>
            <a:ext cx="1106074" cy="264306"/>
          </a:xfrm>
          <a:prstGeom prst="borderCallout2">
            <a:avLst/>
          </a:prstGeom>
          <a:noFill/>
          <a:ln>
            <a:solidFill>
              <a:srgbClr val="ED2B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Montserrat Regular" panose="00000500000000000000" pitchFamily="2" charset="-52"/>
              </a:rPr>
              <a:t>Проверяй</a:t>
            </a:r>
          </a:p>
        </p:txBody>
      </p:sp>
      <p:sp>
        <p:nvSpPr>
          <p:cNvPr id="26" name="Выноска: изогнутая линия 25">
            <a:extLst>
              <a:ext uri="{FF2B5EF4-FFF2-40B4-BE49-F238E27FC236}">
                <a16:creationId xmlns="" xmlns:a16="http://schemas.microsoft.com/office/drawing/2014/main" id="{27E6D145-6A31-8502-5339-27AAF701887D}"/>
              </a:ext>
            </a:extLst>
          </p:cNvPr>
          <p:cNvSpPr/>
          <p:nvPr/>
        </p:nvSpPr>
        <p:spPr>
          <a:xfrm flipH="1">
            <a:off x="7025802" y="4006885"/>
            <a:ext cx="1106074" cy="264306"/>
          </a:xfrm>
          <a:prstGeom prst="borderCallout2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Montserrat Regular" panose="00000500000000000000" pitchFamily="2" charset="-52"/>
              </a:rPr>
              <a:t>Планируй</a:t>
            </a:r>
          </a:p>
        </p:txBody>
      </p:sp>
      <p:sp>
        <p:nvSpPr>
          <p:cNvPr id="27" name="Выноска: изогнутая линия 26">
            <a:extLst>
              <a:ext uri="{FF2B5EF4-FFF2-40B4-BE49-F238E27FC236}">
                <a16:creationId xmlns="" xmlns:a16="http://schemas.microsoft.com/office/drawing/2014/main" id="{F30BDB69-D3C9-9E57-2618-212BA17A5C81}"/>
              </a:ext>
            </a:extLst>
          </p:cNvPr>
          <p:cNvSpPr/>
          <p:nvPr/>
        </p:nvSpPr>
        <p:spPr>
          <a:xfrm flipH="1">
            <a:off x="7025802" y="5172388"/>
            <a:ext cx="1106074" cy="264306"/>
          </a:xfrm>
          <a:prstGeom prst="borderCallout2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>
                <a:solidFill>
                  <a:schemeClr val="tx1"/>
                </a:solidFill>
                <a:latin typeface="Montserrat Regular" panose="00000500000000000000" pitchFamily="2" charset="-52"/>
              </a:rPr>
              <a:t>Совершенствуй</a:t>
            </a:r>
          </a:p>
        </p:txBody>
      </p:sp>
    </p:spTree>
    <p:extLst>
      <p:ext uri="{BB962C8B-B14F-4D97-AF65-F5344CB8AC3E}">
        <p14:creationId xmlns:p14="http://schemas.microsoft.com/office/powerpoint/2010/main" val="92514865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8394967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Основные положения СУОТ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050" y="1401795"/>
            <a:ext cx="5778227" cy="378304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СУОТ разрабатывается в целях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исключения или минимизации профессиональных рисков в области охраны труда и управления указанными рисками (выявления опасностей, оценки уровней и снижения уровней профессиональных рисков), находящихся под управлением работодателя (руководителя организации), с учётом потребностей и ожиданий работников организации, а также других заинтересованных сторон.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Положения СУОТ распространяются на всех работников.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В рамках СУОТ учитывается деятельность на всех рабочих местах, во всех структурных подразделениях (филиалах, обособленных подразделениях, территориях, зданиях, сооружениях и других объектах) работодателя, находящихся в его ведении.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12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E5AE6A-9039-EA7C-5F06-C5DC33C14B8C}"/>
              </a:ext>
            </a:extLst>
          </p:cNvPr>
          <p:cNvSpPr/>
          <p:nvPr/>
        </p:nvSpPr>
        <p:spPr>
          <a:xfrm>
            <a:off x="8229600" y="1401795"/>
            <a:ext cx="2908570" cy="3482502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958D8A-FF57-1F18-3CF2-3CFD27CBA07A}"/>
              </a:ext>
            </a:extLst>
          </p:cNvPr>
          <p:cNvSpPr txBox="1"/>
          <p:nvPr/>
        </p:nvSpPr>
        <p:spPr>
          <a:xfrm>
            <a:off x="8270133" y="4185604"/>
            <a:ext cx="2868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Примерное положение СУОТ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B82AB9C1-46D4-9807-9824-15E99D2135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218365"/>
              </p:ext>
            </p:extLst>
          </p:nvPr>
        </p:nvGraphicFramePr>
        <p:xfrm>
          <a:off x="8850549" y="2343807"/>
          <a:ext cx="1442934" cy="2921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Document" showAsIcon="1" r:id="rId4" imgW="381029" imgH="771525" progId="Word.Document.8">
                  <p:embed/>
                </p:oleObj>
              </mc:Choice>
              <mc:Fallback>
                <p:oleObj name="Document" showAsIcon="1" r:id="rId4" imgW="381029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50549" y="2343807"/>
                        <a:ext cx="1442934" cy="2921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328288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8394967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Основные положения СУОТ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050" y="1401795"/>
            <a:ext cx="5778227" cy="378304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СУОТ разрабатывается в целях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исключения или минимизации профессиональных рисков в области охраны труда и управления указанными рисками (выявления опасностей, оценки уровней и снижения уровней профессиональных рисков), находящихся под управлением работодателя (руководителя организации), с учётом потребностей и ожиданий работников организации, а также других заинтересованных сторон.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Положения СУОТ распространяются на всех работников.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В рамках СУОТ учитывается деятельность на всех рабочих местах, во всех структурных подразделениях (филиалах, обособленных подразделениях, территориях, зданиях, сооружениях и других объектах) работодателя, находящихся в его ведении.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13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4FE5AE6A-9039-EA7C-5F06-C5DC33C14B8C}"/>
              </a:ext>
            </a:extLst>
          </p:cNvPr>
          <p:cNvSpPr/>
          <p:nvPr/>
        </p:nvSpPr>
        <p:spPr>
          <a:xfrm>
            <a:off x="8229600" y="1401795"/>
            <a:ext cx="2908570" cy="3482502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8958D8A-FF57-1F18-3CF2-3CFD27CBA07A}"/>
              </a:ext>
            </a:extLst>
          </p:cNvPr>
          <p:cNvSpPr txBox="1"/>
          <p:nvPr/>
        </p:nvSpPr>
        <p:spPr>
          <a:xfrm>
            <a:off x="8270133" y="4185604"/>
            <a:ext cx="2868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Примерное положение СУОТ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B82AB9C1-46D4-9807-9824-15E99D2135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50549" y="2343807"/>
          <a:ext cx="1442934" cy="2921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" showAsIcon="1" r:id="rId3" imgW="381029" imgH="771525" progId="Word.Document.8">
                  <p:embed/>
                </p:oleObj>
              </mc:Choice>
              <mc:Fallback>
                <p:oleObj name="Document" showAsIcon="1" r:id="rId3" imgW="381029" imgH="771525" progId="Word.Document.8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="" xmlns:a16="http://schemas.microsoft.com/office/drawing/2014/main" id="{B82AB9C1-46D4-9807-9824-15E99D2135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50549" y="2343807"/>
                        <a:ext cx="1442934" cy="2921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095622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8394967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Обеспечение функционирования СУОТ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14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2EB70754-4B93-2CF5-BDE7-894F60018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65090"/>
              </p:ext>
            </p:extLst>
          </p:nvPr>
        </p:nvGraphicFramePr>
        <p:xfrm>
          <a:off x="795529" y="1234440"/>
          <a:ext cx="10558272" cy="4498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392579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8394967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Оценка профессиональных рисков (ОПР)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15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401F40C8-99D7-38C3-9F9B-AB4F374E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50" y="1401795"/>
            <a:ext cx="5778227" cy="378304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214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Работодатель обязан обеспечить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систематическое выявление опасностей и профессиональных рисков, их регулярный анализ и оценку;</a:t>
            </a: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218 Профессиональные риски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При обеспечении функционирования системы управления охраной труда работодателем должны проводиться системные мероприятия по управлению профессиональными рисками на рабочих местах, связанные с выявлением опасностей, оценкой и снижением уровней профессиональных рисков.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209 Профессиональный риск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- вероятность причинения вреда жизни и (или) здоровью работника в результате воздействия на него вредного и (или) опасного производственного фактора при исполнении им своей трудовой функции с учетом возможной тяжести повреждения здоровья.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6391429-D63F-508D-5D93-B2BF8AECB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554" y="2436068"/>
            <a:ext cx="3549396" cy="2281755"/>
          </a:xfrm>
          <a:prstGeom prst="chevron">
            <a:avLst/>
          </a:prstGeom>
        </p:spPr>
      </p:pic>
    </p:spTree>
    <p:extLst>
      <p:ext uri="{BB962C8B-B14F-4D97-AF65-F5344CB8AC3E}">
        <p14:creationId xmlns:p14="http://schemas.microsoft.com/office/powerpoint/2010/main" val="180117832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8394967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Оценка профессиональных рисков (ОПР)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16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401F40C8-99D7-38C3-9F9B-AB4F374E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50" y="1401795"/>
            <a:ext cx="10426686" cy="378304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Оценка профессиональных рисков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– это выявление опасностей, существующих на рабочих местах сотрудников, определение масштабов этих опасностей и их возможных последствий, один из способов предупреждения несчастных случаев на производстве и повышения безопасности труда.</a:t>
            </a: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Управление рисками 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– это непрерывный процесс в организации.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/>
            </a:r>
            <a:b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</a:br>
            <a:endParaRPr lang="en-US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7F9C3C-E970-A6B7-DE79-576B51AD1FDF}"/>
              </a:ext>
            </a:extLst>
          </p:cNvPr>
          <p:cNvSpPr txBox="1"/>
          <p:nvPr/>
        </p:nvSpPr>
        <p:spPr>
          <a:xfrm>
            <a:off x="2571330" y="3128322"/>
            <a:ext cx="8182014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Приказ Минтруда России от 31 января 2022 г. №36  «Об утверждении Рекомендаций по классификации, обнаружении, распознаванию и описанию опасностей»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Приказ Минтруда России от 29 октября 2021 г. №771н «Об утверждении Примерного перечня ежегодно реализуемых работодателем мероприятий по улучшению условий и охраны труда, ликвидации или снижению уровней профессиональных рисков либо недопущению повышения их уровней»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Приказ Минтруда России от 28.12.2021 № 926 «Об утверждении Рекомендаций по выбору методов оценки уровней профессиональных рисков и по снижению уровней таких рисков»</a:t>
            </a:r>
            <a:endParaRPr lang="en-US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B543B92A-D482-0314-FADC-FBFAF00A4F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123097"/>
              </p:ext>
            </p:extLst>
          </p:nvPr>
        </p:nvGraphicFramePr>
        <p:xfrm>
          <a:off x="1528844" y="3240121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Document" showAsIcon="1" r:id="rId4" imgW="381029" imgH="771525" progId="Word.Document.8">
                  <p:embed/>
                </p:oleObj>
              </mc:Choice>
              <mc:Fallback>
                <p:oleObj name="Document" showAsIcon="1" r:id="rId4" imgW="381029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8844" y="3240121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BADADF9F-9E85-0A49-5E6B-583CDE289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063560"/>
              </p:ext>
            </p:extLst>
          </p:nvPr>
        </p:nvGraphicFramePr>
        <p:xfrm>
          <a:off x="1528763" y="4354146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Document" showAsIcon="1" r:id="rId7" imgW="381029" imgH="771525" progId="Word.Document.8">
                  <p:embed/>
                </p:oleObj>
              </mc:Choice>
              <mc:Fallback>
                <p:oleObj name="Document" showAsIcon="1" r:id="rId7" imgW="381029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8763" y="4354146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="" xmlns:a16="http://schemas.microsoft.com/office/drawing/2014/main" id="{9294AA6C-E649-63FE-DB8C-F581B34802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082506"/>
              </p:ext>
            </p:extLst>
          </p:nvPr>
        </p:nvGraphicFramePr>
        <p:xfrm>
          <a:off x="1528763" y="5527343"/>
          <a:ext cx="3810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Document" showAsIcon="1" r:id="rId9" imgW="381029" imgH="771525" progId="Word.Document.8">
                  <p:embed/>
                </p:oleObj>
              </mc:Choice>
              <mc:Fallback>
                <p:oleObj name="Document" showAsIcon="1" r:id="rId9" imgW="381029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8763" y="5527343"/>
                        <a:ext cx="3810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52216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50" y="410591"/>
            <a:ext cx="10627855" cy="51948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Постановление Правительства №2464 от 24.12.2021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17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401F40C8-99D7-38C3-9F9B-AB4F374E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50" y="1401795"/>
            <a:ext cx="5778227" cy="378304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214. Работодатель обязан обеспечить обучение по охране труда, в том числе: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безопасным методам и приемам выполнения работ, </a:t>
            </a: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обучение по оказанию первой помощи пострадавшим на производстве,</a:t>
            </a: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обучение по использованию (применению) средств индивидуальной защиты, </a:t>
            </a: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инструктаж по охране труда, </a:t>
            </a: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стажировку на рабочем месте (для определенных категорий работников)</a:t>
            </a:r>
            <a:endParaRPr lang="en-US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Blip>
                <a:blip r:embed="rId2"/>
              </a:buBlip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проверку знания требований охраны труда;</a:t>
            </a:r>
            <a:b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</a:b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2BE2D4-2F58-D828-90F3-65593BED9C6A}"/>
              </a:ext>
            </a:extLst>
          </p:cNvPr>
          <p:cNvSpPr txBox="1"/>
          <p:nvPr/>
        </p:nvSpPr>
        <p:spPr>
          <a:xfrm>
            <a:off x="1177050" y="797540"/>
            <a:ext cx="61081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Montserrat Regular" panose="00000500000000000000" pitchFamily="2" charset="-52"/>
              </a:rPr>
              <a:t>«О порядке обучения по охране труда и проверки знания требований охраны труда»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223C32E-11A5-1BE0-6897-D842819C4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4" r="16624"/>
          <a:stretch/>
        </p:blipFill>
        <p:spPr>
          <a:xfrm>
            <a:off x="8610601" y="3123946"/>
            <a:ext cx="3232405" cy="3232405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3E1C684-05EB-C631-1499-AA9DA1A13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24" r="16624"/>
          <a:stretch/>
        </p:blipFill>
        <p:spPr>
          <a:xfrm>
            <a:off x="7626906" y="1131624"/>
            <a:ext cx="2958276" cy="29582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788044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50" y="410591"/>
            <a:ext cx="10627855" cy="51948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Постановление Правительства №2464 от 24.12.2021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18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401F40C8-99D7-38C3-9F9B-AB4F374E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50" y="1401795"/>
            <a:ext cx="5778227" cy="378304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п.1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Настоящие Правила устанавливают обязательные требования к обучению по охране труда и проверке знания требований охраны труда у работников, заключивших трудовой договор с работодателем, а также требования к организациям и индивидуальным предпринимателям, оказывающим услуги по обучению работодателей и работников вопросам охраны труда.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п.122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Ответственность за актуальность и полноту информации, содержащейся в программах обучения по охране труда, </a:t>
            </a:r>
            <a:r>
              <a:rPr lang="ru-RU" sz="1400" b="1" u="sng" dirty="0">
                <a:solidFill>
                  <a:prstClr val="black"/>
                </a:solidFill>
                <a:latin typeface="Montserrat Regular" panose="00000500000000000000" pitchFamily="2" charset="-52"/>
              </a:rPr>
              <a:t>несет руководитель организации или индивидуальный предприниматель, оказывающие услуги по обучению работодателей и работников вопросам охраны труда, или работодатель в случае проведения обучения в организации.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Ответственность за определение работников, которым необходимо пройти обучение по охране труда, организацию процесса обучения по охране труда и процедуры проверки знания требований охраны труда работников </a:t>
            </a:r>
            <a:r>
              <a:rPr lang="ru-RU" sz="1400" b="1" u="sng" dirty="0">
                <a:solidFill>
                  <a:prstClr val="black"/>
                </a:solidFill>
                <a:latin typeface="Montserrat Regular" panose="00000500000000000000" pitchFamily="2" charset="-52"/>
              </a:rPr>
              <a:t>возлагается на работодателя.</a:t>
            </a:r>
            <a:br>
              <a:rPr lang="ru-RU" sz="1400" b="1" u="sng" dirty="0">
                <a:solidFill>
                  <a:prstClr val="black"/>
                </a:solidFill>
                <a:latin typeface="Montserrat Regular" panose="00000500000000000000" pitchFamily="2" charset="-52"/>
              </a:rPr>
            </a:br>
            <a:endParaRPr lang="ru-RU" sz="1400" b="1" u="sng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2BE2D4-2F58-D828-90F3-65593BED9C6A}"/>
              </a:ext>
            </a:extLst>
          </p:cNvPr>
          <p:cNvSpPr txBox="1"/>
          <p:nvPr/>
        </p:nvSpPr>
        <p:spPr>
          <a:xfrm>
            <a:off x="1177050" y="797540"/>
            <a:ext cx="61081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Montserrat Regular" panose="00000500000000000000" pitchFamily="2" charset="-52"/>
              </a:rPr>
              <a:t>«О порядке обучения по охране труда и проверки знания требований охраны труда»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223C32E-11A5-1BE0-6897-D842819C4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4" r="16624"/>
          <a:stretch/>
        </p:blipFill>
        <p:spPr>
          <a:xfrm>
            <a:off x="8610601" y="3123946"/>
            <a:ext cx="3232405" cy="3232405"/>
          </a:xfrm>
          <a:prstGeom prst="ellipse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3E1C684-05EB-C631-1499-AA9DA1A13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4" r="16624"/>
          <a:stretch/>
        </p:blipFill>
        <p:spPr>
          <a:xfrm>
            <a:off x="7626906" y="1131624"/>
            <a:ext cx="2958276" cy="29582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43547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50" y="410591"/>
            <a:ext cx="10627855" cy="51948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Постановление Правительства №2464 от 24.12.2021 года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19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401F40C8-99D7-38C3-9F9B-AB4F374E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49" y="1355945"/>
            <a:ext cx="5778227" cy="40369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Программы обучения (п.46):</a:t>
            </a:r>
            <a:endParaRPr lang="ru-RU" sz="1400" b="1" u="sng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D2BE2D4-2F58-D828-90F3-65593BED9C6A}"/>
              </a:ext>
            </a:extLst>
          </p:cNvPr>
          <p:cNvSpPr txBox="1"/>
          <p:nvPr/>
        </p:nvSpPr>
        <p:spPr>
          <a:xfrm>
            <a:off x="1177050" y="797540"/>
            <a:ext cx="61081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Montserrat Regular" panose="00000500000000000000" pitchFamily="2" charset="-52"/>
              </a:rPr>
              <a:t>«О порядке обучения по охране труда и проверки знания требований охраны труда» </a:t>
            </a:r>
          </a:p>
        </p:txBody>
      </p:sp>
      <p:graphicFrame>
        <p:nvGraphicFramePr>
          <p:cNvPr id="3" name="Таблица 7">
            <a:extLst>
              <a:ext uri="{FF2B5EF4-FFF2-40B4-BE49-F238E27FC236}">
                <a16:creationId xmlns="" xmlns:a16="http://schemas.microsoft.com/office/drawing/2014/main" id="{8BF97A14-5ABD-861A-31AB-D1012D876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737907"/>
              </p:ext>
            </p:extLst>
          </p:nvPr>
        </p:nvGraphicFramePr>
        <p:xfrm>
          <a:off x="1177049" y="1798560"/>
          <a:ext cx="1028923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911658">
                  <a:extLst>
                    <a:ext uri="{9D8B030D-6E8A-4147-A177-3AD203B41FA5}">
                      <a16:colId xmlns="" xmlns:a16="http://schemas.microsoft.com/office/drawing/2014/main" val="1699235705"/>
                    </a:ext>
                  </a:extLst>
                </a:gridCol>
                <a:gridCol w="2377578">
                  <a:extLst>
                    <a:ext uri="{9D8B030D-6E8A-4147-A177-3AD203B41FA5}">
                      <a16:colId xmlns="" xmlns:a16="http://schemas.microsoft.com/office/drawing/2014/main" val="17346622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Montserrat Regular" panose="00000500000000000000" pitchFamily="2" charset="-52"/>
                          <a:ea typeface="+mn-ea"/>
                          <a:cs typeface="+mn-cs"/>
                        </a:rPr>
                        <a:t>а) общие вопросы охраны труда и функционирования системы управления охраной труда.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Montserrat Regular" panose="00000500000000000000" pitchFamily="2" charset="-52"/>
                          <a:ea typeface="+mn-ea"/>
                          <a:cs typeface="+mn-cs"/>
                        </a:rPr>
                        <a:t>продолжительностью не менее 16 часов;</a:t>
                      </a:r>
                      <a:endParaRPr lang="ru-RU" sz="1200" dirty="0">
                        <a:latin typeface="Montserrat Regular" panose="00000500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98348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Montserrat Regular" panose="00000500000000000000" pitchFamily="2" charset="-52"/>
                          <a:ea typeface="+mn-ea"/>
                          <a:cs typeface="+mn-cs"/>
                        </a:rPr>
                        <a:t>б) обучение безопасным методам и приемам выполнения работ при воздействии вредных и (или) опасных производственных факторов, источников опасности, идентифицированных в рамках специальной оценки условий труда и оценки профессиональных рисков.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Montserrat Regular" panose="00000500000000000000" pitchFamily="2" charset="-52"/>
                          <a:ea typeface="+mn-ea"/>
                          <a:cs typeface="+mn-cs"/>
                        </a:rPr>
                        <a:t>продолжительностью не менее 16 часов;</a:t>
                      </a:r>
                      <a:endParaRPr lang="ru-RU" sz="1200" dirty="0">
                        <a:latin typeface="Montserrat Regular" panose="00000500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010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Montserrat Regular" panose="00000500000000000000" pitchFamily="2" charset="-52"/>
                          <a:ea typeface="+mn-ea"/>
                          <a:cs typeface="+mn-cs"/>
                        </a:rPr>
                        <a:t>в) обучение безопасным методам и приемам выполнения работ повышенной опасности, к которым предъявляются дополнительные требования в соответствии с нормативными правовыми актами, содержащими государственные нормативные требования охраны труда.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Montserrat Regular" panose="00000500000000000000" pitchFamily="2" charset="-52"/>
                          <a:ea typeface="+mn-ea"/>
                          <a:cs typeface="+mn-cs"/>
                        </a:rPr>
                        <a:t>продолжительностью не менее 16 часов;</a:t>
                      </a:r>
                      <a:endParaRPr lang="ru-RU" sz="1200" dirty="0">
                        <a:latin typeface="Montserrat Regular" panose="00000500000000000000" pitchFamily="2" charset="-52"/>
                      </a:endParaRPr>
                    </a:p>
                    <a:p>
                      <a:endParaRPr lang="ru-RU" sz="1200" dirty="0">
                        <a:latin typeface="Montserrat Regular" panose="00000500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26443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Montserrat Regular" panose="00000500000000000000" pitchFamily="2" charset="-52"/>
                        </a:rPr>
                        <a:t>Дополнительно: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Montserrat Regular" panose="00000500000000000000" pitchFamily="2" charset="-52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dirty="0">
                          <a:latin typeface="Montserrat Regular" panose="00000500000000000000" pitchFamily="2" charset="-52"/>
                        </a:rPr>
                        <a:t>обучение по оказанию первой помощи пострадавшим;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dirty="0">
                          <a:latin typeface="Montserrat Regular" panose="00000500000000000000" pitchFamily="2" charset="-52"/>
                        </a:rPr>
                        <a:t>обучение по использованию (применению) средств индивидуальной защиты.</a:t>
                      </a:r>
                      <a:endParaRPr lang="ru-RU" sz="1200" b="1" i="0" u="none" strike="noStrike" kern="1200" baseline="0" dirty="0">
                        <a:solidFill>
                          <a:schemeClr val="tx1"/>
                        </a:solidFill>
                        <a:latin typeface="Montserrat Regular" panose="00000500000000000000" pitchFamily="2" charset="-52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/>
                          </a:solidFill>
                          <a:latin typeface="Montserrat Regular" panose="00000500000000000000" pitchFamily="2" charset="-52"/>
                          <a:ea typeface="+mn-ea"/>
                          <a:cs typeface="+mn-cs"/>
                        </a:rPr>
                        <a:t>продолжительностью не менее 16 часов;</a:t>
                      </a:r>
                      <a:endParaRPr lang="ru-RU" sz="1200" dirty="0">
                        <a:latin typeface="Montserrat Regular" panose="00000500000000000000" pitchFamily="2" charset="-52"/>
                      </a:endParaRPr>
                    </a:p>
                    <a:p>
                      <a:endParaRPr lang="ru-RU" sz="1200" dirty="0">
                        <a:latin typeface="Montserrat Regular" panose="00000500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960199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03F56E5-2525-F97B-A768-94955E607BAA}"/>
              </a:ext>
            </a:extLst>
          </p:cNvPr>
          <p:cNvSpPr txBox="1"/>
          <p:nvPr/>
        </p:nvSpPr>
        <p:spPr>
          <a:xfrm>
            <a:off x="1177049" y="4775864"/>
            <a:ext cx="104488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Montserrat Regular" panose="00000500000000000000" pitchFamily="2" charset="-52"/>
              </a:rPr>
              <a:t>п.47. </a:t>
            </a:r>
            <a:r>
              <a:rPr lang="ru-RU" sz="1400" dirty="0">
                <a:latin typeface="Montserrat Regular" panose="00000500000000000000" pitchFamily="2" charset="-52"/>
              </a:rPr>
              <a:t>Если работник подлежит обучению требованиям охраны труда </a:t>
            </a:r>
            <a:r>
              <a:rPr lang="ru-RU" sz="1400" b="1" dirty="0">
                <a:latin typeface="Montserrat Regular" panose="00000500000000000000" pitchFamily="2" charset="-52"/>
              </a:rPr>
              <a:t>по нескольким программам </a:t>
            </a:r>
            <a:r>
              <a:rPr lang="ru-RU" sz="1400" dirty="0">
                <a:latin typeface="Montserrat Regular" panose="00000500000000000000" pitchFamily="2" charset="-52"/>
              </a:rPr>
              <a:t>обучения требованиям охраны труда общая продолжительность обучения требованиям охраны труда </a:t>
            </a:r>
            <a:r>
              <a:rPr lang="ru-RU" sz="1400" b="1" dirty="0">
                <a:latin typeface="Montserrat Regular" panose="00000500000000000000" pitchFamily="2" charset="-52"/>
              </a:rPr>
              <a:t>суммируется. </a:t>
            </a:r>
          </a:p>
          <a:p>
            <a:endParaRPr lang="ru-RU" sz="1400" b="1" dirty="0">
              <a:latin typeface="Montserrat Regular" panose="00000500000000000000" pitchFamily="2" charset="-52"/>
            </a:endParaRPr>
          </a:p>
          <a:p>
            <a:r>
              <a:rPr lang="ru-RU" sz="1400" dirty="0">
                <a:latin typeface="Montserrat Regular" panose="00000500000000000000" pitchFamily="2" charset="-52"/>
              </a:rPr>
              <a:t>В случае если работнику установлено обучение по охране труда по трем программам обучения требованиям охраны труда, общая минимальная продолжительность обучения по программам обучения требованиям охраны труда может быть снижена, </a:t>
            </a:r>
            <a:r>
              <a:rPr lang="ru-RU" sz="1400" b="1" dirty="0">
                <a:latin typeface="Montserrat Regular" panose="00000500000000000000" pitchFamily="2" charset="-52"/>
              </a:rPr>
              <a:t>но не менее чем до 40 часов. </a:t>
            </a:r>
            <a:endParaRPr lang="ru-RU" sz="1400" dirty="0">
              <a:latin typeface="Montserrat Regula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116555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642392E-2262-1200-247C-A4AB0B1121BE}"/>
              </a:ext>
            </a:extLst>
          </p:cNvPr>
          <p:cNvSpPr txBox="1"/>
          <p:nvPr/>
        </p:nvSpPr>
        <p:spPr>
          <a:xfrm>
            <a:off x="6096000" y="2982556"/>
            <a:ext cx="4438642" cy="2584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cap="all" dirty="0">
                <a:solidFill>
                  <a:srgbClr val="AFD543"/>
                </a:solidFill>
                <a:latin typeface="Montserrat Regular" panose="00000500000000000000" pitchFamily="2" charset="-52"/>
                <a:ea typeface="Verdana" panose="020B0604030504040204" pitchFamily="34" charset="0"/>
              </a:rPr>
              <a:t>#ДВРЦОТ</a:t>
            </a:r>
          </a:p>
          <a:p>
            <a:pPr algn="l"/>
            <a:endParaRPr lang="en-US" dirty="0">
              <a:solidFill>
                <a:srgbClr val="333333"/>
              </a:solidFill>
              <a:latin typeface="Montserrat Regular" panose="00000500000000000000" pitchFamily="2" charset="-52"/>
              <a:ea typeface="Verdana" panose="020B0604030504040204" pitchFamily="34" charset="0"/>
            </a:endParaRPr>
          </a:p>
          <a:p>
            <a:pPr algn="l"/>
            <a:r>
              <a:rPr lang="ru-RU" dirty="0">
                <a:solidFill>
                  <a:srgbClr val="333333"/>
                </a:solidFill>
                <a:latin typeface="Montserrat Regular" panose="00000500000000000000" pitchFamily="2" charset="-52"/>
                <a:ea typeface="Verdana" panose="020B0604030504040204" pitchFamily="34" charset="0"/>
              </a:rPr>
              <a:t>На сегодняшний день наша компания является несомненным лидером на Дальнем Востоке по оказанию различных услуг в сфере охраны труда, пожарной, промышленной и экологической безопасности.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="" xmlns:a16="http://schemas.microsoft.com/office/drawing/2014/main" id="{D46100EF-6CD3-5AD6-F321-C97DF1D22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44" y="1863352"/>
            <a:ext cx="5583830" cy="1119204"/>
          </a:xfrm>
        </p:spPr>
        <p:txBody>
          <a:bodyPr>
            <a:noAutofit/>
          </a:bodyPr>
          <a:lstStyle/>
          <a:p>
            <a:r>
              <a:rPr lang="ru-RU" sz="4000" dirty="0">
                <a:latin typeface="Montserrat SemiBold" panose="00000700000000000000" pitchFamily="2" charset="-52"/>
              </a:rPr>
              <a:t>О КОМПАНИИ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48AC2464-016E-6A0D-2658-EE4A91F711D4}"/>
              </a:ext>
            </a:extLst>
          </p:cNvPr>
          <p:cNvCxnSpPr>
            <a:cxnSpLocks/>
          </p:cNvCxnSpPr>
          <p:nvPr/>
        </p:nvCxnSpPr>
        <p:spPr>
          <a:xfrm>
            <a:off x="5874239" y="2982557"/>
            <a:ext cx="0" cy="251794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FC2F641A-DCD3-94FC-D42A-4A5A41776BD4}"/>
              </a:ext>
            </a:extLst>
          </p:cNvPr>
          <p:cNvGrpSpPr/>
          <p:nvPr/>
        </p:nvGrpSpPr>
        <p:grpSpPr>
          <a:xfrm>
            <a:off x="0" y="-25164"/>
            <a:ext cx="3371851" cy="6883164"/>
            <a:chOff x="0" y="-25164"/>
            <a:chExt cx="3371851" cy="6883164"/>
          </a:xfrm>
        </p:grpSpPr>
        <p:sp>
          <p:nvSpPr>
            <p:cNvPr id="2" name="Rectangle">
              <a:extLst>
                <a:ext uri="{FF2B5EF4-FFF2-40B4-BE49-F238E27FC236}">
                  <a16:creationId xmlns="" xmlns:a16="http://schemas.microsoft.com/office/drawing/2014/main" id="{175E5588-5D61-FA69-DBC9-2B901F0FF3C1}"/>
                </a:ext>
              </a:extLst>
            </p:cNvPr>
            <p:cNvSpPr/>
            <p:nvPr/>
          </p:nvSpPr>
          <p:spPr>
            <a:xfrm>
              <a:off x="1" y="-25164"/>
              <a:ext cx="3371850" cy="6883164"/>
            </a:xfrm>
            <a:prstGeom prst="rect">
              <a:avLst/>
            </a:prstGeom>
            <a:solidFill>
              <a:srgbClr val="111324"/>
            </a:solidFill>
            <a:ln w="25400">
              <a:miter lim="400000"/>
            </a:ln>
          </p:spPr>
          <p:txBody>
            <a:bodyPr tIns="91439" bIns="91439" anchor="ctr"/>
            <a:lstStyle/>
            <a:p>
              <a:endParaRPr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B8B11DA7-8152-D6AA-6A21-E5DE76BF635B}"/>
                </a:ext>
              </a:extLst>
            </p:cNvPr>
            <p:cNvSpPr/>
            <p:nvPr/>
          </p:nvSpPr>
          <p:spPr>
            <a:xfrm>
              <a:off x="0" y="3997770"/>
              <a:ext cx="3371850" cy="2860230"/>
            </a:xfrm>
            <a:prstGeom prst="rect">
              <a:avLst/>
            </a:prstGeom>
            <a:solidFill>
              <a:srgbClr val="A2CC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715FDA7-148C-804A-E872-2DF8CE90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17941" r="15873" b="17157"/>
          <a:stretch/>
        </p:blipFill>
        <p:spPr>
          <a:xfrm>
            <a:off x="20289" y="1662881"/>
            <a:ext cx="4891160" cy="3061887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64A98207-0B6E-FCA6-62D8-9E4EAF8B59E6}"/>
              </a:ext>
            </a:extLst>
          </p:cNvPr>
          <p:cNvSpPr/>
          <p:nvPr/>
        </p:nvSpPr>
        <p:spPr>
          <a:xfrm>
            <a:off x="-209550" y="1662882"/>
            <a:ext cx="229839" cy="311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4" name="Группа">
            <a:extLst>
              <a:ext uri="{FF2B5EF4-FFF2-40B4-BE49-F238E27FC236}">
                <a16:creationId xmlns="" xmlns:a16="http://schemas.microsoft.com/office/drawing/2014/main" id="{ED3986AD-2CD7-EAC3-8E01-824DAC7FAB49}"/>
              </a:ext>
            </a:extLst>
          </p:cNvPr>
          <p:cNvGrpSpPr/>
          <p:nvPr/>
        </p:nvGrpSpPr>
        <p:grpSpPr>
          <a:xfrm>
            <a:off x="-672730" y="1485900"/>
            <a:ext cx="5699742" cy="4610100"/>
            <a:chOff x="0" y="0"/>
            <a:chExt cx="11343921" cy="9072722"/>
          </a:xfrm>
        </p:grpSpPr>
        <p:sp>
          <p:nvSpPr>
            <p:cNvPr id="5" name="Фигура">
              <a:extLst>
                <a:ext uri="{FF2B5EF4-FFF2-40B4-BE49-F238E27FC236}">
                  <a16:creationId xmlns="" xmlns:a16="http://schemas.microsoft.com/office/drawing/2014/main" id="{110F8BBC-428A-5C4F-178C-C3CB967E0F0A}"/>
                </a:ext>
              </a:extLst>
            </p:cNvPr>
            <p:cNvSpPr/>
            <p:nvPr/>
          </p:nvSpPr>
          <p:spPr>
            <a:xfrm>
              <a:off x="3963622" y="9021812"/>
              <a:ext cx="3425008" cy="50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" y="0"/>
                  </a:moveTo>
                  <a:lnTo>
                    <a:pt x="0" y="5478"/>
                  </a:lnTo>
                  <a:cubicBezTo>
                    <a:pt x="21" y="8389"/>
                    <a:pt x="49" y="11036"/>
                    <a:pt x="84" y="13304"/>
                  </a:cubicBezTo>
                  <a:cubicBezTo>
                    <a:pt x="164" y="18597"/>
                    <a:pt x="272" y="21500"/>
                    <a:pt x="384" y="21600"/>
                  </a:cubicBezTo>
                  <a:lnTo>
                    <a:pt x="21216" y="21600"/>
                  </a:lnTo>
                  <a:cubicBezTo>
                    <a:pt x="21327" y="21457"/>
                    <a:pt x="21434" y="18545"/>
                    <a:pt x="21514" y="13304"/>
                  </a:cubicBezTo>
                  <a:cubicBezTo>
                    <a:pt x="21549" y="11028"/>
                    <a:pt x="21578" y="8393"/>
                    <a:pt x="21600" y="5478"/>
                  </a:cubicBezTo>
                  <a:lnTo>
                    <a:pt x="21502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91919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6400">
                  <a:solidFill>
                    <a:srgbClr val="A88277"/>
                  </a:solidFill>
                </a:defRPr>
              </a:pPr>
              <a:endParaRPr dirty="0"/>
            </a:p>
          </p:txBody>
        </p:sp>
        <p:sp>
          <p:nvSpPr>
            <p:cNvPr id="6" name="Фигура">
              <a:extLst>
                <a:ext uri="{FF2B5EF4-FFF2-40B4-BE49-F238E27FC236}">
                  <a16:creationId xmlns="" xmlns:a16="http://schemas.microsoft.com/office/drawing/2014/main" id="{39CB1FB0-4B29-881F-193B-447DA01A3AEF}"/>
                </a:ext>
              </a:extLst>
            </p:cNvPr>
            <p:cNvSpPr/>
            <p:nvPr/>
          </p:nvSpPr>
          <p:spPr>
            <a:xfrm>
              <a:off x="3962194" y="7646866"/>
              <a:ext cx="3429759" cy="1395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3643" y="0"/>
                  </a:moveTo>
                  <a:lnTo>
                    <a:pt x="3371" y="14510"/>
                  </a:lnTo>
                  <a:cubicBezTo>
                    <a:pt x="3361" y="15415"/>
                    <a:pt x="3288" y="16304"/>
                    <a:pt x="3160" y="17142"/>
                  </a:cubicBezTo>
                  <a:cubicBezTo>
                    <a:pt x="3074" y="17707"/>
                    <a:pt x="2963" y="18253"/>
                    <a:pt x="2798" y="18712"/>
                  </a:cubicBezTo>
                  <a:cubicBezTo>
                    <a:pt x="2623" y="19200"/>
                    <a:pt x="2397" y="19566"/>
                    <a:pt x="2144" y="19762"/>
                  </a:cubicBezTo>
                  <a:cubicBezTo>
                    <a:pt x="1813" y="20018"/>
                    <a:pt x="1481" y="20260"/>
                    <a:pt x="1147" y="20493"/>
                  </a:cubicBezTo>
                  <a:cubicBezTo>
                    <a:pt x="785" y="20744"/>
                    <a:pt x="423" y="20985"/>
                    <a:pt x="59" y="21212"/>
                  </a:cubicBezTo>
                  <a:cubicBezTo>
                    <a:pt x="7" y="21232"/>
                    <a:pt x="-17" y="21374"/>
                    <a:pt x="12" y="21480"/>
                  </a:cubicBezTo>
                  <a:cubicBezTo>
                    <a:pt x="25" y="21527"/>
                    <a:pt x="47" y="21554"/>
                    <a:pt x="70" y="21549"/>
                  </a:cubicBezTo>
                  <a:lnTo>
                    <a:pt x="10096" y="21594"/>
                  </a:lnTo>
                  <a:lnTo>
                    <a:pt x="10096" y="21600"/>
                  </a:lnTo>
                  <a:lnTo>
                    <a:pt x="10783" y="21594"/>
                  </a:lnTo>
                  <a:lnTo>
                    <a:pt x="11470" y="21600"/>
                  </a:lnTo>
                  <a:lnTo>
                    <a:pt x="11470" y="21594"/>
                  </a:lnTo>
                  <a:lnTo>
                    <a:pt x="21496" y="21549"/>
                  </a:lnTo>
                  <a:cubicBezTo>
                    <a:pt x="21519" y="21554"/>
                    <a:pt x="21541" y="21527"/>
                    <a:pt x="21554" y="21480"/>
                  </a:cubicBezTo>
                  <a:cubicBezTo>
                    <a:pt x="21583" y="21374"/>
                    <a:pt x="21559" y="21232"/>
                    <a:pt x="21507" y="21212"/>
                  </a:cubicBezTo>
                  <a:cubicBezTo>
                    <a:pt x="21143" y="20985"/>
                    <a:pt x="20778" y="20744"/>
                    <a:pt x="20417" y="20493"/>
                  </a:cubicBezTo>
                  <a:cubicBezTo>
                    <a:pt x="20083" y="20260"/>
                    <a:pt x="19750" y="20018"/>
                    <a:pt x="19419" y="19762"/>
                  </a:cubicBezTo>
                  <a:cubicBezTo>
                    <a:pt x="19167" y="19566"/>
                    <a:pt x="18943" y="19200"/>
                    <a:pt x="18768" y="18712"/>
                  </a:cubicBezTo>
                  <a:cubicBezTo>
                    <a:pt x="18603" y="18253"/>
                    <a:pt x="18489" y="17707"/>
                    <a:pt x="18403" y="17142"/>
                  </a:cubicBezTo>
                  <a:cubicBezTo>
                    <a:pt x="18276" y="16304"/>
                    <a:pt x="18205" y="15415"/>
                    <a:pt x="18195" y="14510"/>
                  </a:cubicBezTo>
                  <a:lnTo>
                    <a:pt x="17921" y="0"/>
                  </a:lnTo>
                  <a:lnTo>
                    <a:pt x="3643" y="0"/>
                  </a:lnTo>
                  <a:close/>
                </a:path>
              </a:pathLst>
            </a:cu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6400">
                  <a:solidFill>
                    <a:srgbClr val="A88277"/>
                  </a:solidFill>
                </a:defRPr>
              </a:pPr>
              <a:endParaRPr dirty="0"/>
            </a:p>
          </p:txBody>
        </p:sp>
        <p:sp>
          <p:nvSpPr>
            <p:cNvPr id="8" name="Фигура">
              <a:extLst>
                <a:ext uri="{FF2B5EF4-FFF2-40B4-BE49-F238E27FC236}">
                  <a16:creationId xmlns="" xmlns:a16="http://schemas.microsoft.com/office/drawing/2014/main" id="{3E381419-1FFB-844A-2BBB-D79EB0BFF31B}"/>
                </a:ext>
              </a:extLst>
            </p:cNvPr>
            <p:cNvSpPr/>
            <p:nvPr/>
          </p:nvSpPr>
          <p:spPr>
            <a:xfrm>
              <a:off x="4523266" y="7646866"/>
              <a:ext cx="2307934" cy="40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424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6400">
                  <a:solidFill>
                    <a:srgbClr val="A88277"/>
                  </a:solidFill>
                </a:defRPr>
              </a:pPr>
              <a:endParaRPr dirty="0"/>
            </a:p>
          </p:txBody>
        </p:sp>
        <p:sp>
          <p:nvSpPr>
            <p:cNvPr id="10" name="Фигура">
              <a:extLst>
                <a:ext uri="{FF2B5EF4-FFF2-40B4-BE49-F238E27FC236}">
                  <a16:creationId xmlns="" xmlns:a16="http://schemas.microsoft.com/office/drawing/2014/main" id="{119B0C13-C86D-81B7-9133-DD7F47FF6E08}"/>
                </a:ext>
              </a:extLst>
            </p:cNvPr>
            <p:cNvSpPr/>
            <p:nvPr/>
          </p:nvSpPr>
          <p:spPr>
            <a:xfrm>
              <a:off x="0" y="0"/>
              <a:ext cx="11343922" cy="6785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68" y="0"/>
                  </a:moveTo>
                  <a:cubicBezTo>
                    <a:pt x="547" y="0"/>
                    <a:pt x="436" y="1"/>
                    <a:pt x="318" y="63"/>
                  </a:cubicBezTo>
                  <a:cubicBezTo>
                    <a:pt x="188" y="143"/>
                    <a:pt x="85" y="314"/>
                    <a:pt x="38" y="531"/>
                  </a:cubicBezTo>
                  <a:cubicBezTo>
                    <a:pt x="0" y="729"/>
                    <a:pt x="0" y="917"/>
                    <a:pt x="0" y="1285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1291"/>
                  </a:lnTo>
                  <a:cubicBezTo>
                    <a:pt x="21600" y="917"/>
                    <a:pt x="21600" y="729"/>
                    <a:pt x="21562" y="531"/>
                  </a:cubicBezTo>
                  <a:cubicBezTo>
                    <a:pt x="21515" y="314"/>
                    <a:pt x="21412" y="143"/>
                    <a:pt x="21282" y="63"/>
                  </a:cubicBezTo>
                  <a:cubicBezTo>
                    <a:pt x="21163" y="0"/>
                    <a:pt x="21052" y="0"/>
                    <a:pt x="20832" y="0"/>
                  </a:cubicBezTo>
                  <a:lnTo>
                    <a:pt x="768" y="0"/>
                  </a:lnTo>
                  <a:close/>
                  <a:moveTo>
                    <a:pt x="930" y="1457"/>
                  </a:moveTo>
                  <a:lnTo>
                    <a:pt x="20670" y="1457"/>
                  </a:lnTo>
                  <a:cubicBezTo>
                    <a:pt x="20685" y="1457"/>
                    <a:pt x="20693" y="1458"/>
                    <a:pt x="20700" y="1462"/>
                  </a:cubicBezTo>
                  <a:cubicBezTo>
                    <a:pt x="20709" y="1467"/>
                    <a:pt x="20716" y="1479"/>
                    <a:pt x="20719" y="1494"/>
                  </a:cubicBezTo>
                  <a:cubicBezTo>
                    <a:pt x="20722" y="1507"/>
                    <a:pt x="20722" y="1519"/>
                    <a:pt x="20722" y="1544"/>
                  </a:cubicBezTo>
                  <a:lnTo>
                    <a:pt x="20722" y="20006"/>
                  </a:lnTo>
                  <a:cubicBezTo>
                    <a:pt x="20722" y="20031"/>
                    <a:pt x="20722" y="20044"/>
                    <a:pt x="20719" y="20057"/>
                  </a:cubicBezTo>
                  <a:cubicBezTo>
                    <a:pt x="20716" y="20071"/>
                    <a:pt x="20709" y="20083"/>
                    <a:pt x="20700" y="20089"/>
                  </a:cubicBezTo>
                  <a:cubicBezTo>
                    <a:pt x="20693" y="20093"/>
                    <a:pt x="20685" y="20092"/>
                    <a:pt x="20670" y="20092"/>
                  </a:cubicBezTo>
                  <a:lnTo>
                    <a:pt x="930" y="20092"/>
                  </a:lnTo>
                  <a:cubicBezTo>
                    <a:pt x="915" y="20092"/>
                    <a:pt x="907" y="20093"/>
                    <a:pt x="900" y="20089"/>
                  </a:cubicBezTo>
                  <a:cubicBezTo>
                    <a:pt x="891" y="20083"/>
                    <a:pt x="884" y="20071"/>
                    <a:pt x="881" y="20057"/>
                  </a:cubicBezTo>
                  <a:cubicBezTo>
                    <a:pt x="878" y="20044"/>
                    <a:pt x="878" y="20031"/>
                    <a:pt x="878" y="20006"/>
                  </a:cubicBezTo>
                  <a:lnTo>
                    <a:pt x="878" y="1543"/>
                  </a:lnTo>
                  <a:cubicBezTo>
                    <a:pt x="878" y="1518"/>
                    <a:pt x="878" y="1507"/>
                    <a:pt x="881" y="1494"/>
                  </a:cubicBezTo>
                  <a:cubicBezTo>
                    <a:pt x="884" y="1479"/>
                    <a:pt x="891" y="1467"/>
                    <a:pt x="900" y="1462"/>
                  </a:cubicBezTo>
                  <a:cubicBezTo>
                    <a:pt x="907" y="1458"/>
                    <a:pt x="915" y="1457"/>
                    <a:pt x="930" y="1457"/>
                  </a:cubicBezTo>
                  <a:close/>
                </a:path>
              </a:pathLst>
            </a:custGeom>
            <a:solidFill>
              <a:srgbClr val="13131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6400">
                  <a:solidFill>
                    <a:srgbClr val="A88277"/>
                  </a:solidFill>
                </a:defRPr>
              </a:pPr>
              <a:endParaRPr dirty="0"/>
            </a:p>
          </p:txBody>
        </p:sp>
        <p:sp>
          <p:nvSpPr>
            <p:cNvPr id="11" name="Кружок">
              <a:extLst>
                <a:ext uri="{FF2B5EF4-FFF2-40B4-BE49-F238E27FC236}">
                  <a16:creationId xmlns="" xmlns:a16="http://schemas.microsoft.com/office/drawing/2014/main" id="{A9212F8F-9A67-6663-2131-83479B0D0AE1}"/>
                </a:ext>
              </a:extLst>
            </p:cNvPr>
            <p:cNvSpPr/>
            <p:nvPr/>
          </p:nvSpPr>
          <p:spPr>
            <a:xfrm>
              <a:off x="5619323" y="143517"/>
              <a:ext cx="111390" cy="111395"/>
            </a:xfrm>
            <a:prstGeom prst="ellipse">
              <a:avLst/>
            </a:prstGeom>
            <a:solidFill>
              <a:srgbClr val="41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6400">
                  <a:solidFill>
                    <a:srgbClr val="A88277"/>
                  </a:solidFill>
                </a:defRPr>
              </a:pPr>
              <a:endParaRPr dirty="0"/>
            </a:p>
          </p:txBody>
        </p:sp>
        <p:sp>
          <p:nvSpPr>
            <p:cNvPr id="12" name="Фигура">
              <a:extLst>
                <a:ext uri="{FF2B5EF4-FFF2-40B4-BE49-F238E27FC236}">
                  <a16:creationId xmlns="" xmlns:a16="http://schemas.microsoft.com/office/drawing/2014/main" id="{CFF70503-A293-7CA4-7AC4-870EBB5145E7}"/>
                </a:ext>
              </a:extLst>
            </p:cNvPr>
            <p:cNvSpPr/>
            <p:nvPr/>
          </p:nvSpPr>
          <p:spPr>
            <a:xfrm>
              <a:off x="0" y="6738228"/>
              <a:ext cx="11343399" cy="105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6" extrusionOk="0">
                  <a:moveTo>
                    <a:pt x="0" y="0"/>
                  </a:moveTo>
                  <a:lnTo>
                    <a:pt x="0" y="13322"/>
                  </a:lnTo>
                  <a:cubicBezTo>
                    <a:pt x="0" y="15721"/>
                    <a:pt x="0" y="16916"/>
                    <a:pt x="38" y="18190"/>
                  </a:cubicBezTo>
                  <a:cubicBezTo>
                    <a:pt x="85" y="19584"/>
                    <a:pt x="188" y="20689"/>
                    <a:pt x="318" y="21196"/>
                  </a:cubicBezTo>
                  <a:cubicBezTo>
                    <a:pt x="436" y="21600"/>
                    <a:pt x="548" y="21596"/>
                    <a:pt x="769" y="21596"/>
                  </a:cubicBezTo>
                  <a:lnTo>
                    <a:pt x="20828" y="21596"/>
                  </a:lnTo>
                  <a:cubicBezTo>
                    <a:pt x="21052" y="21596"/>
                    <a:pt x="21164" y="21600"/>
                    <a:pt x="21283" y="21196"/>
                  </a:cubicBezTo>
                  <a:cubicBezTo>
                    <a:pt x="21413" y="20689"/>
                    <a:pt x="21515" y="19584"/>
                    <a:pt x="21562" y="18190"/>
                  </a:cubicBezTo>
                  <a:cubicBezTo>
                    <a:pt x="21600" y="16916"/>
                    <a:pt x="21600" y="15722"/>
                    <a:pt x="21600" y="13360"/>
                  </a:cubicBez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C7C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>
                <a:defRPr sz="6400">
                  <a:solidFill>
                    <a:srgbClr val="A88277"/>
                  </a:solidFill>
                </a:defRPr>
              </a:pPr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989978C9-5523-CF14-3ABC-078798EB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66542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9961121" cy="519481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Реестры Минтруда РФ по обучению охране труда</a:t>
            </a:r>
            <a:br>
              <a:rPr lang="ru-RU" sz="2800" dirty="0">
                <a:latin typeface="Montserrat SemiBold" panose="00000700000000000000" pitchFamily="2" charset="-52"/>
              </a:rPr>
            </a:br>
            <a:r>
              <a:rPr lang="ru-RU" sz="2800" dirty="0">
                <a:latin typeface="Montserrat SemiBold" panose="00000700000000000000" pitchFamily="2" charset="-52"/>
              </a:rPr>
              <a:t>с 01.03.2023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896" y="1669715"/>
            <a:ext cx="9961120" cy="3802171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Montserrat Regular" panose="00000500000000000000" pitchFamily="2" charset="-52"/>
                <a:ea typeface="Times New Roman"/>
              </a:rPr>
              <a:t>Реестр организаций и индивидуальных предпринимателей, оказывающих услуги в области охраны труда (в части обучения по охране труда).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dirty="0">
              <a:solidFill>
                <a:prstClr val="black"/>
              </a:solidFill>
              <a:latin typeface="Montserrat Regular" panose="00000500000000000000" pitchFamily="2" charset="-52"/>
              <a:ea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dirty="0">
              <a:solidFill>
                <a:prstClr val="black"/>
              </a:solidFill>
              <a:latin typeface="Montserrat Regular" panose="00000500000000000000" pitchFamily="2" charset="-52"/>
              <a:ea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dirty="0">
              <a:solidFill>
                <a:prstClr val="black"/>
              </a:solidFill>
              <a:latin typeface="Montserrat Regular" panose="00000500000000000000" pitchFamily="2" charset="-52"/>
              <a:ea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Montserrat Regular" panose="00000500000000000000" pitchFamily="2" charset="-52"/>
                <a:ea typeface="Times New Roman"/>
              </a:rPr>
              <a:t>Реестр индивидуальных предпринимателей и юридических лиц, осуществляющих деятельность по обучению </a:t>
            </a:r>
            <a:r>
              <a:rPr lang="ru-RU" sz="1600" b="1" dirty="0">
                <a:solidFill>
                  <a:prstClr val="black"/>
                </a:solidFill>
                <a:latin typeface="Montserrat Regular" panose="00000500000000000000" pitchFamily="2" charset="-52"/>
                <a:ea typeface="Times New Roman"/>
              </a:rPr>
              <a:t>своих работников вопросам охраны труда.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prstClr val="black"/>
              </a:solidFill>
              <a:latin typeface="Montserrat Regular" panose="00000500000000000000" pitchFamily="2" charset="-52"/>
              <a:ea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prstClr val="black"/>
              </a:solidFill>
              <a:latin typeface="Montserrat Regular" panose="00000500000000000000" pitchFamily="2" charset="-52"/>
              <a:ea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endParaRPr lang="ru-RU" sz="1600" b="1" dirty="0">
              <a:solidFill>
                <a:prstClr val="black"/>
              </a:solidFill>
              <a:latin typeface="Montserrat Regular" panose="00000500000000000000" pitchFamily="2" charset="-52"/>
              <a:ea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Montserrat Regular" panose="00000500000000000000" pitchFamily="2" charset="-52"/>
                <a:ea typeface="Times New Roman"/>
              </a:rPr>
              <a:t>Реестр индивидуальных предпринимателей и юридических лиц, осуществляющих деятельность по обучению </a:t>
            </a:r>
            <a:r>
              <a:rPr lang="ru-RU" sz="1600" b="1" dirty="0">
                <a:solidFill>
                  <a:prstClr val="black"/>
                </a:solidFill>
                <a:latin typeface="Montserrat Regular" panose="00000500000000000000" pitchFamily="2" charset="-52"/>
                <a:ea typeface="Times New Roman"/>
              </a:rPr>
              <a:t>своих работников вопросам охраны труда.</a:t>
            </a:r>
            <a:endParaRPr lang="ru-RU" sz="16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20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977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8394967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01.01.2023 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049" y="968995"/>
            <a:ext cx="10176751" cy="1309748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Приказ Минтруда России от 29.10.2021 № 772н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«Об утверждении основных требований к порядку разработки и содержанию правил и инструкций по охране труда, разрабатываемых работодателем»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21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AA29BF-651A-98B6-FABE-3539F33B23C4}"/>
              </a:ext>
            </a:extLst>
          </p:cNvPr>
          <p:cNvSpPr txBox="1"/>
          <p:nvPr/>
        </p:nvSpPr>
        <p:spPr>
          <a:xfrm>
            <a:off x="1177049" y="2482977"/>
            <a:ext cx="9911865" cy="2861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Regular" panose="00000500000000000000" pitchFamily="2" charset="-52"/>
              </a:rPr>
              <a:t>18. </a:t>
            </a:r>
            <a:r>
              <a:rPr lang="ru-RU" b="1" dirty="0">
                <a:latin typeface="Montserrat Regular" panose="00000500000000000000" pitchFamily="2" charset="-52"/>
              </a:rPr>
              <a:t>Инструкция по охране труда </a:t>
            </a:r>
            <a:r>
              <a:rPr lang="ru-RU" dirty="0">
                <a:latin typeface="Montserrat Regular" panose="00000500000000000000" pitchFamily="2" charset="-52"/>
              </a:rPr>
              <a:t>для работника разрабатывается исходя из его </a:t>
            </a:r>
            <a:r>
              <a:rPr lang="ru-RU" b="1" dirty="0">
                <a:latin typeface="Montserrat Regular" panose="00000500000000000000" pitchFamily="2" charset="-52"/>
              </a:rPr>
              <a:t>должности или профессии</a:t>
            </a:r>
            <a:r>
              <a:rPr lang="ru-RU" dirty="0">
                <a:latin typeface="Montserrat Regular" panose="00000500000000000000" pitchFamily="2" charset="-52"/>
              </a:rPr>
              <a:t>, направления трудовой деятельности или вида выполняемой работы.</a:t>
            </a:r>
          </a:p>
          <a:p>
            <a:endParaRPr lang="ru-RU" dirty="0">
              <a:latin typeface="Montserrat Regular" panose="00000500000000000000" pitchFamily="2" charset="-52"/>
            </a:endParaRPr>
          </a:p>
          <a:p>
            <a:r>
              <a:rPr lang="ru-RU" dirty="0">
                <a:latin typeface="Montserrat Regular" panose="00000500000000000000" pitchFamily="2" charset="-52"/>
              </a:rPr>
              <a:t>В раздел «Общие требования охраны труда» инструкции по охране труда добавляется </a:t>
            </a:r>
            <a:r>
              <a:rPr lang="ru-RU" b="1" dirty="0">
                <a:latin typeface="Montserrat Regular" panose="00000500000000000000" pitchFamily="2" charset="-52"/>
              </a:rPr>
              <a:t>Перечень вредных и (или) опасных производственных факторов</a:t>
            </a:r>
            <a:r>
              <a:rPr lang="ru-RU" dirty="0">
                <a:latin typeface="Montserrat Regular" panose="00000500000000000000" pitchFamily="2" charset="-52"/>
              </a:rPr>
              <a:t>, которые могут воздействовать на работника в процессе работы, а также </a:t>
            </a:r>
            <a:r>
              <a:rPr lang="ru-RU" b="1" dirty="0">
                <a:latin typeface="Montserrat Regular" panose="00000500000000000000" pitchFamily="2" charset="-52"/>
              </a:rPr>
              <a:t>перечень профессиональных рисков и опасностей.</a:t>
            </a:r>
            <a:endParaRPr lang="ru-RU" dirty="0">
              <a:latin typeface="Montserrat Regular" panose="00000500000000000000" pitchFamily="2" charset="-52"/>
            </a:endParaRPr>
          </a:p>
          <a:p>
            <a:r>
              <a:rPr lang="ru-RU" dirty="0">
                <a:latin typeface="Montserrat Regular" panose="00000500000000000000" pitchFamily="2" charset="-52"/>
              </a:rPr>
              <a:t/>
            </a:r>
            <a:br>
              <a:rPr lang="ru-RU" dirty="0">
                <a:latin typeface="Montserrat Regular" panose="00000500000000000000" pitchFamily="2" charset="-52"/>
              </a:rPr>
            </a:br>
            <a:endParaRPr lang="ru-RU" dirty="0">
              <a:latin typeface="Montserrat Regular" panose="00000500000000000000" pitchFamily="2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F433209-8241-8822-3EE0-B3AD853DAF84}"/>
              </a:ext>
            </a:extLst>
          </p:cNvPr>
          <p:cNvSpPr txBox="1"/>
          <p:nvPr/>
        </p:nvSpPr>
        <p:spPr>
          <a:xfrm>
            <a:off x="425239" y="3280228"/>
            <a:ext cx="677847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00" b="1" dirty="0">
                <a:solidFill>
                  <a:srgbClr val="AFD543"/>
                </a:solidFill>
                <a:latin typeface="Consolas" panose="020B0609020204030204" pitchFamily="49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335163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3"/>
            <a:ext cx="10724665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Организация работ с подрядными организациями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22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89FB4715-EBB4-5BE0-F003-32521556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4"/>
            <a:ext cx="6067425" cy="50626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Статья 214. Обязанности работодателя в области охраны труда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/>
            </a:r>
            <a:b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</a:br>
            <a:endParaRPr lang="ru-RU" sz="1400" dirty="0">
              <a:solidFill>
                <a:srgbClr val="222222"/>
              </a:solidFill>
              <a:latin typeface="Montserrat Regular" panose="00000500000000000000" pitchFamily="2" charset="-52"/>
            </a:endParaRPr>
          </a:p>
          <a:p>
            <a:pPr marL="0" indent="0">
              <a:buNone/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При производстве работ (оказании услуг) на территории, находящейся под контролем другого работодателя (иного лица),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работодатель, осуществляющий производство работ 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(оказание услуг), обязан перед началом производства работ (оказания услуг)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согласовать с другим работодателем 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(иным лицом)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мероприятия по предотвращению случаев повреждения здоровья работников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, в том числе работников сторонних организаций, производящих работы (оказывающих услуги) на данной территории. 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Примерный перечень мероприятий 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по предотвращению случаев повреждения здоровья работников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утверждается федеральным органом исполнительной власти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, осуществляющим функции по выработке и реализации государственной политики и нормативно-правовому регулированию в сфере труда, с учетом мнения Российской трехсторонней комиссии по регулированию социально-трудовых отношений.</a:t>
            </a:r>
            <a:endParaRPr lang="ru-RU" sz="1400" dirty="0">
              <a:latin typeface="Montserrat Regular" panose="00000500000000000000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A51D314-384B-518A-8394-871D80AC62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r="16667"/>
          <a:stretch/>
        </p:blipFill>
        <p:spPr>
          <a:xfrm>
            <a:off x="7819571" y="1613600"/>
            <a:ext cx="3314699" cy="33146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095474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23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89FB4715-EBB4-5BE0-F003-32521556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49" y="1884094"/>
            <a:ext cx="8986126" cy="3392756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Чтобы не допускать несчастных случаев с подрядчиками, до начала работ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организуйте охрану труда с подрядной организацией. 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Определите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ответственных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 за безопасную организацию работ в соответствии с требованиями норм и правил по охране труда. Со стороны заказчика ответственным может быть руководитель или главный специалист подразделения по работе с подрядчиками.</a:t>
            </a:r>
          </a:p>
          <a:p>
            <a:pPr>
              <a:buBlip>
                <a:blip r:embed="rId2"/>
              </a:buBlip>
            </a:pPr>
            <a:endParaRPr lang="ru-RU" sz="1400" dirty="0">
              <a:solidFill>
                <a:srgbClr val="222222"/>
              </a:solidFill>
              <a:latin typeface="Montserrat Regular" panose="00000500000000000000" pitchFamily="2" charset="-52"/>
            </a:endParaRPr>
          </a:p>
          <a:p>
            <a:pPr>
              <a:buBlip>
                <a:blip r:embed="rId2"/>
              </a:buBlip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При составлении договора с подрядчиками установите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требования безопасности и разграничьте ответственность сторон за безопасность работ. 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Отразите в документе мероприятия по предотвращению случаев травматизма и условия производства работ, которые согласовали с подрядчиком.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3175B290-151F-7200-84D6-E388F991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049" y="420221"/>
            <a:ext cx="10724665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Организация работ с подрядными организациями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5980783-2C18-6155-CE9A-E4DC7647FD6E}"/>
              </a:ext>
            </a:extLst>
          </p:cNvPr>
          <p:cNvSpPr txBox="1"/>
          <p:nvPr/>
        </p:nvSpPr>
        <p:spPr>
          <a:xfrm>
            <a:off x="1177048" y="844552"/>
            <a:ext cx="98508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  <a:latin typeface="Montserrat Regular" panose="00000500000000000000" pitchFamily="2" charset="-52"/>
              </a:rPr>
              <a:t>Приказ Минтруда России от 22.09.2021 № 656н </a:t>
            </a:r>
            <a:r>
              <a:rPr lang="ru-RU" sz="1100" dirty="0">
                <a:latin typeface="Montserrat Regular" panose="00000500000000000000" pitchFamily="2" charset="-52"/>
              </a:rPr>
              <a:t>«Об утверждении примерного перечня мероприятий по предотвращению случаев повреждения здоровья работников (при производстве работ (оказании услуг) на территории, находящейся под контролем другого работодателя (иного лица)»</a:t>
            </a:r>
          </a:p>
        </p:txBody>
      </p:sp>
    </p:spTree>
    <p:extLst>
      <p:ext uri="{BB962C8B-B14F-4D97-AF65-F5344CB8AC3E}">
        <p14:creationId xmlns:p14="http://schemas.microsoft.com/office/powerpoint/2010/main" val="45136484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20221"/>
            <a:ext cx="10724665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Организация работ с подрядными организациями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24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89FB4715-EBB4-5BE0-F003-32521556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49" y="1741218"/>
            <a:ext cx="6290551" cy="36118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Чтобы начать работу с подрядными организациями, утвердите правила их допуска к работе. Для этого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разработайте отдельный ЛНА или добавьте новый раздел в положение о СУОТ.</a:t>
            </a:r>
          </a:p>
          <a:p>
            <a:pPr marL="0" indent="0">
              <a:buNone/>
            </a:pPr>
            <a:endParaRPr lang="ru-RU" sz="1400" b="1" dirty="0">
              <a:solidFill>
                <a:srgbClr val="222222"/>
              </a:solidFill>
              <a:latin typeface="Montserrat Regular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Включите в документ:</a:t>
            </a:r>
          </a:p>
          <a:p>
            <a:pPr>
              <a:buBlip>
                <a:blip r:embed="rId2"/>
              </a:buBlip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способы информирования работников подрядчиков об условиях труда;</a:t>
            </a:r>
          </a:p>
          <a:p>
            <a:pPr>
              <a:buBlip>
                <a:blip r:embed="rId2"/>
              </a:buBlip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подготовку подрядчиков по охране труда;</a:t>
            </a:r>
          </a:p>
          <a:p>
            <a:pPr>
              <a:buBlip>
                <a:blip r:embed="rId2"/>
              </a:buBlip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способ связи с подрядчиками;</a:t>
            </a:r>
          </a:p>
          <a:p>
            <a:pPr>
              <a:buBlip>
                <a:blip r:embed="rId2"/>
              </a:buBlip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контроль работ;</a:t>
            </a:r>
          </a:p>
          <a:p>
            <a:pPr>
              <a:buBlip>
                <a:blip r:embed="rId2"/>
              </a:buBlip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контроль выполнения требований по охране труда.</a:t>
            </a:r>
          </a:p>
          <a:p>
            <a:pPr marL="0" indent="0">
              <a:buNone/>
            </a:pPr>
            <a:endParaRPr lang="ru-RU" sz="1400" b="1" dirty="0">
              <a:solidFill>
                <a:srgbClr val="222222"/>
              </a:solidFill>
              <a:latin typeface="Montserrat Regular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Кроме того, определите порядок, по которому будете отслеживать ход производства работ и изменения условий труда на территории.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D9FEE2B-5B37-0CF5-976E-541EF192A0C4}"/>
              </a:ext>
            </a:extLst>
          </p:cNvPr>
          <p:cNvSpPr txBox="1"/>
          <p:nvPr/>
        </p:nvSpPr>
        <p:spPr>
          <a:xfrm>
            <a:off x="1177048" y="844552"/>
            <a:ext cx="98508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0000"/>
                </a:solidFill>
                <a:latin typeface="Montserrat Regular" panose="00000500000000000000" pitchFamily="2" charset="-52"/>
              </a:rPr>
              <a:t>Приказ Минтруда России от 22.09.2021 № 656н</a:t>
            </a:r>
            <a:r>
              <a:rPr lang="ru-RU" sz="1100" dirty="0">
                <a:latin typeface="Montserrat Regular" panose="00000500000000000000" pitchFamily="2" charset="-52"/>
              </a:rPr>
              <a:t> «Об утверждении примерного перечня мероприятий по предотвращению случаев повреждения здоровья работников (при производстве работ (оказании услуг) на территории, находящейся под контролем другого работодателя (иного лица)»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B691BFC-901F-D8D4-519B-9A9612127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7924346" y="1943102"/>
            <a:ext cx="3314699" cy="331469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5610266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62EE7C-E8FE-36F1-48AA-D4B312D2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3" r="12861"/>
          <a:stretch/>
        </p:blipFill>
        <p:spPr>
          <a:xfrm>
            <a:off x="0" y="0"/>
            <a:ext cx="310261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132" y="561948"/>
            <a:ext cx="7725918" cy="530251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Расследование и учет микротравм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9100" y="2198139"/>
            <a:ext cx="7249669" cy="3078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latin typeface="Montserrat Regular" panose="00000500000000000000" pitchFamily="2" charset="-52"/>
              </a:rPr>
              <a:t>Согласно статьи 214 ТК РФ, работодатель обязан обеспечить:</a:t>
            </a:r>
          </a:p>
          <a:p>
            <a:pPr marL="0" indent="0">
              <a:buNone/>
            </a:pPr>
            <a:r>
              <a:rPr lang="ru-RU" sz="1400" dirty="0">
                <a:latin typeface="Montserrat Regular" panose="00000500000000000000" pitchFamily="2" charset="-52"/>
              </a:rPr>
              <a:t>«Расследование и учет несчастных случаев на производстве и профессиональных заболеваний, учет и рассмотрение причин и обстоятельств событий, приведших к возникновению </a:t>
            </a:r>
            <a:r>
              <a:rPr lang="ru-RU" sz="1400" b="1" dirty="0">
                <a:latin typeface="Montserrat Regular" panose="00000500000000000000" pitchFamily="2" charset="-52"/>
              </a:rPr>
              <a:t>микроповреждений (микротравм)</a:t>
            </a:r>
            <a:r>
              <a:rPr lang="ru-RU" sz="1400" dirty="0">
                <a:latin typeface="Montserrat Regular" panose="00000500000000000000" pitchFamily="2" charset="-52"/>
              </a:rPr>
              <a:t>, в соответствии с настоящим Кодексом, другими федеральными законами и иными нормативными правовыми актами Российской Федерации;»</a:t>
            </a:r>
          </a:p>
          <a:p>
            <a:pPr marL="0" indent="0">
              <a:buNone/>
            </a:pPr>
            <a:r>
              <a:rPr lang="ru-RU" sz="1400" b="1" dirty="0">
                <a:latin typeface="Montserrat Regular" panose="00000500000000000000" pitchFamily="2" charset="-52"/>
              </a:rPr>
              <a:t>К микротравмам относятся </a:t>
            </a:r>
            <a:r>
              <a:rPr lang="ru-RU" sz="1400" dirty="0">
                <a:latin typeface="Montserrat Regular" panose="00000500000000000000" pitchFamily="2" charset="-52"/>
              </a:rPr>
              <a:t>легкие повреждения, например, ссадины, кровоподтеки, ушибы мягких тканей, поверхностные раны, которые работники получили на рабочем месте (статья 226 ТК РФ). При этом </a:t>
            </a:r>
            <a:r>
              <a:rPr lang="ru-RU" sz="1400" b="1" dirty="0">
                <a:latin typeface="Montserrat Regular" panose="00000500000000000000" pitchFamily="2" charset="-52"/>
              </a:rPr>
              <a:t>микротравмы не приводят к временной потере трудоспособности работника. </a:t>
            </a:r>
            <a:r>
              <a:rPr lang="ru-RU" sz="1400" dirty="0">
                <a:latin typeface="Montserrat Regular" panose="00000500000000000000" pitchFamily="2" charset="-52"/>
              </a:rPr>
              <a:t>То есть работнику не нужно уходить на больничный, чтобы восстановить здоровье. </a:t>
            </a:r>
            <a:br>
              <a:rPr lang="ru-RU" sz="1400" dirty="0">
                <a:latin typeface="Montserrat Regular" panose="00000500000000000000" pitchFamily="2" charset="-52"/>
              </a:rPr>
            </a:br>
            <a:endParaRPr lang="ru-RU" sz="1400" dirty="0">
              <a:latin typeface="Montserrat Regular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25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BB85124-D937-0ED9-2C5F-3356313390A8}"/>
              </a:ext>
            </a:extLst>
          </p:cNvPr>
          <p:cNvSpPr/>
          <p:nvPr/>
        </p:nvSpPr>
        <p:spPr>
          <a:xfrm>
            <a:off x="1" y="0"/>
            <a:ext cx="3102610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BEDEC53-922C-8FEB-1BD4-E595DE2CAE2D}"/>
              </a:ext>
            </a:extLst>
          </p:cNvPr>
          <p:cNvSpPr/>
          <p:nvPr/>
        </p:nvSpPr>
        <p:spPr>
          <a:xfrm rot="5400000">
            <a:off x="2940659" y="113156"/>
            <a:ext cx="519481" cy="1417066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8CA541-717C-6474-D6D2-6F140BA0AF6E}"/>
              </a:ext>
            </a:extLst>
          </p:cNvPr>
          <p:cNvSpPr txBox="1"/>
          <p:nvPr/>
        </p:nvSpPr>
        <p:spPr>
          <a:xfrm>
            <a:off x="4104131" y="1315872"/>
            <a:ext cx="74115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rgbClr val="FF0000"/>
                </a:solidFill>
                <a:latin typeface="Montserrat Regular" panose="00000500000000000000" pitchFamily="2" charset="-52"/>
              </a:rPr>
              <a:t>Приказ Минтруда России от 15 сентября 2021 №</a:t>
            </a:r>
            <a:r>
              <a:rPr lang="ru-RU" sz="1400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632н </a:t>
            </a:r>
            <a:r>
              <a:rPr lang="ru-RU" sz="1400" dirty="0">
                <a:latin typeface="Montserrat Regular" panose="00000500000000000000" pitchFamily="2" charset="-52"/>
              </a:rPr>
              <a:t>«Об утверждении рекомендаций по учету микроповреждений (микротравм) работников»</a:t>
            </a:r>
            <a:br>
              <a:rPr lang="ru-RU" sz="1400" dirty="0">
                <a:latin typeface="Montserrat Regular" panose="00000500000000000000" pitchFamily="2" charset="-52"/>
              </a:rPr>
            </a:br>
            <a:endParaRPr lang="ru-RU" sz="1400" dirty="0">
              <a:latin typeface="Montserrat Regular" panose="00000500000000000000" pitchFamily="2" charset="-52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3332EAEA-17CF-C495-DF01-BE068B92D1F1}"/>
              </a:ext>
            </a:extLst>
          </p:cNvPr>
          <p:cNvCxnSpPr>
            <a:cxnSpLocks/>
          </p:cNvCxnSpPr>
          <p:nvPr/>
        </p:nvCxnSpPr>
        <p:spPr>
          <a:xfrm>
            <a:off x="4229100" y="1916007"/>
            <a:ext cx="6905625" cy="0"/>
          </a:xfrm>
          <a:prstGeom prst="line">
            <a:avLst/>
          </a:prstGeom>
          <a:ln w="57150">
            <a:solidFill>
              <a:srgbClr val="AFD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B6B4D47C-26EE-5B71-757A-A38BE81969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913800"/>
              </p:ext>
            </p:extLst>
          </p:nvPr>
        </p:nvGraphicFramePr>
        <p:xfrm>
          <a:off x="3449570" y="1362044"/>
          <a:ext cx="547123" cy="110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Document" showAsIcon="1" r:id="rId5" imgW="381029" imgH="771525" progId="Word.Document.8">
                  <p:embed/>
                </p:oleObj>
              </mc:Choice>
              <mc:Fallback>
                <p:oleObj name="Document" showAsIcon="1" r:id="rId5" imgW="381029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49570" y="1362044"/>
                        <a:ext cx="547123" cy="1107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43671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62EE7C-E8FE-36F1-48AA-D4B312D2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3" r="12861"/>
          <a:stretch/>
        </p:blipFill>
        <p:spPr>
          <a:xfrm>
            <a:off x="0" y="0"/>
            <a:ext cx="310261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132" y="561948"/>
            <a:ext cx="7725918" cy="530251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Причины микротравм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4132" y="1331364"/>
            <a:ext cx="7249669" cy="2259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latin typeface="Montserrat Regular" panose="00000500000000000000" pitchFamily="2" charset="-52"/>
              </a:rPr>
              <a:t>Причины, на которые может повлиять руководитель:</a:t>
            </a:r>
          </a:p>
          <a:p>
            <a:pPr>
              <a:buBlip>
                <a:blip r:embed="rId4"/>
              </a:buBlip>
            </a:pPr>
            <a:r>
              <a:rPr lang="ru-RU" sz="1400" dirty="0">
                <a:latin typeface="Montserrat Regular" panose="00000500000000000000" pitchFamily="2" charset="-52"/>
              </a:rPr>
              <a:t>используют самодельный инструмент;</a:t>
            </a:r>
          </a:p>
          <a:p>
            <a:pPr>
              <a:buBlip>
                <a:blip r:embed="rId4"/>
              </a:buBlip>
            </a:pPr>
            <a:r>
              <a:rPr lang="ru-RU" sz="1400" dirty="0">
                <a:latin typeface="Montserrat Regular" panose="00000500000000000000" pitchFamily="2" charset="-52"/>
              </a:rPr>
              <a:t>нарушают технологию производства;</a:t>
            </a:r>
          </a:p>
          <a:p>
            <a:pPr>
              <a:buBlip>
                <a:blip r:embed="rId4"/>
              </a:buBlip>
            </a:pPr>
            <a:r>
              <a:rPr lang="ru-RU" sz="1400" dirty="0">
                <a:latin typeface="Montserrat Regular" panose="00000500000000000000" pitchFamily="2" charset="-52"/>
              </a:rPr>
              <a:t>беспорядок на рабочем месте;</a:t>
            </a:r>
          </a:p>
          <a:p>
            <a:pPr>
              <a:buBlip>
                <a:blip r:embed="rId4"/>
              </a:buBlip>
            </a:pPr>
            <a:r>
              <a:rPr lang="ru-RU" sz="1400" dirty="0">
                <a:latin typeface="Montserrat Regular" panose="00000500000000000000" pitchFamily="2" charset="-52"/>
              </a:rPr>
              <a:t>неудобное рабочее место;</a:t>
            </a:r>
          </a:p>
          <a:p>
            <a:pPr>
              <a:buBlip>
                <a:blip r:embed="rId4"/>
              </a:buBlip>
            </a:pPr>
            <a:r>
              <a:rPr lang="ru-RU" sz="1400" dirty="0">
                <a:latin typeface="Montserrat Regular" panose="00000500000000000000" pitchFamily="2" charset="-52"/>
              </a:rPr>
              <a:t>плохое освещение на рабочем месте;</a:t>
            </a:r>
          </a:p>
          <a:p>
            <a:pPr>
              <a:buBlip>
                <a:blip r:embed="rId4"/>
              </a:buBlip>
            </a:pPr>
            <a:r>
              <a:rPr lang="ru-RU" sz="1400" dirty="0">
                <a:latin typeface="Montserrat Regular" panose="00000500000000000000" pitchFamily="2" charset="-52"/>
              </a:rPr>
              <a:t>захламленное рабочее место.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26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BB85124-D937-0ED9-2C5F-3356313390A8}"/>
              </a:ext>
            </a:extLst>
          </p:cNvPr>
          <p:cNvSpPr/>
          <p:nvPr/>
        </p:nvSpPr>
        <p:spPr>
          <a:xfrm>
            <a:off x="1" y="0"/>
            <a:ext cx="3102610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BEDEC53-922C-8FEB-1BD4-E595DE2CAE2D}"/>
              </a:ext>
            </a:extLst>
          </p:cNvPr>
          <p:cNvSpPr/>
          <p:nvPr/>
        </p:nvSpPr>
        <p:spPr>
          <a:xfrm rot="5400000">
            <a:off x="2940659" y="113156"/>
            <a:ext cx="519481" cy="1417066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EF380A4-3FBE-25BE-F632-352CCC88355B}"/>
              </a:ext>
            </a:extLst>
          </p:cNvPr>
          <p:cNvSpPr txBox="1"/>
          <p:nvPr/>
        </p:nvSpPr>
        <p:spPr>
          <a:xfrm>
            <a:off x="5381626" y="4302560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400" b="1" dirty="0">
                <a:latin typeface="Montserrat Regular" panose="00000500000000000000" pitchFamily="2" charset="-52"/>
              </a:rPr>
              <a:t>Положение о расследовании микротравм.</a:t>
            </a:r>
          </a:p>
          <a:p>
            <a:pPr marL="0" indent="0">
              <a:buNone/>
            </a:pPr>
            <a:endParaRPr lang="ru-RU" sz="1400" b="1" dirty="0">
              <a:latin typeface="Montserrat Regular" panose="00000500000000000000" pitchFamily="2" charset="-52"/>
            </a:endParaRPr>
          </a:p>
          <a:p>
            <a:pPr marL="0" indent="0">
              <a:buNone/>
            </a:pPr>
            <a:endParaRPr lang="ru-RU" sz="1400" b="1" dirty="0">
              <a:latin typeface="Montserrat Regular" panose="00000500000000000000" pitchFamily="2" charset="-52"/>
            </a:endParaRPr>
          </a:p>
          <a:p>
            <a:pPr marL="0" indent="0">
              <a:buNone/>
            </a:pPr>
            <a:endParaRPr lang="ru-RU" sz="1400" b="1" dirty="0">
              <a:latin typeface="Montserrat Regular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latin typeface="Montserrat Regular" panose="00000500000000000000" pitchFamily="2" charset="-52"/>
              </a:rPr>
              <a:t>Обязательный учет микротравм (журнал).</a:t>
            </a:r>
            <a:endParaRPr lang="ru-RU" sz="1400" b="1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AEC466CB-6CEC-7F8C-BD35-689879F63A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011495"/>
              </p:ext>
            </p:extLst>
          </p:nvPr>
        </p:nvGraphicFramePr>
        <p:xfrm>
          <a:off x="4418329" y="4198910"/>
          <a:ext cx="639445" cy="1294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Document" showAsIcon="1" r:id="rId6" imgW="381029" imgH="771525" progId="Word.Document.8">
                  <p:embed/>
                </p:oleObj>
              </mc:Choice>
              <mc:Fallback>
                <p:oleObj name="Document" showAsIcon="1" r:id="rId6" imgW="381029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8329" y="4198910"/>
                        <a:ext cx="639445" cy="1294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AE364AB3-2234-B52F-505D-B949D436D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897897"/>
              </p:ext>
            </p:extLst>
          </p:nvPr>
        </p:nvGraphicFramePr>
        <p:xfrm>
          <a:off x="4418330" y="5061477"/>
          <a:ext cx="639444" cy="1294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Document" showAsIcon="1" r:id="rId9" imgW="381029" imgH="771525" progId="Word.Document.8">
                  <p:embed/>
                </p:oleObj>
              </mc:Choice>
              <mc:Fallback>
                <p:oleObj name="Document" showAsIcon="1" r:id="rId9" imgW="381029" imgH="77152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8330" y="5061477"/>
                        <a:ext cx="639444" cy="1294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497902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62EE7C-E8FE-36F1-48AA-D4B312D2A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3" r="12861"/>
          <a:stretch/>
        </p:blipFill>
        <p:spPr>
          <a:xfrm>
            <a:off x="0" y="0"/>
            <a:ext cx="310261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132" y="561948"/>
            <a:ext cx="7725918" cy="530251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Журнал учета микротравм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27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BB85124-D937-0ED9-2C5F-3356313390A8}"/>
              </a:ext>
            </a:extLst>
          </p:cNvPr>
          <p:cNvSpPr/>
          <p:nvPr/>
        </p:nvSpPr>
        <p:spPr>
          <a:xfrm>
            <a:off x="1" y="0"/>
            <a:ext cx="3102610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BEDEC53-922C-8FEB-1BD4-E595DE2CAE2D}"/>
              </a:ext>
            </a:extLst>
          </p:cNvPr>
          <p:cNvSpPr/>
          <p:nvPr/>
        </p:nvSpPr>
        <p:spPr>
          <a:xfrm rot="5400000">
            <a:off x="2940659" y="113156"/>
            <a:ext cx="519481" cy="1417066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8A2C00E-F0C6-4B81-E147-7062A2BBA1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5"/>
          <a:stretch/>
        </p:blipFill>
        <p:spPr>
          <a:xfrm>
            <a:off x="3757612" y="1345248"/>
            <a:ext cx="7725918" cy="49669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550474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49" y="449514"/>
            <a:ext cx="10724665" cy="519481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Информирование работников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28</a:t>
            </a:fld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5" y="120730"/>
            <a:ext cx="519480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73F5FEB-04B6-12B0-F978-3F5B37D67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89FB4715-EBB4-5BE0-F003-32521556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49" y="1303068"/>
            <a:ext cx="10176751" cy="36118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Согласно Статье 214 ТК РФ, работодатель обязан обеспечить:</a:t>
            </a:r>
          </a:p>
          <a:p>
            <a:pPr marL="0" indent="0">
              <a:buNone/>
            </a:pP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Информирование работников 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об условиях и охране труда на их рабочих местах, о существующих </a:t>
            </a: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профессиональных рисках </a:t>
            </a: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и их уровнях, а также о мерах по защите от воздействия вредных и (или) опасных производственных факторов, имеющихся на рабочих местах, о предоставляемых им гарантиях, полагающихся им компенсациях и средствах индивидуальной защиты, об использовании приборов, устройств, оборудования и (или) комплексов (систем) приборов, устройств, оборудования, обеспечивающих дистанционную видео-, аудио- или иную фиксацию процессов производства работ, в целях контроля за безопасностью производства работ;</a:t>
            </a:r>
          </a:p>
          <a:p>
            <a:pPr marL="0" indent="0">
              <a:buNone/>
            </a:pPr>
            <a:endParaRPr lang="en-US" sz="1400" b="1" dirty="0">
              <a:solidFill>
                <a:srgbClr val="222222"/>
              </a:solidFill>
              <a:latin typeface="Montserrat Regular" panose="00000500000000000000" pitchFamily="2" charset="-52"/>
            </a:endParaRPr>
          </a:p>
          <a:p>
            <a:pPr marL="0" indent="0">
              <a:buNone/>
            </a:pP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Приказ Минтруда России от 17 декабря 2021 г. №894</a:t>
            </a:r>
            <a:b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</a:b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Об утверждении рекомендаций по размещению работодателем информационных материалов в целях информирования работников об их трудовых правах, включая право на безопасные условия и охрану труда</a:t>
            </a:r>
            <a:endParaRPr lang="en-US" sz="1400" dirty="0">
              <a:solidFill>
                <a:srgbClr val="222222"/>
              </a:solidFill>
              <a:latin typeface="Montserrat Regular" panose="00000500000000000000" pitchFamily="2" charset="-52"/>
            </a:endParaRPr>
          </a:p>
          <a:p>
            <a:pPr marL="0" indent="0">
              <a:buNone/>
            </a:pPr>
            <a:endParaRPr lang="ru-RU" sz="1400" b="1" dirty="0">
              <a:solidFill>
                <a:srgbClr val="222222"/>
              </a:solidFill>
              <a:latin typeface="Montserrat Regular" panose="00000500000000000000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222222"/>
                </a:solidFill>
                <a:latin typeface="Montserrat Regular" panose="00000500000000000000" pitchFamily="2" charset="-52"/>
              </a:rPr>
              <a:t>Приказ Минтруда России от 29 октября 2021 г. №773н</a:t>
            </a:r>
            <a:endParaRPr lang="en-US" sz="1400" b="1" dirty="0">
              <a:solidFill>
                <a:srgbClr val="222222"/>
              </a:solidFill>
              <a:latin typeface="Montserrat Regular" panose="00000500000000000000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222222"/>
                </a:solidFill>
                <a:latin typeface="Montserrat Regular" panose="00000500000000000000" pitchFamily="2" charset="-52"/>
              </a:rPr>
              <a:t>Об утверждении форм (способов) информирования работников об их трудовых правах, включая право на безопасные условия и охрану труда, и примерного перечня информационных материалов в целях информирования работников об их трудовых правах, включая право на безопасные условия и охрану труда»</a:t>
            </a:r>
          </a:p>
        </p:txBody>
      </p:sp>
    </p:spTree>
    <p:extLst>
      <p:ext uri="{BB962C8B-B14F-4D97-AF65-F5344CB8AC3E}">
        <p14:creationId xmlns:p14="http://schemas.microsoft.com/office/powerpoint/2010/main" val="340739957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3CF8C8-A3C7-0EE7-E61D-F42ED9065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-1" y="-1"/>
            <a:ext cx="12191999" cy="68580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B32DAE4-B4A6-DB0D-2AD3-95CA41B46658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29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A302150A-3082-F22D-F6F5-5D7509D831AB}"/>
              </a:ext>
            </a:extLst>
          </p:cNvPr>
          <p:cNvSpPr txBox="1">
            <a:spLocks/>
          </p:cNvSpPr>
          <p:nvPr/>
        </p:nvSpPr>
        <p:spPr>
          <a:xfrm>
            <a:off x="1205973" y="1352014"/>
            <a:ext cx="9780050" cy="2147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</a:rPr>
              <a:t>Правила по охране труда</a:t>
            </a:r>
          </a:p>
          <a:p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</a:rPr>
              <a:t>в ЖКХ</a:t>
            </a:r>
          </a:p>
        </p:txBody>
      </p:sp>
      <p:sp>
        <p:nvSpPr>
          <p:cNvPr id="11" name="Graphic 283">
            <a:extLst>
              <a:ext uri="{FF2B5EF4-FFF2-40B4-BE49-F238E27FC236}">
                <a16:creationId xmlns="" xmlns:a16="http://schemas.microsoft.com/office/drawing/2014/main" id="{8C054EF6-30AC-C52B-E641-0B141B3F1C55}"/>
              </a:ext>
            </a:extLst>
          </p:cNvPr>
          <p:cNvSpPr/>
          <p:nvPr/>
        </p:nvSpPr>
        <p:spPr>
          <a:xfrm>
            <a:off x="523152" y="1861163"/>
            <a:ext cx="635102" cy="112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6" extrusionOk="0">
                <a:moveTo>
                  <a:pt x="20400" y="21505"/>
                </a:moveTo>
                <a:cubicBezTo>
                  <a:pt x="20175" y="21505"/>
                  <a:pt x="19955" y="21470"/>
                  <a:pt x="19764" y="21403"/>
                </a:cubicBezTo>
                <a:lnTo>
                  <a:pt x="10800" y="18266"/>
                </a:lnTo>
                <a:lnTo>
                  <a:pt x="1836" y="21403"/>
                </a:lnTo>
                <a:cubicBezTo>
                  <a:pt x="1274" y="21600"/>
                  <a:pt x="534" y="21504"/>
                  <a:pt x="182" y="21190"/>
                </a:cubicBezTo>
                <a:cubicBezTo>
                  <a:pt x="63" y="21083"/>
                  <a:pt x="0" y="20959"/>
                  <a:pt x="0" y="20833"/>
                </a:cubicBezTo>
                <a:lnTo>
                  <a:pt x="0" y="672"/>
                </a:lnTo>
                <a:cubicBezTo>
                  <a:pt x="0" y="301"/>
                  <a:pt x="537" y="0"/>
                  <a:pt x="1200" y="0"/>
                </a:cubicBezTo>
                <a:lnTo>
                  <a:pt x="20400" y="0"/>
                </a:lnTo>
                <a:cubicBezTo>
                  <a:pt x="21063" y="0"/>
                  <a:pt x="21600" y="301"/>
                  <a:pt x="21600" y="672"/>
                </a:cubicBezTo>
                <a:lnTo>
                  <a:pt x="21600" y="20833"/>
                </a:lnTo>
                <a:cubicBezTo>
                  <a:pt x="21600" y="21205"/>
                  <a:pt x="21063" y="21505"/>
                  <a:pt x="20400" y="21505"/>
                </a:cubicBezTo>
                <a:close/>
              </a:path>
            </a:pathLst>
          </a:custGeom>
          <a:solidFill>
            <a:srgbClr val="AFD543"/>
          </a:solidFill>
          <a:ln w="12700">
            <a:miter lim="400000"/>
          </a:ln>
        </p:spPr>
        <p:txBody>
          <a:bodyPr tIns="91439" bIns="91439" anchor="ctr"/>
          <a:lstStyle/>
          <a:p>
            <a:endParaRPr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70CFE7F-1318-B0C5-F991-F6ECBF920680}"/>
              </a:ext>
            </a:extLst>
          </p:cNvPr>
          <p:cNvSpPr/>
          <p:nvPr/>
        </p:nvSpPr>
        <p:spPr>
          <a:xfrm>
            <a:off x="-1" y="4635500"/>
            <a:ext cx="12192001" cy="1371600"/>
          </a:xfrm>
          <a:prstGeom prst="rect">
            <a:avLst/>
          </a:prstGeom>
          <a:solidFill>
            <a:srgbClr val="AFD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FFCD57-5E28-F5D9-E087-7167D82A3AAA}"/>
              </a:ext>
            </a:extLst>
          </p:cNvPr>
          <p:cNvSpPr txBox="1"/>
          <p:nvPr/>
        </p:nvSpPr>
        <p:spPr>
          <a:xfrm>
            <a:off x="355598" y="4967125"/>
            <a:ext cx="11480800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 Regular" panose="00000500000000000000" pitchFamily="2" charset="-52"/>
              </a:rPr>
              <a:t>Приказ Минтруда России от 29.10.2020 № 758н</a:t>
            </a:r>
          </a:p>
          <a:p>
            <a:r>
              <a:rPr lang="ru-RU" b="1" dirty="0">
                <a:latin typeface="Montserrat Regular" panose="00000500000000000000" pitchFamily="2" charset="-52"/>
              </a:rPr>
              <a:t>Об утверждении Правил по охране труда в жилищно-коммунальном хозяйстве</a:t>
            </a:r>
          </a:p>
        </p:txBody>
      </p:sp>
    </p:spTree>
    <p:extLst>
      <p:ext uri="{BB962C8B-B14F-4D97-AF65-F5344CB8AC3E}">
        <p14:creationId xmlns:p14="http://schemas.microsoft.com/office/powerpoint/2010/main" val="95244151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C74F13A-65EA-1CD6-C1FA-BA46D2930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8" r="73751" b="7495"/>
          <a:stretch/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132" y="561948"/>
            <a:ext cx="7097268" cy="530251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Основные понятия охраны труда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4132" y="2063658"/>
            <a:ext cx="7249669" cy="3078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>
                <a:latin typeface="Montserrat Regular" panose="00000500000000000000" pitchFamily="2" charset="-52"/>
              </a:rPr>
              <a:t>Охрана труда </a:t>
            </a:r>
            <a:r>
              <a:rPr lang="ru-RU" sz="1800" dirty="0">
                <a:latin typeface="Montserrat Regular" panose="00000500000000000000" pitchFamily="2" charset="-52"/>
              </a:rPr>
              <a:t>- система сохранения жизни и здоровья работников в процессе трудовой деятельности, включающая в себя правовые, социально-экономические, организационно-технические, санитарно-гигиенические, лечебно-профилактические, реабилитационные и иные мероприятия.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3</a:t>
            </a:fld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0BB85124-D937-0ED9-2C5F-3356313390A8}"/>
              </a:ext>
            </a:extLst>
          </p:cNvPr>
          <p:cNvSpPr/>
          <p:nvPr/>
        </p:nvSpPr>
        <p:spPr>
          <a:xfrm>
            <a:off x="-23861" y="0"/>
            <a:ext cx="3224261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BEDEC53-922C-8FEB-1BD4-E595DE2CAE2D}"/>
              </a:ext>
            </a:extLst>
          </p:cNvPr>
          <p:cNvSpPr/>
          <p:nvPr/>
        </p:nvSpPr>
        <p:spPr>
          <a:xfrm rot="5400000">
            <a:off x="2940659" y="113156"/>
            <a:ext cx="519481" cy="1417066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8CA541-717C-6474-D6D2-6F140BA0AF6E}"/>
              </a:ext>
            </a:extLst>
          </p:cNvPr>
          <p:cNvSpPr txBox="1"/>
          <p:nvPr/>
        </p:nvSpPr>
        <p:spPr>
          <a:xfrm>
            <a:off x="4104132" y="1315872"/>
            <a:ext cx="6094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latin typeface="Montserrat Regular" panose="00000500000000000000" pitchFamily="2" charset="-52"/>
              </a:rPr>
              <a:t>ТК РФ Статья 209 Основные понятия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3332EAEA-17CF-C495-DF01-BE068B92D1F1}"/>
              </a:ext>
            </a:extLst>
          </p:cNvPr>
          <p:cNvCxnSpPr/>
          <p:nvPr/>
        </p:nvCxnSpPr>
        <p:spPr>
          <a:xfrm>
            <a:off x="4178300" y="1715982"/>
            <a:ext cx="4381501" cy="0"/>
          </a:xfrm>
          <a:prstGeom prst="line">
            <a:avLst/>
          </a:prstGeom>
          <a:ln w="57150">
            <a:solidFill>
              <a:srgbClr val="AFD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422273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A656142-7587-28BD-0DEE-A717A82BF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92" b="8516"/>
          <a:stretch/>
        </p:blipFill>
        <p:spPr>
          <a:xfrm>
            <a:off x="-7" y="0"/>
            <a:ext cx="12191996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B32DAE4-B4A6-DB0D-2AD3-95CA41B46658}"/>
              </a:ext>
            </a:extLst>
          </p:cNvPr>
          <p:cNvSpPr/>
          <p:nvPr/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30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A302150A-3082-F22D-F6F5-5D7509D831AB}"/>
              </a:ext>
            </a:extLst>
          </p:cNvPr>
          <p:cNvSpPr txBox="1">
            <a:spLocks/>
          </p:cNvSpPr>
          <p:nvPr/>
        </p:nvSpPr>
        <p:spPr>
          <a:xfrm>
            <a:off x="1205973" y="1726960"/>
            <a:ext cx="9780050" cy="1956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</a:rPr>
              <a:t>Правила по охране труда при строительстве, реконструкции и ремонте</a:t>
            </a:r>
          </a:p>
        </p:txBody>
      </p:sp>
      <p:sp>
        <p:nvSpPr>
          <p:cNvPr id="11" name="Graphic 283">
            <a:extLst>
              <a:ext uri="{FF2B5EF4-FFF2-40B4-BE49-F238E27FC236}">
                <a16:creationId xmlns="" xmlns:a16="http://schemas.microsoft.com/office/drawing/2014/main" id="{8C054EF6-30AC-C52B-E641-0B141B3F1C55}"/>
              </a:ext>
            </a:extLst>
          </p:cNvPr>
          <p:cNvSpPr/>
          <p:nvPr/>
        </p:nvSpPr>
        <p:spPr>
          <a:xfrm>
            <a:off x="523152" y="1861163"/>
            <a:ext cx="635102" cy="112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6" extrusionOk="0">
                <a:moveTo>
                  <a:pt x="20400" y="21505"/>
                </a:moveTo>
                <a:cubicBezTo>
                  <a:pt x="20175" y="21505"/>
                  <a:pt x="19955" y="21470"/>
                  <a:pt x="19764" y="21403"/>
                </a:cubicBezTo>
                <a:lnTo>
                  <a:pt x="10800" y="18266"/>
                </a:lnTo>
                <a:lnTo>
                  <a:pt x="1836" y="21403"/>
                </a:lnTo>
                <a:cubicBezTo>
                  <a:pt x="1274" y="21600"/>
                  <a:pt x="534" y="21504"/>
                  <a:pt x="182" y="21190"/>
                </a:cubicBezTo>
                <a:cubicBezTo>
                  <a:pt x="63" y="21083"/>
                  <a:pt x="0" y="20959"/>
                  <a:pt x="0" y="20833"/>
                </a:cubicBezTo>
                <a:lnTo>
                  <a:pt x="0" y="672"/>
                </a:lnTo>
                <a:cubicBezTo>
                  <a:pt x="0" y="301"/>
                  <a:pt x="537" y="0"/>
                  <a:pt x="1200" y="0"/>
                </a:cubicBezTo>
                <a:lnTo>
                  <a:pt x="20400" y="0"/>
                </a:lnTo>
                <a:cubicBezTo>
                  <a:pt x="21063" y="0"/>
                  <a:pt x="21600" y="301"/>
                  <a:pt x="21600" y="672"/>
                </a:cubicBezTo>
                <a:lnTo>
                  <a:pt x="21600" y="20833"/>
                </a:lnTo>
                <a:cubicBezTo>
                  <a:pt x="21600" y="21205"/>
                  <a:pt x="21063" y="21505"/>
                  <a:pt x="20400" y="21505"/>
                </a:cubicBezTo>
                <a:close/>
              </a:path>
            </a:pathLst>
          </a:custGeom>
          <a:solidFill>
            <a:srgbClr val="AFD543"/>
          </a:solidFill>
          <a:ln w="12700">
            <a:miter lim="400000"/>
          </a:ln>
        </p:spPr>
        <p:txBody>
          <a:bodyPr tIns="91439" bIns="91439" anchor="ctr"/>
          <a:lstStyle/>
          <a:p>
            <a:endParaRPr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70CFE7F-1318-B0C5-F991-F6ECBF920680}"/>
              </a:ext>
            </a:extLst>
          </p:cNvPr>
          <p:cNvSpPr/>
          <p:nvPr/>
        </p:nvSpPr>
        <p:spPr>
          <a:xfrm>
            <a:off x="-1" y="4635500"/>
            <a:ext cx="12192001" cy="1371600"/>
          </a:xfrm>
          <a:prstGeom prst="rect">
            <a:avLst/>
          </a:prstGeom>
          <a:solidFill>
            <a:srgbClr val="AFD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FFCD57-5E28-F5D9-E087-7167D82A3AAA}"/>
              </a:ext>
            </a:extLst>
          </p:cNvPr>
          <p:cNvSpPr txBox="1"/>
          <p:nvPr/>
        </p:nvSpPr>
        <p:spPr>
          <a:xfrm>
            <a:off x="355598" y="4721392"/>
            <a:ext cx="11480800" cy="1199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 Regular" panose="00000500000000000000" pitchFamily="2" charset="-52"/>
              </a:rPr>
              <a:t>Правила по охране труда при строительстве, реконструкции и ремонте / Приказ Минтруда России от 11 декабря 2020 г. № 883н.</a:t>
            </a:r>
          </a:p>
          <a:p>
            <a:r>
              <a:rPr lang="ru-RU" b="1" dirty="0">
                <a:latin typeface="Montserrat Regular" panose="00000500000000000000" pitchFamily="2" charset="-52"/>
              </a:rPr>
              <a:t>Приказ «Об утверждении Правил по охране труда при строительстве, реконструкции и ремонте»</a:t>
            </a:r>
          </a:p>
        </p:txBody>
      </p:sp>
      <p:sp>
        <p:nvSpPr>
          <p:cNvPr id="2" name="AutoShape 2" descr="man standing near rods">
            <a:extLst>
              <a:ext uri="{FF2B5EF4-FFF2-40B4-BE49-F238E27FC236}">
                <a16:creationId xmlns="" xmlns:a16="http://schemas.microsoft.com/office/drawing/2014/main" id="{0C150E6B-3209-6BBC-79B8-FC6031A108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15149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n doing welding on outdoors">
            <a:extLst>
              <a:ext uri="{FF2B5EF4-FFF2-40B4-BE49-F238E27FC236}">
                <a16:creationId xmlns="" xmlns:a16="http://schemas.microsoft.com/office/drawing/2014/main" id="{44C93E0E-843D-403F-735A-F91CA25A4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b="1455"/>
          <a:stretch/>
        </p:blipFill>
        <p:spPr bwMode="auto">
          <a:xfrm>
            <a:off x="-7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B32DAE4-B4A6-DB0D-2AD3-95CA41B46658}"/>
              </a:ext>
            </a:extLst>
          </p:cNvPr>
          <p:cNvSpPr/>
          <p:nvPr/>
        </p:nvSpPr>
        <p:spPr>
          <a:xfrm>
            <a:off x="-18" y="0"/>
            <a:ext cx="12191999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31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A302150A-3082-F22D-F6F5-5D7509D831AB}"/>
              </a:ext>
            </a:extLst>
          </p:cNvPr>
          <p:cNvSpPr txBox="1">
            <a:spLocks/>
          </p:cNvSpPr>
          <p:nvPr/>
        </p:nvSpPr>
        <p:spPr>
          <a:xfrm>
            <a:off x="1205973" y="1861163"/>
            <a:ext cx="9780050" cy="673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</a:rPr>
              <a:t>Работы на высоте</a:t>
            </a:r>
          </a:p>
        </p:txBody>
      </p:sp>
      <p:sp>
        <p:nvSpPr>
          <p:cNvPr id="11" name="Graphic 283">
            <a:extLst>
              <a:ext uri="{FF2B5EF4-FFF2-40B4-BE49-F238E27FC236}">
                <a16:creationId xmlns="" xmlns:a16="http://schemas.microsoft.com/office/drawing/2014/main" id="{8C054EF6-30AC-C52B-E641-0B141B3F1C55}"/>
              </a:ext>
            </a:extLst>
          </p:cNvPr>
          <p:cNvSpPr/>
          <p:nvPr/>
        </p:nvSpPr>
        <p:spPr>
          <a:xfrm>
            <a:off x="523152" y="1861163"/>
            <a:ext cx="635102" cy="112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6" extrusionOk="0">
                <a:moveTo>
                  <a:pt x="20400" y="21505"/>
                </a:moveTo>
                <a:cubicBezTo>
                  <a:pt x="20175" y="21505"/>
                  <a:pt x="19955" y="21470"/>
                  <a:pt x="19764" y="21403"/>
                </a:cubicBezTo>
                <a:lnTo>
                  <a:pt x="10800" y="18266"/>
                </a:lnTo>
                <a:lnTo>
                  <a:pt x="1836" y="21403"/>
                </a:lnTo>
                <a:cubicBezTo>
                  <a:pt x="1274" y="21600"/>
                  <a:pt x="534" y="21504"/>
                  <a:pt x="182" y="21190"/>
                </a:cubicBezTo>
                <a:cubicBezTo>
                  <a:pt x="63" y="21083"/>
                  <a:pt x="0" y="20959"/>
                  <a:pt x="0" y="20833"/>
                </a:cubicBezTo>
                <a:lnTo>
                  <a:pt x="0" y="672"/>
                </a:lnTo>
                <a:cubicBezTo>
                  <a:pt x="0" y="301"/>
                  <a:pt x="537" y="0"/>
                  <a:pt x="1200" y="0"/>
                </a:cubicBezTo>
                <a:lnTo>
                  <a:pt x="20400" y="0"/>
                </a:lnTo>
                <a:cubicBezTo>
                  <a:pt x="21063" y="0"/>
                  <a:pt x="21600" y="301"/>
                  <a:pt x="21600" y="672"/>
                </a:cubicBezTo>
                <a:lnTo>
                  <a:pt x="21600" y="20833"/>
                </a:lnTo>
                <a:cubicBezTo>
                  <a:pt x="21600" y="21205"/>
                  <a:pt x="21063" y="21505"/>
                  <a:pt x="20400" y="21505"/>
                </a:cubicBezTo>
                <a:close/>
              </a:path>
            </a:pathLst>
          </a:custGeom>
          <a:solidFill>
            <a:srgbClr val="AFD543"/>
          </a:solidFill>
          <a:ln w="12700">
            <a:miter lim="400000"/>
          </a:ln>
        </p:spPr>
        <p:txBody>
          <a:bodyPr tIns="91439" bIns="91439" anchor="ctr"/>
          <a:lstStyle/>
          <a:p>
            <a:endParaRPr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70CFE7F-1318-B0C5-F991-F6ECBF920680}"/>
              </a:ext>
            </a:extLst>
          </p:cNvPr>
          <p:cNvSpPr/>
          <p:nvPr/>
        </p:nvSpPr>
        <p:spPr>
          <a:xfrm>
            <a:off x="-1" y="4635500"/>
            <a:ext cx="12192001" cy="1371600"/>
          </a:xfrm>
          <a:prstGeom prst="rect">
            <a:avLst/>
          </a:prstGeom>
          <a:solidFill>
            <a:srgbClr val="AFD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FFCD57-5E28-F5D9-E087-7167D82A3AAA}"/>
              </a:ext>
            </a:extLst>
          </p:cNvPr>
          <p:cNvSpPr txBox="1"/>
          <p:nvPr/>
        </p:nvSpPr>
        <p:spPr>
          <a:xfrm>
            <a:off x="355598" y="5136698"/>
            <a:ext cx="11480800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 Regular" panose="00000500000000000000" pitchFamily="2" charset="-52"/>
              </a:rPr>
              <a:t>Приказ Минтруда РФ от 16.11.2020 года №782н «Правила по охране труда при работе на высоте» </a:t>
            </a:r>
          </a:p>
        </p:txBody>
      </p:sp>
    </p:spTree>
    <p:extLst>
      <p:ext uri="{BB962C8B-B14F-4D97-AF65-F5344CB8AC3E}">
        <p14:creationId xmlns:p14="http://schemas.microsoft.com/office/powerpoint/2010/main" val="4011900507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B4DE7B4-B3A6-923A-E52C-276C475A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B32DAE4-B4A6-DB0D-2AD3-95CA41B46658}"/>
              </a:ext>
            </a:extLst>
          </p:cNvPr>
          <p:cNvSpPr/>
          <p:nvPr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32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A302150A-3082-F22D-F6F5-5D7509D831AB}"/>
              </a:ext>
            </a:extLst>
          </p:cNvPr>
          <p:cNvSpPr txBox="1">
            <a:spLocks/>
          </p:cNvSpPr>
          <p:nvPr/>
        </p:nvSpPr>
        <p:spPr>
          <a:xfrm>
            <a:off x="1205973" y="2089030"/>
            <a:ext cx="9780050" cy="673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Montserrat SemiBold" panose="00000700000000000000" pitchFamily="2" charset="-52"/>
              </a:rPr>
              <a:t>Работы в ограниченном и замкнутом пространстве</a:t>
            </a:r>
          </a:p>
        </p:txBody>
      </p:sp>
      <p:sp>
        <p:nvSpPr>
          <p:cNvPr id="11" name="Graphic 283">
            <a:extLst>
              <a:ext uri="{FF2B5EF4-FFF2-40B4-BE49-F238E27FC236}">
                <a16:creationId xmlns="" xmlns:a16="http://schemas.microsoft.com/office/drawing/2014/main" id="{8C054EF6-30AC-C52B-E641-0B141B3F1C55}"/>
              </a:ext>
            </a:extLst>
          </p:cNvPr>
          <p:cNvSpPr/>
          <p:nvPr/>
        </p:nvSpPr>
        <p:spPr>
          <a:xfrm>
            <a:off x="523152" y="1861163"/>
            <a:ext cx="635102" cy="112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6" extrusionOk="0">
                <a:moveTo>
                  <a:pt x="20400" y="21505"/>
                </a:moveTo>
                <a:cubicBezTo>
                  <a:pt x="20175" y="21505"/>
                  <a:pt x="19955" y="21470"/>
                  <a:pt x="19764" y="21403"/>
                </a:cubicBezTo>
                <a:lnTo>
                  <a:pt x="10800" y="18266"/>
                </a:lnTo>
                <a:lnTo>
                  <a:pt x="1836" y="21403"/>
                </a:lnTo>
                <a:cubicBezTo>
                  <a:pt x="1274" y="21600"/>
                  <a:pt x="534" y="21504"/>
                  <a:pt x="182" y="21190"/>
                </a:cubicBezTo>
                <a:cubicBezTo>
                  <a:pt x="63" y="21083"/>
                  <a:pt x="0" y="20959"/>
                  <a:pt x="0" y="20833"/>
                </a:cubicBezTo>
                <a:lnTo>
                  <a:pt x="0" y="672"/>
                </a:lnTo>
                <a:cubicBezTo>
                  <a:pt x="0" y="301"/>
                  <a:pt x="537" y="0"/>
                  <a:pt x="1200" y="0"/>
                </a:cubicBezTo>
                <a:lnTo>
                  <a:pt x="20400" y="0"/>
                </a:lnTo>
                <a:cubicBezTo>
                  <a:pt x="21063" y="0"/>
                  <a:pt x="21600" y="301"/>
                  <a:pt x="21600" y="672"/>
                </a:cubicBezTo>
                <a:lnTo>
                  <a:pt x="21600" y="20833"/>
                </a:lnTo>
                <a:cubicBezTo>
                  <a:pt x="21600" y="21205"/>
                  <a:pt x="21063" y="21505"/>
                  <a:pt x="20400" y="21505"/>
                </a:cubicBezTo>
                <a:close/>
              </a:path>
            </a:pathLst>
          </a:custGeom>
          <a:solidFill>
            <a:srgbClr val="AFD543"/>
          </a:solidFill>
          <a:ln w="12700">
            <a:miter lim="400000"/>
          </a:ln>
        </p:spPr>
        <p:txBody>
          <a:bodyPr tIns="91439" bIns="91439" anchor="ctr"/>
          <a:lstStyle/>
          <a:p>
            <a:endParaRPr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70CFE7F-1318-B0C5-F991-F6ECBF920680}"/>
              </a:ext>
            </a:extLst>
          </p:cNvPr>
          <p:cNvSpPr/>
          <p:nvPr/>
        </p:nvSpPr>
        <p:spPr>
          <a:xfrm>
            <a:off x="-1" y="4635500"/>
            <a:ext cx="12192001" cy="1371600"/>
          </a:xfrm>
          <a:prstGeom prst="rect">
            <a:avLst/>
          </a:prstGeom>
          <a:solidFill>
            <a:srgbClr val="AFD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FFCD57-5E28-F5D9-E087-7167D82A3AAA}"/>
              </a:ext>
            </a:extLst>
          </p:cNvPr>
          <p:cNvSpPr txBox="1"/>
          <p:nvPr/>
        </p:nvSpPr>
        <p:spPr>
          <a:xfrm>
            <a:off x="355598" y="4998263"/>
            <a:ext cx="11480800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Montserrat Regular" panose="00000500000000000000" pitchFamily="2" charset="-52"/>
              </a:rPr>
              <a:t>Приказ Минтруда РФ от 15 декабря 2020 года №902н «Правила по охране труда при работе в ограниченных и замкнутых пространствах»  </a:t>
            </a:r>
          </a:p>
        </p:txBody>
      </p:sp>
    </p:spTree>
    <p:extLst>
      <p:ext uri="{BB962C8B-B14F-4D97-AF65-F5344CB8AC3E}">
        <p14:creationId xmlns:p14="http://schemas.microsoft.com/office/powerpoint/2010/main" val="2696598483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5C646E4F-13B8-6829-B514-FD01F20D19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t="17941" r="15873" b="17157"/>
          <a:stretch/>
        </p:blipFill>
        <p:spPr>
          <a:xfrm>
            <a:off x="6270718" y="566284"/>
            <a:ext cx="2561829" cy="16037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CF60552-48D1-510B-7A63-194070982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4" r="33109"/>
          <a:stretch/>
        </p:blipFill>
        <p:spPr>
          <a:xfrm>
            <a:off x="0" y="0"/>
            <a:ext cx="5689601" cy="6858000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F3E47BCA-C766-86E8-6F3D-704EE7FCEDE1}"/>
              </a:ext>
            </a:extLst>
          </p:cNvPr>
          <p:cNvGrpSpPr/>
          <p:nvPr/>
        </p:nvGrpSpPr>
        <p:grpSpPr>
          <a:xfrm>
            <a:off x="6090718" y="2190960"/>
            <a:ext cx="4664343" cy="4031873"/>
            <a:chOff x="6096000" y="2619563"/>
            <a:chExt cx="4664343" cy="4031873"/>
          </a:xfrm>
        </p:grpSpPr>
        <p:sp>
          <p:nvSpPr>
            <p:cNvPr id="8" name="Rectangle 1">
              <a:extLst>
                <a:ext uri="{FF2B5EF4-FFF2-40B4-BE49-F238E27FC236}">
                  <a16:creationId xmlns="" xmlns:a16="http://schemas.microsoft.com/office/drawing/2014/main" id="{B3D87799-11E9-CBF1-9F59-587C32B27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8000" y="2619563"/>
              <a:ext cx="4412343" cy="40318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1" i="0" u="none" strike="noStrike" cap="none" normalizeH="0" baseline="0" dirty="0">
                  <a:ln>
                    <a:noFill/>
                  </a:ln>
                  <a:solidFill>
                    <a:srgbClr val="AFD543"/>
                  </a:solidFill>
                  <a:effectLst/>
                  <a:latin typeface="Montserrat Regular" panose="00000500000000000000" pitchFamily="2" charset="-52"/>
                </a:rPr>
                <a:t>#ДВРЦОТ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 Regular" panose="00000500000000000000" pitchFamily="2" charset="-5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ontserrat Regular" panose="00000500000000000000" pitchFamily="2" charset="-52"/>
                </a:rPr>
                <a:t>Контакты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 Regular" panose="00000500000000000000" pitchFamily="2" charset="-5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sng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Regular" panose="00000500000000000000" pitchFamily="2" charset="-52"/>
                </a:rPr>
                <a:t>Адрес: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Regular" panose="00000500000000000000" pitchFamily="2" charset="-52"/>
                </a:rPr>
                <a:t>690003, Владивосток,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Regular" panose="00000500000000000000" pitchFamily="2" charset="-52"/>
                </a:rPr>
                <a:t>ул. Станюковича 29а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Regular" panose="00000500000000000000" pitchFamily="2" charset="-5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sng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Regular" panose="00000500000000000000" pitchFamily="2" charset="-52"/>
                </a:rPr>
                <a:t>Контактные данные: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Regular" panose="00000500000000000000" pitchFamily="2" charset="-5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Regular" panose="00000500000000000000" pitchFamily="2" charset="-52"/>
                </a:rPr>
                <a:t>+7 (423) 22-44-333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Regular" panose="00000500000000000000" pitchFamily="2" charset="-52"/>
                </a:rPr>
                <a:t>+7 (904) 627-49-99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Regular" panose="00000500000000000000" pitchFamily="2" charset="-5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Montserrat Regular" panose="00000500000000000000" pitchFamily="2" charset="-52"/>
                  <a:hlinkClick r:id="rId4"/>
                </a:rPr>
                <a:t>sales@dvrcot.ru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ontserrat Regular" panose="00000500000000000000" pitchFamily="2" charset="-5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ontserrat Regular" panose="00000500000000000000" pitchFamily="2" charset="-52"/>
                  <a:hlinkClick r:id="rId5"/>
                </a:rPr>
                <a:t>www.dvrcot.ru</a:t>
              </a: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ontserrat Regular" panose="00000500000000000000" pitchFamily="2" charset="-52"/>
              </a:endParaRPr>
            </a:p>
          </p:txBody>
        </p:sp>
        <p:sp>
          <p:nvSpPr>
            <p:cNvPr id="11" name="Graphic 33">
              <a:extLst>
                <a:ext uri="{FF2B5EF4-FFF2-40B4-BE49-F238E27FC236}">
                  <a16:creationId xmlns="" xmlns:a16="http://schemas.microsoft.com/office/drawing/2014/main" id="{71C83011-09C3-5C21-636F-C94F821EF759}"/>
                </a:ext>
              </a:extLst>
            </p:cNvPr>
            <p:cNvSpPr/>
            <p:nvPr/>
          </p:nvSpPr>
          <p:spPr>
            <a:xfrm>
              <a:off x="6159500" y="6056190"/>
              <a:ext cx="180000" cy="1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18035" y="14363"/>
                  </a:moveTo>
                  <a:lnTo>
                    <a:pt x="18035" y="7235"/>
                  </a:lnTo>
                  <a:cubicBezTo>
                    <a:pt x="18034" y="6075"/>
                    <a:pt x="17093" y="5136"/>
                    <a:pt x="15934" y="5136"/>
                  </a:cubicBezTo>
                  <a:lnTo>
                    <a:pt x="5666" y="5136"/>
                  </a:lnTo>
                  <a:cubicBezTo>
                    <a:pt x="4506" y="5136"/>
                    <a:pt x="3565" y="6077"/>
                    <a:pt x="3565" y="7237"/>
                  </a:cubicBezTo>
                  <a:lnTo>
                    <a:pt x="3565" y="14365"/>
                  </a:lnTo>
                  <a:cubicBezTo>
                    <a:pt x="3566" y="15525"/>
                    <a:pt x="4506" y="16465"/>
                    <a:pt x="5666" y="16465"/>
                  </a:cubicBezTo>
                  <a:lnTo>
                    <a:pt x="15934" y="16465"/>
                  </a:lnTo>
                  <a:cubicBezTo>
                    <a:pt x="17094" y="16465"/>
                    <a:pt x="18035" y="15524"/>
                    <a:pt x="18035" y="14363"/>
                  </a:cubicBezTo>
                  <a:close/>
                  <a:moveTo>
                    <a:pt x="15947" y="6037"/>
                  </a:moveTo>
                  <a:lnTo>
                    <a:pt x="15552" y="6037"/>
                  </a:lnTo>
                  <a:lnTo>
                    <a:pt x="10800" y="9799"/>
                  </a:lnTo>
                  <a:lnTo>
                    <a:pt x="6048" y="6037"/>
                  </a:lnTo>
                  <a:lnTo>
                    <a:pt x="5652" y="6037"/>
                  </a:lnTo>
                  <a:cubicBezTo>
                    <a:pt x="4995" y="6037"/>
                    <a:pt x="4463" y="6570"/>
                    <a:pt x="4464" y="7227"/>
                  </a:cubicBezTo>
                  <a:lnTo>
                    <a:pt x="4464" y="14373"/>
                  </a:lnTo>
                  <a:cubicBezTo>
                    <a:pt x="4464" y="15030"/>
                    <a:pt x="4995" y="15563"/>
                    <a:pt x="5652" y="15564"/>
                  </a:cubicBezTo>
                  <a:lnTo>
                    <a:pt x="6048" y="15564"/>
                  </a:lnTo>
                  <a:lnTo>
                    <a:pt x="6048" y="8136"/>
                  </a:lnTo>
                  <a:lnTo>
                    <a:pt x="10800" y="11801"/>
                  </a:lnTo>
                  <a:lnTo>
                    <a:pt x="15552" y="8137"/>
                  </a:lnTo>
                  <a:lnTo>
                    <a:pt x="15552" y="15564"/>
                  </a:lnTo>
                  <a:lnTo>
                    <a:pt x="15948" y="15564"/>
                  </a:lnTo>
                  <a:cubicBezTo>
                    <a:pt x="16605" y="15563"/>
                    <a:pt x="17136" y="15030"/>
                    <a:pt x="17136" y="14373"/>
                  </a:cubicBezTo>
                  <a:lnTo>
                    <a:pt x="17136" y="7227"/>
                  </a:lnTo>
                  <a:cubicBezTo>
                    <a:pt x="17137" y="6570"/>
                    <a:pt x="16605" y="6037"/>
                    <a:pt x="15948" y="6037"/>
                  </a:cubicBezTo>
                  <a:close/>
                </a:path>
              </a:pathLst>
            </a:custGeom>
            <a:solidFill>
              <a:srgbClr val="AFD543"/>
            </a:solidFill>
            <a:ln w="25400">
              <a:miter lim="400000"/>
            </a:ln>
          </p:spPr>
          <p:txBody>
            <a:bodyPr tIns="91439" bIns="91439" anchor="ctr"/>
            <a:lstStyle/>
            <a:p>
              <a:endParaRPr dirty="0"/>
            </a:p>
          </p:txBody>
        </p:sp>
        <p:sp>
          <p:nvSpPr>
            <p:cNvPr id="13" name="Graphic 119">
              <a:extLst>
                <a:ext uri="{FF2B5EF4-FFF2-40B4-BE49-F238E27FC236}">
                  <a16:creationId xmlns="" xmlns:a16="http://schemas.microsoft.com/office/drawing/2014/main" id="{90E19CA6-2AAB-1F18-421D-DE3422C44C69}"/>
                </a:ext>
              </a:extLst>
            </p:cNvPr>
            <p:cNvSpPr/>
            <p:nvPr/>
          </p:nvSpPr>
          <p:spPr>
            <a:xfrm>
              <a:off x="6096000" y="3634478"/>
              <a:ext cx="180000" cy="1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7" extrusionOk="0">
                  <a:moveTo>
                    <a:pt x="21600" y="2506"/>
                  </a:moveTo>
                  <a:lnTo>
                    <a:pt x="21600" y="20827"/>
                  </a:lnTo>
                  <a:cubicBezTo>
                    <a:pt x="21600" y="21202"/>
                    <a:pt x="21298" y="21506"/>
                    <a:pt x="20925" y="21506"/>
                  </a:cubicBezTo>
                  <a:cubicBezTo>
                    <a:pt x="20834" y="21506"/>
                    <a:pt x="20743" y="21487"/>
                    <a:pt x="20659" y="21451"/>
                  </a:cubicBezTo>
                  <a:lnTo>
                    <a:pt x="16184" y="19522"/>
                  </a:lnTo>
                  <a:lnTo>
                    <a:pt x="11038" y="21463"/>
                  </a:lnTo>
                  <a:cubicBezTo>
                    <a:pt x="10885" y="21519"/>
                    <a:pt x="10718" y="21519"/>
                    <a:pt x="10565" y="21463"/>
                  </a:cubicBezTo>
                  <a:lnTo>
                    <a:pt x="5419" y="19522"/>
                  </a:lnTo>
                  <a:lnTo>
                    <a:pt x="944" y="21451"/>
                  </a:lnTo>
                  <a:cubicBezTo>
                    <a:pt x="602" y="21600"/>
                    <a:pt x="204" y="21442"/>
                    <a:pt x="56" y="21098"/>
                  </a:cubicBezTo>
                  <a:cubicBezTo>
                    <a:pt x="19" y="21013"/>
                    <a:pt x="0" y="20921"/>
                    <a:pt x="0" y="20827"/>
                  </a:cubicBezTo>
                  <a:lnTo>
                    <a:pt x="0" y="2506"/>
                  </a:lnTo>
                  <a:cubicBezTo>
                    <a:pt x="0" y="2235"/>
                    <a:pt x="161" y="1989"/>
                    <a:pt x="409" y="1882"/>
                  </a:cubicBezTo>
                  <a:lnTo>
                    <a:pt x="4725" y="23"/>
                  </a:lnTo>
                  <a:lnTo>
                    <a:pt x="4725" y="3863"/>
                  </a:lnTo>
                  <a:cubicBezTo>
                    <a:pt x="4725" y="4238"/>
                    <a:pt x="5027" y="4542"/>
                    <a:pt x="5400" y="4542"/>
                  </a:cubicBezTo>
                  <a:cubicBezTo>
                    <a:pt x="5773" y="4542"/>
                    <a:pt x="6075" y="4238"/>
                    <a:pt x="6075" y="3863"/>
                  </a:cubicBezTo>
                  <a:lnTo>
                    <a:pt x="6075" y="0"/>
                  </a:lnTo>
                  <a:lnTo>
                    <a:pt x="10125" y="1527"/>
                  </a:lnTo>
                  <a:lnTo>
                    <a:pt x="10125" y="5899"/>
                  </a:lnTo>
                  <a:cubicBezTo>
                    <a:pt x="10125" y="6274"/>
                    <a:pt x="10427" y="6577"/>
                    <a:pt x="10800" y="6577"/>
                  </a:cubicBezTo>
                  <a:cubicBezTo>
                    <a:pt x="11173" y="6577"/>
                    <a:pt x="11475" y="6274"/>
                    <a:pt x="11475" y="5899"/>
                  </a:cubicBezTo>
                  <a:lnTo>
                    <a:pt x="11475" y="1527"/>
                  </a:lnTo>
                  <a:lnTo>
                    <a:pt x="15525" y="0"/>
                  </a:lnTo>
                  <a:lnTo>
                    <a:pt x="15525" y="2506"/>
                  </a:lnTo>
                  <a:cubicBezTo>
                    <a:pt x="15525" y="2881"/>
                    <a:pt x="15827" y="3185"/>
                    <a:pt x="16200" y="3185"/>
                  </a:cubicBezTo>
                  <a:cubicBezTo>
                    <a:pt x="16573" y="3185"/>
                    <a:pt x="16875" y="2881"/>
                    <a:pt x="16875" y="2506"/>
                  </a:cubicBezTo>
                  <a:lnTo>
                    <a:pt x="16875" y="23"/>
                  </a:lnTo>
                  <a:lnTo>
                    <a:pt x="21191" y="1882"/>
                  </a:lnTo>
                  <a:cubicBezTo>
                    <a:pt x="21439" y="1989"/>
                    <a:pt x="21600" y="2235"/>
                    <a:pt x="21600" y="2506"/>
                  </a:cubicBezTo>
                  <a:close/>
                  <a:moveTo>
                    <a:pt x="16817" y="7595"/>
                  </a:moveTo>
                  <a:lnTo>
                    <a:pt x="18027" y="6379"/>
                  </a:lnTo>
                  <a:cubicBezTo>
                    <a:pt x="18286" y="6109"/>
                    <a:pt x="18279" y="5679"/>
                    <a:pt x="18011" y="5419"/>
                  </a:cubicBezTo>
                  <a:cubicBezTo>
                    <a:pt x="17749" y="5165"/>
                    <a:pt x="17334" y="5165"/>
                    <a:pt x="17073" y="5419"/>
                  </a:cubicBezTo>
                  <a:lnTo>
                    <a:pt x="15863" y="6636"/>
                  </a:lnTo>
                  <a:lnTo>
                    <a:pt x="14652" y="5419"/>
                  </a:lnTo>
                  <a:cubicBezTo>
                    <a:pt x="14384" y="5159"/>
                    <a:pt x="13957" y="5166"/>
                    <a:pt x="13698" y="5436"/>
                  </a:cubicBezTo>
                  <a:cubicBezTo>
                    <a:pt x="13445" y="5699"/>
                    <a:pt x="13445" y="6116"/>
                    <a:pt x="13698" y="6379"/>
                  </a:cubicBezTo>
                  <a:lnTo>
                    <a:pt x="14908" y="7595"/>
                  </a:lnTo>
                  <a:lnTo>
                    <a:pt x="13698" y="8812"/>
                  </a:lnTo>
                  <a:cubicBezTo>
                    <a:pt x="13430" y="9072"/>
                    <a:pt x="13422" y="9502"/>
                    <a:pt x="13681" y="9771"/>
                  </a:cubicBezTo>
                  <a:cubicBezTo>
                    <a:pt x="13940" y="10041"/>
                    <a:pt x="14368" y="10048"/>
                    <a:pt x="14636" y="9788"/>
                  </a:cubicBezTo>
                  <a:cubicBezTo>
                    <a:pt x="14641" y="9783"/>
                    <a:pt x="14647" y="9777"/>
                    <a:pt x="14652" y="9771"/>
                  </a:cubicBezTo>
                  <a:lnTo>
                    <a:pt x="15863" y="8555"/>
                  </a:lnTo>
                  <a:lnTo>
                    <a:pt x="17073" y="9771"/>
                  </a:lnTo>
                  <a:cubicBezTo>
                    <a:pt x="17341" y="10032"/>
                    <a:pt x="17768" y="10024"/>
                    <a:pt x="18027" y="9755"/>
                  </a:cubicBezTo>
                  <a:cubicBezTo>
                    <a:pt x="18280" y="9492"/>
                    <a:pt x="18280" y="9075"/>
                    <a:pt x="18027" y="8812"/>
                  </a:cubicBezTo>
                  <a:close/>
                  <a:moveTo>
                    <a:pt x="3726" y="9730"/>
                  </a:moveTo>
                  <a:cubicBezTo>
                    <a:pt x="3840" y="9575"/>
                    <a:pt x="3966" y="9428"/>
                    <a:pt x="4101" y="9292"/>
                  </a:cubicBezTo>
                  <a:cubicBezTo>
                    <a:pt x="4365" y="9026"/>
                    <a:pt x="4364" y="8596"/>
                    <a:pt x="4099" y="8331"/>
                  </a:cubicBezTo>
                  <a:cubicBezTo>
                    <a:pt x="3835" y="8067"/>
                    <a:pt x="3407" y="8068"/>
                    <a:pt x="3144" y="8334"/>
                  </a:cubicBezTo>
                  <a:cubicBezTo>
                    <a:pt x="2963" y="8518"/>
                    <a:pt x="2796" y="8715"/>
                    <a:pt x="2642" y="8923"/>
                  </a:cubicBezTo>
                  <a:cubicBezTo>
                    <a:pt x="2408" y="9215"/>
                    <a:pt x="2453" y="9642"/>
                    <a:pt x="2743" y="9877"/>
                  </a:cubicBezTo>
                  <a:cubicBezTo>
                    <a:pt x="3033" y="10113"/>
                    <a:pt x="3458" y="10067"/>
                    <a:pt x="3692" y="9776"/>
                  </a:cubicBezTo>
                  <a:cubicBezTo>
                    <a:pt x="3704" y="9761"/>
                    <a:pt x="3716" y="9746"/>
                    <a:pt x="3726" y="9730"/>
                  </a:cubicBezTo>
                  <a:close/>
                  <a:moveTo>
                    <a:pt x="13618" y="13881"/>
                  </a:moveTo>
                  <a:cubicBezTo>
                    <a:pt x="13976" y="13776"/>
                    <a:pt x="14183" y="13400"/>
                    <a:pt x="14079" y="13040"/>
                  </a:cubicBezTo>
                  <a:cubicBezTo>
                    <a:pt x="13975" y="12680"/>
                    <a:pt x="13600" y="12472"/>
                    <a:pt x="13242" y="12577"/>
                  </a:cubicBezTo>
                  <a:cubicBezTo>
                    <a:pt x="12892" y="12682"/>
                    <a:pt x="12525" y="12714"/>
                    <a:pt x="12162" y="12671"/>
                  </a:cubicBezTo>
                  <a:cubicBezTo>
                    <a:pt x="11793" y="12619"/>
                    <a:pt x="11452" y="12878"/>
                    <a:pt x="11400" y="13249"/>
                  </a:cubicBezTo>
                  <a:cubicBezTo>
                    <a:pt x="11349" y="13620"/>
                    <a:pt x="11606" y="13963"/>
                    <a:pt x="11976" y="14015"/>
                  </a:cubicBezTo>
                  <a:cubicBezTo>
                    <a:pt x="11983" y="14016"/>
                    <a:pt x="11991" y="14017"/>
                    <a:pt x="11999" y="14018"/>
                  </a:cubicBezTo>
                  <a:cubicBezTo>
                    <a:pt x="12156" y="14037"/>
                    <a:pt x="12313" y="14047"/>
                    <a:pt x="12471" y="14047"/>
                  </a:cubicBezTo>
                  <a:cubicBezTo>
                    <a:pt x="12859" y="14046"/>
                    <a:pt x="13246" y="13990"/>
                    <a:pt x="13618" y="13881"/>
                  </a:cubicBezTo>
                  <a:close/>
                  <a:moveTo>
                    <a:pt x="10265" y="12430"/>
                  </a:moveTo>
                  <a:cubicBezTo>
                    <a:pt x="10540" y="12178"/>
                    <a:pt x="10560" y="11749"/>
                    <a:pt x="10309" y="11472"/>
                  </a:cubicBezTo>
                  <a:cubicBezTo>
                    <a:pt x="10051" y="11185"/>
                    <a:pt x="9791" y="10872"/>
                    <a:pt x="9466" y="10454"/>
                  </a:cubicBezTo>
                  <a:cubicBezTo>
                    <a:pt x="9245" y="10152"/>
                    <a:pt x="8823" y="10087"/>
                    <a:pt x="8523" y="10309"/>
                  </a:cubicBezTo>
                  <a:cubicBezTo>
                    <a:pt x="8222" y="10531"/>
                    <a:pt x="8158" y="10956"/>
                    <a:pt x="8379" y="11258"/>
                  </a:cubicBezTo>
                  <a:cubicBezTo>
                    <a:pt x="8386" y="11268"/>
                    <a:pt x="8394" y="11279"/>
                    <a:pt x="8402" y="11289"/>
                  </a:cubicBezTo>
                  <a:cubicBezTo>
                    <a:pt x="8749" y="11734"/>
                    <a:pt x="9029" y="12072"/>
                    <a:pt x="9312" y="12384"/>
                  </a:cubicBezTo>
                  <a:cubicBezTo>
                    <a:pt x="9563" y="12661"/>
                    <a:pt x="9989" y="12681"/>
                    <a:pt x="10265" y="12429"/>
                  </a:cubicBezTo>
                  <a:close/>
                  <a:moveTo>
                    <a:pt x="7695" y="9211"/>
                  </a:moveTo>
                  <a:cubicBezTo>
                    <a:pt x="7956" y="8943"/>
                    <a:pt x="7952" y="8514"/>
                    <a:pt x="7686" y="8251"/>
                  </a:cubicBezTo>
                  <a:cubicBezTo>
                    <a:pt x="7300" y="7846"/>
                    <a:pt x="6829" y="7531"/>
                    <a:pt x="6307" y="7332"/>
                  </a:cubicBezTo>
                  <a:cubicBezTo>
                    <a:pt x="5961" y="7193"/>
                    <a:pt x="5568" y="7362"/>
                    <a:pt x="5430" y="7710"/>
                  </a:cubicBezTo>
                  <a:cubicBezTo>
                    <a:pt x="5291" y="8058"/>
                    <a:pt x="5460" y="8453"/>
                    <a:pt x="5806" y="8592"/>
                  </a:cubicBezTo>
                  <a:cubicBezTo>
                    <a:pt x="5826" y="8600"/>
                    <a:pt x="5846" y="8607"/>
                    <a:pt x="5867" y="8613"/>
                  </a:cubicBezTo>
                  <a:cubicBezTo>
                    <a:pt x="6199" y="8749"/>
                    <a:pt x="6498" y="8955"/>
                    <a:pt x="6744" y="9218"/>
                  </a:cubicBezTo>
                  <a:cubicBezTo>
                    <a:pt x="7010" y="9481"/>
                    <a:pt x="7437" y="9476"/>
                    <a:pt x="7698" y="9209"/>
                  </a:cubicBezTo>
                  <a:close/>
                  <a:moveTo>
                    <a:pt x="16133" y="11899"/>
                  </a:moveTo>
                  <a:cubicBezTo>
                    <a:pt x="16266" y="11654"/>
                    <a:pt x="16370" y="11394"/>
                    <a:pt x="16443" y="11124"/>
                  </a:cubicBezTo>
                  <a:cubicBezTo>
                    <a:pt x="16530" y="10759"/>
                    <a:pt x="16308" y="10393"/>
                    <a:pt x="15945" y="10305"/>
                  </a:cubicBezTo>
                  <a:cubicBezTo>
                    <a:pt x="15598" y="10221"/>
                    <a:pt x="15245" y="10423"/>
                    <a:pt x="15141" y="10768"/>
                  </a:cubicBezTo>
                  <a:cubicBezTo>
                    <a:pt x="15095" y="10936"/>
                    <a:pt x="15030" y="11098"/>
                    <a:pt x="14947" y="11251"/>
                  </a:cubicBezTo>
                  <a:cubicBezTo>
                    <a:pt x="14774" y="11583"/>
                    <a:pt x="14901" y="11993"/>
                    <a:pt x="15231" y="12167"/>
                  </a:cubicBezTo>
                  <a:cubicBezTo>
                    <a:pt x="15554" y="12338"/>
                    <a:pt x="15953" y="12219"/>
                    <a:pt x="16133" y="11899"/>
                  </a:cubicBezTo>
                  <a:close/>
                  <a:moveTo>
                    <a:pt x="11475" y="19470"/>
                  </a:moveTo>
                  <a:lnTo>
                    <a:pt x="11475" y="17434"/>
                  </a:lnTo>
                  <a:cubicBezTo>
                    <a:pt x="11475" y="17060"/>
                    <a:pt x="11173" y="16756"/>
                    <a:pt x="10800" y="16756"/>
                  </a:cubicBezTo>
                  <a:cubicBezTo>
                    <a:pt x="10427" y="16756"/>
                    <a:pt x="10125" y="17060"/>
                    <a:pt x="10125" y="17434"/>
                  </a:cubicBezTo>
                  <a:lnTo>
                    <a:pt x="10125" y="19470"/>
                  </a:lnTo>
                  <a:cubicBezTo>
                    <a:pt x="10125" y="19845"/>
                    <a:pt x="10427" y="20149"/>
                    <a:pt x="10800" y="20149"/>
                  </a:cubicBezTo>
                  <a:cubicBezTo>
                    <a:pt x="11173" y="20149"/>
                    <a:pt x="11475" y="19845"/>
                    <a:pt x="11475" y="19470"/>
                  </a:cubicBezTo>
                  <a:close/>
                  <a:moveTo>
                    <a:pt x="6075" y="17434"/>
                  </a:moveTo>
                  <a:lnTo>
                    <a:pt x="6075" y="12684"/>
                  </a:lnTo>
                  <a:cubicBezTo>
                    <a:pt x="6075" y="12310"/>
                    <a:pt x="5773" y="12006"/>
                    <a:pt x="5400" y="12006"/>
                  </a:cubicBezTo>
                  <a:cubicBezTo>
                    <a:pt x="5027" y="12006"/>
                    <a:pt x="4725" y="12310"/>
                    <a:pt x="4725" y="12684"/>
                  </a:cubicBezTo>
                  <a:lnTo>
                    <a:pt x="4725" y="17434"/>
                  </a:lnTo>
                  <a:cubicBezTo>
                    <a:pt x="4725" y="17809"/>
                    <a:pt x="5027" y="18113"/>
                    <a:pt x="5400" y="18113"/>
                  </a:cubicBezTo>
                  <a:cubicBezTo>
                    <a:pt x="5773" y="18113"/>
                    <a:pt x="6075" y="17809"/>
                    <a:pt x="6075" y="17434"/>
                  </a:cubicBezTo>
                  <a:close/>
                  <a:moveTo>
                    <a:pt x="16875" y="17434"/>
                  </a:moveTo>
                  <a:lnTo>
                    <a:pt x="16875" y="16077"/>
                  </a:lnTo>
                  <a:cubicBezTo>
                    <a:pt x="16875" y="15702"/>
                    <a:pt x="16573" y="15399"/>
                    <a:pt x="16200" y="15399"/>
                  </a:cubicBezTo>
                  <a:cubicBezTo>
                    <a:pt x="15827" y="15399"/>
                    <a:pt x="15525" y="15702"/>
                    <a:pt x="15525" y="16077"/>
                  </a:cubicBezTo>
                  <a:lnTo>
                    <a:pt x="15525" y="17434"/>
                  </a:lnTo>
                  <a:cubicBezTo>
                    <a:pt x="15525" y="17809"/>
                    <a:pt x="15827" y="18113"/>
                    <a:pt x="16200" y="18113"/>
                  </a:cubicBezTo>
                  <a:cubicBezTo>
                    <a:pt x="16573" y="18113"/>
                    <a:pt x="16875" y="17809"/>
                    <a:pt x="16875" y="17434"/>
                  </a:cubicBezTo>
                  <a:close/>
                </a:path>
              </a:pathLst>
            </a:custGeom>
            <a:solidFill>
              <a:srgbClr val="AFD543"/>
            </a:solidFill>
            <a:ln w="25400">
              <a:miter lim="400000"/>
            </a:ln>
          </p:spPr>
          <p:txBody>
            <a:bodyPr tIns="91439" bIns="91439" anchor="ctr"/>
            <a:lstStyle/>
            <a:p>
              <a:endParaRPr dirty="0"/>
            </a:p>
          </p:txBody>
        </p:sp>
        <p:sp>
          <p:nvSpPr>
            <p:cNvPr id="15" name="Graphic 86">
              <a:extLst>
                <a:ext uri="{FF2B5EF4-FFF2-40B4-BE49-F238E27FC236}">
                  <a16:creationId xmlns="" xmlns:a16="http://schemas.microsoft.com/office/drawing/2014/main" id="{3444D78B-4F09-41CB-A8CB-B4C60C71897B}"/>
                </a:ext>
              </a:extLst>
            </p:cNvPr>
            <p:cNvSpPr/>
            <p:nvPr/>
          </p:nvSpPr>
          <p:spPr>
            <a:xfrm>
              <a:off x="6159500" y="6374036"/>
              <a:ext cx="180000" cy="1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593" y="16762"/>
                    <a:pt x="16762" y="21593"/>
                    <a:pt x="10800" y="21600"/>
                  </a:cubicBezTo>
                  <a:close/>
                  <a:moveTo>
                    <a:pt x="5596" y="15905"/>
                  </a:moveTo>
                  <a:cubicBezTo>
                    <a:pt x="5507" y="16057"/>
                    <a:pt x="5602" y="16265"/>
                    <a:pt x="5520" y="16420"/>
                  </a:cubicBezTo>
                  <a:cubicBezTo>
                    <a:pt x="5494" y="16455"/>
                    <a:pt x="5475" y="16494"/>
                    <a:pt x="5465" y="16536"/>
                  </a:cubicBezTo>
                  <a:cubicBezTo>
                    <a:pt x="5580" y="16708"/>
                    <a:pt x="5712" y="16869"/>
                    <a:pt x="5859" y="17016"/>
                  </a:cubicBezTo>
                  <a:cubicBezTo>
                    <a:pt x="6003" y="17105"/>
                    <a:pt x="6181" y="16964"/>
                    <a:pt x="6291" y="16836"/>
                  </a:cubicBezTo>
                  <a:cubicBezTo>
                    <a:pt x="6412" y="16714"/>
                    <a:pt x="6508" y="16571"/>
                    <a:pt x="6574" y="16412"/>
                  </a:cubicBezTo>
                  <a:cubicBezTo>
                    <a:pt x="6603" y="16198"/>
                    <a:pt x="6649" y="15986"/>
                    <a:pt x="6712" y="15779"/>
                  </a:cubicBezTo>
                  <a:cubicBezTo>
                    <a:pt x="6806" y="15601"/>
                    <a:pt x="7015" y="15438"/>
                    <a:pt x="6947" y="15248"/>
                  </a:cubicBezTo>
                  <a:cubicBezTo>
                    <a:pt x="6895" y="15104"/>
                    <a:pt x="6705" y="15044"/>
                    <a:pt x="6674" y="14897"/>
                  </a:cubicBezTo>
                  <a:cubicBezTo>
                    <a:pt x="6659" y="14825"/>
                    <a:pt x="6686" y="14744"/>
                    <a:pt x="6649" y="14681"/>
                  </a:cubicBezTo>
                  <a:cubicBezTo>
                    <a:pt x="6577" y="14553"/>
                    <a:pt x="6379" y="14647"/>
                    <a:pt x="6234" y="14621"/>
                  </a:cubicBezTo>
                  <a:cubicBezTo>
                    <a:pt x="6111" y="14599"/>
                    <a:pt x="6018" y="14477"/>
                    <a:pt x="5893" y="14469"/>
                  </a:cubicBezTo>
                  <a:cubicBezTo>
                    <a:pt x="5828" y="14469"/>
                    <a:pt x="5765" y="14483"/>
                    <a:pt x="5706" y="14510"/>
                  </a:cubicBezTo>
                  <a:lnTo>
                    <a:pt x="5295" y="14669"/>
                  </a:lnTo>
                  <a:lnTo>
                    <a:pt x="4996" y="14784"/>
                  </a:lnTo>
                  <a:cubicBezTo>
                    <a:pt x="4968" y="14792"/>
                    <a:pt x="4942" y="14808"/>
                    <a:pt x="4924" y="14831"/>
                  </a:cubicBezTo>
                  <a:cubicBezTo>
                    <a:pt x="4843" y="14962"/>
                    <a:pt x="5156" y="15060"/>
                    <a:pt x="5217" y="15111"/>
                  </a:cubicBezTo>
                  <a:cubicBezTo>
                    <a:pt x="5278" y="15162"/>
                    <a:pt x="5321" y="15286"/>
                    <a:pt x="5383" y="15332"/>
                  </a:cubicBezTo>
                  <a:cubicBezTo>
                    <a:pt x="5624" y="15513"/>
                    <a:pt x="5592" y="15101"/>
                    <a:pt x="5783" y="15247"/>
                  </a:cubicBezTo>
                  <a:cubicBezTo>
                    <a:pt x="5859" y="15312"/>
                    <a:pt x="5894" y="15413"/>
                    <a:pt x="5874" y="15510"/>
                  </a:cubicBezTo>
                  <a:cubicBezTo>
                    <a:pt x="5854" y="15606"/>
                    <a:pt x="5803" y="15694"/>
                    <a:pt x="5730" y="15759"/>
                  </a:cubicBezTo>
                  <a:cubicBezTo>
                    <a:pt x="5679" y="15801"/>
                    <a:pt x="5634" y="15850"/>
                    <a:pt x="5596" y="15905"/>
                  </a:cubicBezTo>
                  <a:close/>
                  <a:moveTo>
                    <a:pt x="7684" y="15520"/>
                  </a:moveTo>
                  <a:cubicBezTo>
                    <a:pt x="7775" y="15563"/>
                    <a:pt x="7876" y="15480"/>
                    <a:pt x="7926" y="15393"/>
                  </a:cubicBezTo>
                  <a:cubicBezTo>
                    <a:pt x="8026" y="15216"/>
                    <a:pt x="8049" y="14990"/>
                    <a:pt x="8201" y="14857"/>
                  </a:cubicBezTo>
                  <a:cubicBezTo>
                    <a:pt x="8383" y="14699"/>
                    <a:pt x="8672" y="14741"/>
                    <a:pt x="8872" y="14607"/>
                  </a:cubicBezTo>
                  <a:cubicBezTo>
                    <a:pt x="9505" y="14185"/>
                    <a:pt x="8599" y="13430"/>
                    <a:pt x="8350" y="13859"/>
                  </a:cubicBezTo>
                  <a:cubicBezTo>
                    <a:pt x="8329" y="13895"/>
                    <a:pt x="8320" y="13937"/>
                    <a:pt x="8301" y="13975"/>
                  </a:cubicBezTo>
                  <a:cubicBezTo>
                    <a:pt x="8175" y="14209"/>
                    <a:pt x="7911" y="13975"/>
                    <a:pt x="7736" y="14073"/>
                  </a:cubicBezTo>
                  <a:cubicBezTo>
                    <a:pt x="7635" y="14147"/>
                    <a:pt x="7554" y="14243"/>
                    <a:pt x="7497" y="14353"/>
                  </a:cubicBezTo>
                  <a:cubicBezTo>
                    <a:pt x="7444" y="14437"/>
                    <a:pt x="7406" y="14529"/>
                    <a:pt x="7383" y="14625"/>
                  </a:cubicBezTo>
                  <a:cubicBezTo>
                    <a:pt x="7366" y="14899"/>
                    <a:pt x="7437" y="15171"/>
                    <a:pt x="7585" y="15401"/>
                  </a:cubicBezTo>
                  <a:cubicBezTo>
                    <a:pt x="7605" y="15451"/>
                    <a:pt x="7641" y="15493"/>
                    <a:pt x="7687" y="15520"/>
                  </a:cubicBezTo>
                  <a:close/>
                  <a:moveTo>
                    <a:pt x="5105" y="12871"/>
                  </a:moveTo>
                  <a:cubicBezTo>
                    <a:pt x="5408" y="12711"/>
                    <a:pt x="5445" y="12295"/>
                    <a:pt x="5440" y="11956"/>
                  </a:cubicBezTo>
                  <a:cubicBezTo>
                    <a:pt x="5443" y="11003"/>
                    <a:pt x="5080" y="10086"/>
                    <a:pt x="4427" y="9394"/>
                  </a:cubicBezTo>
                  <a:cubicBezTo>
                    <a:pt x="4350" y="9316"/>
                    <a:pt x="4301" y="9214"/>
                    <a:pt x="4288" y="9106"/>
                  </a:cubicBezTo>
                  <a:cubicBezTo>
                    <a:pt x="4296" y="9000"/>
                    <a:pt x="4346" y="8902"/>
                    <a:pt x="4428" y="8834"/>
                  </a:cubicBezTo>
                  <a:cubicBezTo>
                    <a:pt x="4806" y="8474"/>
                    <a:pt x="5488" y="8446"/>
                    <a:pt x="5706" y="7970"/>
                  </a:cubicBezTo>
                  <a:cubicBezTo>
                    <a:pt x="5760" y="7813"/>
                    <a:pt x="5798" y="7652"/>
                    <a:pt x="5819" y="7488"/>
                  </a:cubicBezTo>
                  <a:cubicBezTo>
                    <a:pt x="6039" y="6907"/>
                    <a:pt x="6465" y="6428"/>
                    <a:pt x="7016" y="6142"/>
                  </a:cubicBezTo>
                  <a:cubicBezTo>
                    <a:pt x="7152" y="6017"/>
                    <a:pt x="7339" y="5964"/>
                    <a:pt x="7520" y="5998"/>
                  </a:cubicBezTo>
                  <a:cubicBezTo>
                    <a:pt x="7736" y="6075"/>
                    <a:pt x="7814" y="6294"/>
                    <a:pt x="8051" y="6338"/>
                  </a:cubicBezTo>
                  <a:cubicBezTo>
                    <a:pt x="8345" y="6352"/>
                    <a:pt x="8632" y="6248"/>
                    <a:pt x="8850" y="6050"/>
                  </a:cubicBezTo>
                  <a:cubicBezTo>
                    <a:pt x="9277" y="5662"/>
                    <a:pt x="9659" y="5227"/>
                    <a:pt x="9989" y="4754"/>
                  </a:cubicBezTo>
                  <a:cubicBezTo>
                    <a:pt x="10425" y="4299"/>
                    <a:pt x="10802" y="3791"/>
                    <a:pt x="11111" y="3242"/>
                  </a:cubicBezTo>
                  <a:cubicBezTo>
                    <a:pt x="11218" y="2984"/>
                    <a:pt x="11266" y="2704"/>
                    <a:pt x="11376" y="2450"/>
                  </a:cubicBezTo>
                  <a:cubicBezTo>
                    <a:pt x="11554" y="2097"/>
                    <a:pt x="11812" y="1790"/>
                    <a:pt x="12128" y="1553"/>
                  </a:cubicBezTo>
                  <a:cubicBezTo>
                    <a:pt x="7386" y="828"/>
                    <a:pt x="2875" y="3846"/>
                    <a:pt x="1736" y="8507"/>
                  </a:cubicBezTo>
                  <a:cubicBezTo>
                    <a:pt x="1986" y="8492"/>
                    <a:pt x="2236" y="8527"/>
                    <a:pt x="2472" y="8608"/>
                  </a:cubicBezTo>
                  <a:cubicBezTo>
                    <a:pt x="2996" y="8824"/>
                    <a:pt x="2976" y="9217"/>
                    <a:pt x="2715" y="9647"/>
                  </a:cubicBezTo>
                  <a:cubicBezTo>
                    <a:pt x="2634" y="9756"/>
                    <a:pt x="2571" y="9877"/>
                    <a:pt x="2529" y="10007"/>
                  </a:cubicBezTo>
                  <a:cubicBezTo>
                    <a:pt x="2444" y="10382"/>
                    <a:pt x="2858" y="10375"/>
                    <a:pt x="3105" y="10421"/>
                  </a:cubicBezTo>
                  <a:cubicBezTo>
                    <a:pt x="3540" y="10515"/>
                    <a:pt x="3854" y="10894"/>
                    <a:pt x="3866" y="11339"/>
                  </a:cubicBezTo>
                  <a:cubicBezTo>
                    <a:pt x="3778" y="11446"/>
                    <a:pt x="3578" y="11312"/>
                    <a:pt x="3470" y="11398"/>
                  </a:cubicBezTo>
                  <a:cubicBezTo>
                    <a:pt x="3373" y="11475"/>
                    <a:pt x="3446" y="11626"/>
                    <a:pt x="3487" y="11743"/>
                  </a:cubicBezTo>
                  <a:cubicBezTo>
                    <a:pt x="3556" y="12118"/>
                    <a:pt x="3478" y="12504"/>
                    <a:pt x="3271" y="12823"/>
                  </a:cubicBezTo>
                  <a:cubicBezTo>
                    <a:pt x="3236" y="12887"/>
                    <a:pt x="3220" y="12959"/>
                    <a:pt x="3223" y="13032"/>
                  </a:cubicBezTo>
                  <a:cubicBezTo>
                    <a:pt x="3278" y="13425"/>
                    <a:pt x="4262" y="12939"/>
                    <a:pt x="4488" y="12937"/>
                  </a:cubicBezTo>
                  <a:cubicBezTo>
                    <a:pt x="4696" y="12964"/>
                    <a:pt x="4907" y="12942"/>
                    <a:pt x="5105" y="12871"/>
                  </a:cubicBezTo>
                  <a:close/>
                  <a:moveTo>
                    <a:pt x="11468" y="13354"/>
                  </a:moveTo>
                  <a:cubicBezTo>
                    <a:pt x="11502" y="13322"/>
                    <a:pt x="11527" y="13278"/>
                    <a:pt x="11570" y="13258"/>
                  </a:cubicBezTo>
                  <a:cubicBezTo>
                    <a:pt x="11714" y="13186"/>
                    <a:pt x="11814" y="13452"/>
                    <a:pt x="11974" y="13483"/>
                  </a:cubicBezTo>
                  <a:cubicBezTo>
                    <a:pt x="12118" y="13512"/>
                    <a:pt x="12217" y="13350"/>
                    <a:pt x="12262" y="13213"/>
                  </a:cubicBezTo>
                  <a:cubicBezTo>
                    <a:pt x="12306" y="13077"/>
                    <a:pt x="12377" y="12908"/>
                    <a:pt x="12521" y="12899"/>
                  </a:cubicBezTo>
                  <a:cubicBezTo>
                    <a:pt x="12627" y="12971"/>
                    <a:pt x="12586" y="13167"/>
                    <a:pt x="12700" y="13221"/>
                  </a:cubicBezTo>
                  <a:cubicBezTo>
                    <a:pt x="12794" y="13265"/>
                    <a:pt x="12890" y="13167"/>
                    <a:pt x="12948" y="13081"/>
                  </a:cubicBezTo>
                  <a:cubicBezTo>
                    <a:pt x="13100" y="12853"/>
                    <a:pt x="13246" y="12621"/>
                    <a:pt x="13385" y="12385"/>
                  </a:cubicBezTo>
                  <a:cubicBezTo>
                    <a:pt x="13429" y="12325"/>
                    <a:pt x="13452" y="12251"/>
                    <a:pt x="13448" y="12177"/>
                  </a:cubicBezTo>
                  <a:cubicBezTo>
                    <a:pt x="13432" y="12120"/>
                    <a:pt x="13401" y="12068"/>
                    <a:pt x="13359" y="12027"/>
                  </a:cubicBezTo>
                  <a:cubicBezTo>
                    <a:pt x="13263" y="11924"/>
                    <a:pt x="13191" y="11801"/>
                    <a:pt x="13150" y="11667"/>
                  </a:cubicBezTo>
                  <a:cubicBezTo>
                    <a:pt x="13101" y="11471"/>
                    <a:pt x="13218" y="11365"/>
                    <a:pt x="13280" y="11197"/>
                  </a:cubicBezTo>
                  <a:cubicBezTo>
                    <a:pt x="13378" y="10933"/>
                    <a:pt x="13237" y="10556"/>
                    <a:pt x="13419" y="10324"/>
                  </a:cubicBezTo>
                  <a:cubicBezTo>
                    <a:pt x="13491" y="10228"/>
                    <a:pt x="13590" y="10240"/>
                    <a:pt x="13676" y="10171"/>
                  </a:cubicBezTo>
                  <a:cubicBezTo>
                    <a:pt x="13789" y="10058"/>
                    <a:pt x="13862" y="9910"/>
                    <a:pt x="13884" y="9752"/>
                  </a:cubicBezTo>
                  <a:lnTo>
                    <a:pt x="13993" y="9314"/>
                  </a:lnTo>
                  <a:cubicBezTo>
                    <a:pt x="14082" y="9078"/>
                    <a:pt x="14085" y="8819"/>
                    <a:pt x="14002" y="8581"/>
                  </a:cubicBezTo>
                  <a:cubicBezTo>
                    <a:pt x="13884" y="8343"/>
                    <a:pt x="13604" y="8221"/>
                    <a:pt x="13492" y="7978"/>
                  </a:cubicBezTo>
                  <a:cubicBezTo>
                    <a:pt x="13414" y="7812"/>
                    <a:pt x="13436" y="7392"/>
                    <a:pt x="13217" y="7345"/>
                  </a:cubicBezTo>
                  <a:cubicBezTo>
                    <a:pt x="13041" y="7307"/>
                    <a:pt x="12812" y="7581"/>
                    <a:pt x="12683" y="7669"/>
                  </a:cubicBezTo>
                  <a:cubicBezTo>
                    <a:pt x="12507" y="7791"/>
                    <a:pt x="12573" y="7774"/>
                    <a:pt x="12478" y="7980"/>
                  </a:cubicBezTo>
                  <a:cubicBezTo>
                    <a:pt x="12437" y="8067"/>
                    <a:pt x="12346" y="8106"/>
                    <a:pt x="12351" y="8207"/>
                  </a:cubicBezTo>
                  <a:cubicBezTo>
                    <a:pt x="12351" y="8257"/>
                    <a:pt x="12426" y="8321"/>
                    <a:pt x="12437" y="8380"/>
                  </a:cubicBezTo>
                  <a:cubicBezTo>
                    <a:pt x="12440" y="8471"/>
                    <a:pt x="12426" y="8562"/>
                    <a:pt x="12393" y="8647"/>
                  </a:cubicBezTo>
                  <a:cubicBezTo>
                    <a:pt x="12384" y="8699"/>
                    <a:pt x="12377" y="8729"/>
                    <a:pt x="12373" y="8753"/>
                  </a:cubicBezTo>
                  <a:cubicBezTo>
                    <a:pt x="12364" y="8801"/>
                    <a:pt x="12366" y="8850"/>
                    <a:pt x="12377" y="8897"/>
                  </a:cubicBezTo>
                  <a:cubicBezTo>
                    <a:pt x="12431" y="9069"/>
                    <a:pt x="12429" y="9253"/>
                    <a:pt x="12371" y="9423"/>
                  </a:cubicBezTo>
                  <a:cubicBezTo>
                    <a:pt x="12195" y="9899"/>
                    <a:pt x="11967" y="10354"/>
                    <a:pt x="11690" y="10779"/>
                  </a:cubicBezTo>
                  <a:cubicBezTo>
                    <a:pt x="11614" y="10908"/>
                    <a:pt x="11516" y="11023"/>
                    <a:pt x="11402" y="11119"/>
                  </a:cubicBezTo>
                  <a:cubicBezTo>
                    <a:pt x="11286" y="11216"/>
                    <a:pt x="11133" y="11257"/>
                    <a:pt x="10984" y="11230"/>
                  </a:cubicBezTo>
                  <a:cubicBezTo>
                    <a:pt x="10942" y="10898"/>
                    <a:pt x="10925" y="10758"/>
                    <a:pt x="10578" y="10928"/>
                  </a:cubicBezTo>
                  <a:cubicBezTo>
                    <a:pt x="10445" y="10989"/>
                    <a:pt x="10355" y="11116"/>
                    <a:pt x="10343" y="11261"/>
                  </a:cubicBezTo>
                  <a:cubicBezTo>
                    <a:pt x="10319" y="11425"/>
                    <a:pt x="10269" y="11584"/>
                    <a:pt x="10194" y="11732"/>
                  </a:cubicBezTo>
                  <a:cubicBezTo>
                    <a:pt x="10122" y="11867"/>
                    <a:pt x="9925" y="11982"/>
                    <a:pt x="9906" y="12126"/>
                  </a:cubicBezTo>
                  <a:cubicBezTo>
                    <a:pt x="9884" y="12294"/>
                    <a:pt x="9861" y="12450"/>
                    <a:pt x="9662" y="12498"/>
                  </a:cubicBezTo>
                  <a:cubicBezTo>
                    <a:pt x="9595" y="12519"/>
                    <a:pt x="9522" y="12503"/>
                    <a:pt x="9471" y="12455"/>
                  </a:cubicBezTo>
                  <a:cubicBezTo>
                    <a:pt x="9452" y="12433"/>
                    <a:pt x="9441" y="12406"/>
                    <a:pt x="9424" y="12383"/>
                  </a:cubicBezTo>
                  <a:cubicBezTo>
                    <a:pt x="9355" y="12309"/>
                    <a:pt x="9249" y="12285"/>
                    <a:pt x="9155" y="12321"/>
                  </a:cubicBezTo>
                  <a:cubicBezTo>
                    <a:pt x="9064" y="12357"/>
                    <a:pt x="8976" y="12402"/>
                    <a:pt x="8894" y="12456"/>
                  </a:cubicBezTo>
                  <a:cubicBezTo>
                    <a:pt x="8477" y="12680"/>
                    <a:pt x="7958" y="12426"/>
                    <a:pt x="7570" y="12738"/>
                  </a:cubicBezTo>
                  <a:cubicBezTo>
                    <a:pt x="7228" y="13012"/>
                    <a:pt x="7098" y="13366"/>
                    <a:pt x="6634" y="13494"/>
                  </a:cubicBezTo>
                  <a:cubicBezTo>
                    <a:pt x="6557" y="13508"/>
                    <a:pt x="6483" y="13537"/>
                    <a:pt x="6418" y="13581"/>
                  </a:cubicBezTo>
                  <a:cubicBezTo>
                    <a:pt x="6333" y="13661"/>
                    <a:pt x="6304" y="13785"/>
                    <a:pt x="6346" y="13895"/>
                  </a:cubicBezTo>
                  <a:cubicBezTo>
                    <a:pt x="6379" y="13922"/>
                    <a:pt x="6424" y="13929"/>
                    <a:pt x="6464" y="13913"/>
                  </a:cubicBezTo>
                  <a:cubicBezTo>
                    <a:pt x="6688" y="13876"/>
                    <a:pt x="6917" y="13919"/>
                    <a:pt x="7112" y="14035"/>
                  </a:cubicBezTo>
                  <a:cubicBezTo>
                    <a:pt x="7137" y="14050"/>
                    <a:pt x="7166" y="14058"/>
                    <a:pt x="7195" y="14060"/>
                  </a:cubicBezTo>
                  <a:cubicBezTo>
                    <a:pt x="7283" y="14060"/>
                    <a:pt x="7314" y="13946"/>
                    <a:pt x="7362" y="13872"/>
                  </a:cubicBezTo>
                  <a:cubicBezTo>
                    <a:pt x="7465" y="13713"/>
                    <a:pt x="7691" y="13715"/>
                    <a:pt x="7879" y="13694"/>
                  </a:cubicBezTo>
                  <a:cubicBezTo>
                    <a:pt x="8093" y="13671"/>
                    <a:pt x="8299" y="13597"/>
                    <a:pt x="8479" y="13478"/>
                  </a:cubicBezTo>
                  <a:cubicBezTo>
                    <a:pt x="8636" y="13376"/>
                    <a:pt x="8792" y="13234"/>
                    <a:pt x="8983" y="13248"/>
                  </a:cubicBezTo>
                  <a:cubicBezTo>
                    <a:pt x="9079" y="13363"/>
                    <a:pt x="9228" y="13417"/>
                    <a:pt x="9375" y="13392"/>
                  </a:cubicBezTo>
                  <a:cubicBezTo>
                    <a:pt x="9443" y="13381"/>
                    <a:pt x="9530" y="13363"/>
                    <a:pt x="9566" y="13422"/>
                  </a:cubicBezTo>
                  <a:cubicBezTo>
                    <a:pt x="9589" y="13473"/>
                    <a:pt x="9572" y="13534"/>
                    <a:pt x="9526" y="13566"/>
                  </a:cubicBezTo>
                  <a:cubicBezTo>
                    <a:pt x="9481" y="13595"/>
                    <a:pt x="9439" y="13627"/>
                    <a:pt x="9398" y="13662"/>
                  </a:cubicBezTo>
                  <a:cubicBezTo>
                    <a:pt x="9254" y="13821"/>
                    <a:pt x="9515" y="14201"/>
                    <a:pt x="9633" y="14324"/>
                  </a:cubicBezTo>
                  <a:cubicBezTo>
                    <a:pt x="9750" y="14447"/>
                    <a:pt x="9971" y="14457"/>
                    <a:pt x="10025" y="14310"/>
                  </a:cubicBezTo>
                  <a:cubicBezTo>
                    <a:pt x="10037" y="14253"/>
                    <a:pt x="10044" y="14194"/>
                    <a:pt x="10045" y="14136"/>
                  </a:cubicBezTo>
                  <a:cubicBezTo>
                    <a:pt x="10102" y="13827"/>
                    <a:pt x="10686" y="13819"/>
                    <a:pt x="10680" y="13504"/>
                  </a:cubicBezTo>
                  <a:cubicBezTo>
                    <a:pt x="10680" y="13427"/>
                    <a:pt x="10637" y="13338"/>
                    <a:pt x="10687" y="13278"/>
                  </a:cubicBezTo>
                  <a:cubicBezTo>
                    <a:pt x="10737" y="13218"/>
                    <a:pt x="10831" y="13242"/>
                    <a:pt x="10897" y="13278"/>
                  </a:cubicBezTo>
                  <a:cubicBezTo>
                    <a:pt x="11076" y="13370"/>
                    <a:pt x="11316" y="13496"/>
                    <a:pt x="11468" y="13354"/>
                  </a:cubicBezTo>
                  <a:close/>
                  <a:moveTo>
                    <a:pt x="15655" y="4066"/>
                  </a:moveTo>
                  <a:cubicBezTo>
                    <a:pt x="15544" y="4071"/>
                    <a:pt x="15435" y="4100"/>
                    <a:pt x="15337" y="4151"/>
                  </a:cubicBezTo>
                  <a:cubicBezTo>
                    <a:pt x="15156" y="4218"/>
                    <a:pt x="14960" y="4230"/>
                    <a:pt x="14773" y="4185"/>
                  </a:cubicBezTo>
                  <a:cubicBezTo>
                    <a:pt x="14424" y="4100"/>
                    <a:pt x="14269" y="3769"/>
                    <a:pt x="14036" y="3537"/>
                  </a:cubicBezTo>
                  <a:cubicBezTo>
                    <a:pt x="13892" y="3393"/>
                    <a:pt x="13249" y="3084"/>
                    <a:pt x="13323" y="3563"/>
                  </a:cubicBezTo>
                  <a:cubicBezTo>
                    <a:pt x="13335" y="3613"/>
                    <a:pt x="13353" y="3661"/>
                    <a:pt x="13378" y="3707"/>
                  </a:cubicBezTo>
                  <a:cubicBezTo>
                    <a:pt x="13552" y="4009"/>
                    <a:pt x="13574" y="4376"/>
                    <a:pt x="13437" y="4697"/>
                  </a:cubicBezTo>
                  <a:cubicBezTo>
                    <a:pt x="13367" y="4786"/>
                    <a:pt x="13336" y="4898"/>
                    <a:pt x="13349" y="5010"/>
                  </a:cubicBezTo>
                  <a:cubicBezTo>
                    <a:pt x="13349" y="5062"/>
                    <a:pt x="13301" y="5274"/>
                    <a:pt x="13216" y="5262"/>
                  </a:cubicBezTo>
                  <a:cubicBezTo>
                    <a:pt x="13143" y="5253"/>
                    <a:pt x="13070" y="5236"/>
                    <a:pt x="13000" y="5211"/>
                  </a:cubicBezTo>
                  <a:cubicBezTo>
                    <a:pt x="12950" y="5192"/>
                    <a:pt x="12905" y="5143"/>
                    <a:pt x="12843" y="5165"/>
                  </a:cubicBezTo>
                  <a:cubicBezTo>
                    <a:pt x="12744" y="5199"/>
                    <a:pt x="12784" y="5309"/>
                    <a:pt x="12739" y="5385"/>
                  </a:cubicBezTo>
                  <a:cubicBezTo>
                    <a:pt x="12646" y="5521"/>
                    <a:pt x="12514" y="5627"/>
                    <a:pt x="12361" y="5688"/>
                  </a:cubicBezTo>
                  <a:cubicBezTo>
                    <a:pt x="12313" y="5709"/>
                    <a:pt x="12271" y="5741"/>
                    <a:pt x="12239" y="5782"/>
                  </a:cubicBezTo>
                  <a:cubicBezTo>
                    <a:pt x="12209" y="5837"/>
                    <a:pt x="12195" y="5898"/>
                    <a:pt x="12199" y="5960"/>
                  </a:cubicBezTo>
                  <a:cubicBezTo>
                    <a:pt x="12192" y="6026"/>
                    <a:pt x="12201" y="6093"/>
                    <a:pt x="12224" y="6155"/>
                  </a:cubicBezTo>
                  <a:cubicBezTo>
                    <a:pt x="12286" y="6286"/>
                    <a:pt x="12473" y="6340"/>
                    <a:pt x="12498" y="6483"/>
                  </a:cubicBezTo>
                  <a:cubicBezTo>
                    <a:pt x="12527" y="6647"/>
                    <a:pt x="12335" y="7006"/>
                    <a:pt x="12648" y="6899"/>
                  </a:cubicBezTo>
                  <a:cubicBezTo>
                    <a:pt x="12720" y="6874"/>
                    <a:pt x="12784" y="6760"/>
                    <a:pt x="12864" y="6723"/>
                  </a:cubicBezTo>
                  <a:cubicBezTo>
                    <a:pt x="13005" y="6668"/>
                    <a:pt x="13158" y="6652"/>
                    <a:pt x="13308" y="6677"/>
                  </a:cubicBezTo>
                  <a:cubicBezTo>
                    <a:pt x="13383" y="6687"/>
                    <a:pt x="13474" y="6705"/>
                    <a:pt x="13524" y="6648"/>
                  </a:cubicBezTo>
                  <a:cubicBezTo>
                    <a:pt x="13604" y="6556"/>
                    <a:pt x="13509" y="6462"/>
                    <a:pt x="13380" y="6375"/>
                  </a:cubicBezTo>
                  <a:cubicBezTo>
                    <a:pt x="13232" y="6277"/>
                    <a:pt x="13038" y="6188"/>
                    <a:pt x="13001" y="6119"/>
                  </a:cubicBezTo>
                  <a:cubicBezTo>
                    <a:pt x="12974" y="6073"/>
                    <a:pt x="12980" y="6014"/>
                    <a:pt x="13015" y="5975"/>
                  </a:cubicBezTo>
                  <a:cubicBezTo>
                    <a:pt x="13053" y="5946"/>
                    <a:pt x="13102" y="5937"/>
                    <a:pt x="13146" y="5951"/>
                  </a:cubicBezTo>
                  <a:cubicBezTo>
                    <a:pt x="13192" y="5961"/>
                    <a:pt x="13234" y="5980"/>
                    <a:pt x="13280" y="5988"/>
                  </a:cubicBezTo>
                  <a:cubicBezTo>
                    <a:pt x="13378" y="5991"/>
                    <a:pt x="13475" y="5966"/>
                    <a:pt x="13559" y="5915"/>
                  </a:cubicBezTo>
                  <a:cubicBezTo>
                    <a:pt x="13819" y="5796"/>
                    <a:pt x="14051" y="6101"/>
                    <a:pt x="14215" y="6242"/>
                  </a:cubicBezTo>
                  <a:cubicBezTo>
                    <a:pt x="14352" y="6359"/>
                    <a:pt x="14540" y="6483"/>
                    <a:pt x="14697" y="6394"/>
                  </a:cubicBezTo>
                  <a:cubicBezTo>
                    <a:pt x="14854" y="6306"/>
                    <a:pt x="14841" y="6068"/>
                    <a:pt x="14908" y="5890"/>
                  </a:cubicBezTo>
                  <a:cubicBezTo>
                    <a:pt x="15028" y="5656"/>
                    <a:pt x="15244" y="5486"/>
                    <a:pt x="15500" y="5424"/>
                  </a:cubicBezTo>
                  <a:cubicBezTo>
                    <a:pt x="15697" y="5352"/>
                    <a:pt x="15950" y="5248"/>
                    <a:pt x="15967" y="5001"/>
                  </a:cubicBezTo>
                  <a:cubicBezTo>
                    <a:pt x="15975" y="4885"/>
                    <a:pt x="15901" y="4817"/>
                    <a:pt x="15864" y="4713"/>
                  </a:cubicBezTo>
                  <a:cubicBezTo>
                    <a:pt x="15790" y="4536"/>
                    <a:pt x="15967" y="4096"/>
                    <a:pt x="15655" y="4069"/>
                  </a:cubicBezTo>
                  <a:close/>
                  <a:moveTo>
                    <a:pt x="14054" y="2698"/>
                  </a:moveTo>
                  <a:cubicBezTo>
                    <a:pt x="14038" y="3031"/>
                    <a:pt x="14453" y="2488"/>
                    <a:pt x="14499" y="2431"/>
                  </a:cubicBezTo>
                  <a:cubicBezTo>
                    <a:pt x="14546" y="2374"/>
                    <a:pt x="14582" y="2318"/>
                    <a:pt x="14625" y="2263"/>
                  </a:cubicBezTo>
                  <a:cubicBezTo>
                    <a:pt x="14476" y="2195"/>
                    <a:pt x="14323" y="2133"/>
                    <a:pt x="14169" y="2074"/>
                  </a:cubicBezTo>
                  <a:cubicBezTo>
                    <a:pt x="14105" y="2277"/>
                    <a:pt x="14066" y="2488"/>
                    <a:pt x="14054" y="2701"/>
                  </a:cubicBezTo>
                  <a:close/>
                </a:path>
              </a:pathLst>
            </a:custGeom>
            <a:solidFill>
              <a:srgbClr val="AFD543"/>
            </a:solidFill>
            <a:ln w="25400">
              <a:miter lim="400000"/>
            </a:ln>
          </p:spPr>
          <p:txBody>
            <a:bodyPr tIns="91439" bIns="91439" anchor="ctr"/>
            <a:lstStyle/>
            <a:p>
              <a:endParaRPr dirty="0"/>
            </a:p>
          </p:txBody>
        </p:sp>
        <p:sp>
          <p:nvSpPr>
            <p:cNvPr id="17" name="Graphic 178">
              <a:extLst>
                <a:ext uri="{FF2B5EF4-FFF2-40B4-BE49-F238E27FC236}">
                  <a16:creationId xmlns="" xmlns:a16="http://schemas.microsoft.com/office/drawing/2014/main" id="{B07BA7AF-BA5E-2562-F279-007A484C65D8}"/>
                </a:ext>
              </a:extLst>
            </p:cNvPr>
            <p:cNvSpPr/>
            <p:nvPr/>
          </p:nvSpPr>
          <p:spPr>
            <a:xfrm>
              <a:off x="6159500" y="5549383"/>
              <a:ext cx="180000" cy="1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lose/>
                  <a:moveTo>
                    <a:pt x="16800" y="4943"/>
                  </a:moveTo>
                  <a:cubicBezTo>
                    <a:pt x="16392" y="4570"/>
                    <a:pt x="14752" y="3378"/>
                    <a:pt x="11098" y="3359"/>
                  </a:cubicBezTo>
                  <a:cubicBezTo>
                    <a:pt x="11098" y="3359"/>
                    <a:pt x="6787" y="3099"/>
                    <a:pt x="4685" y="5026"/>
                  </a:cubicBezTo>
                  <a:cubicBezTo>
                    <a:pt x="3515" y="6196"/>
                    <a:pt x="3101" y="7906"/>
                    <a:pt x="3061" y="10032"/>
                  </a:cubicBezTo>
                  <a:cubicBezTo>
                    <a:pt x="3022" y="12157"/>
                    <a:pt x="2961" y="16131"/>
                    <a:pt x="6796" y="17209"/>
                  </a:cubicBezTo>
                  <a:lnTo>
                    <a:pt x="6796" y="18855"/>
                  </a:lnTo>
                  <a:cubicBezTo>
                    <a:pt x="6796" y="18855"/>
                    <a:pt x="6772" y="19522"/>
                    <a:pt x="7211" y="19657"/>
                  </a:cubicBezTo>
                  <a:cubicBezTo>
                    <a:pt x="7741" y="19822"/>
                    <a:pt x="8052" y="19316"/>
                    <a:pt x="8559" y="18769"/>
                  </a:cubicBezTo>
                  <a:cubicBezTo>
                    <a:pt x="8837" y="18470"/>
                    <a:pt x="9222" y="18029"/>
                    <a:pt x="9511" y="17689"/>
                  </a:cubicBezTo>
                  <a:cubicBezTo>
                    <a:pt x="11143" y="17839"/>
                    <a:pt x="12788" y="17717"/>
                    <a:pt x="14379" y="17329"/>
                  </a:cubicBezTo>
                  <a:cubicBezTo>
                    <a:pt x="14909" y="17158"/>
                    <a:pt x="17907" y="16772"/>
                    <a:pt x="18391" y="12797"/>
                  </a:cubicBezTo>
                  <a:cubicBezTo>
                    <a:pt x="18894" y="8707"/>
                    <a:pt x="18144" y="6113"/>
                    <a:pt x="16800" y="4943"/>
                  </a:cubicBezTo>
                  <a:close/>
                  <a:moveTo>
                    <a:pt x="15949" y="5771"/>
                  </a:moveTo>
                  <a:cubicBezTo>
                    <a:pt x="15605" y="5461"/>
                    <a:pt x="14124" y="4531"/>
                    <a:pt x="11032" y="4516"/>
                  </a:cubicBezTo>
                  <a:cubicBezTo>
                    <a:pt x="11032" y="4516"/>
                    <a:pt x="7370" y="4276"/>
                    <a:pt x="5592" y="5884"/>
                  </a:cubicBezTo>
                  <a:cubicBezTo>
                    <a:pt x="4604" y="6859"/>
                    <a:pt x="4270" y="8312"/>
                    <a:pt x="4234" y="10084"/>
                  </a:cubicBezTo>
                  <a:cubicBezTo>
                    <a:pt x="4197" y="11857"/>
                    <a:pt x="4008" y="15245"/>
                    <a:pt x="7250" y="16145"/>
                  </a:cubicBezTo>
                  <a:cubicBezTo>
                    <a:pt x="7250" y="16145"/>
                    <a:pt x="7238" y="18658"/>
                    <a:pt x="7235" y="18881"/>
                  </a:cubicBezTo>
                  <a:cubicBezTo>
                    <a:pt x="7235" y="19035"/>
                    <a:pt x="7260" y="19141"/>
                    <a:pt x="7348" y="19163"/>
                  </a:cubicBezTo>
                  <a:cubicBezTo>
                    <a:pt x="7440" y="19172"/>
                    <a:pt x="7530" y="19135"/>
                    <a:pt x="7589" y="19065"/>
                  </a:cubicBezTo>
                  <a:cubicBezTo>
                    <a:pt x="8106" y="18542"/>
                    <a:pt x="9766" y="16545"/>
                    <a:pt x="9766" y="16545"/>
                  </a:cubicBezTo>
                  <a:cubicBezTo>
                    <a:pt x="11172" y="16644"/>
                    <a:pt x="12586" y="16524"/>
                    <a:pt x="13955" y="16189"/>
                  </a:cubicBezTo>
                  <a:cubicBezTo>
                    <a:pt x="14401" y="16045"/>
                    <a:pt x="16831" y="15836"/>
                    <a:pt x="17243" y="12517"/>
                  </a:cubicBezTo>
                  <a:cubicBezTo>
                    <a:pt x="17667" y="9087"/>
                    <a:pt x="17086" y="6750"/>
                    <a:pt x="15949" y="5771"/>
                  </a:cubicBezTo>
                  <a:close/>
                  <a:moveTo>
                    <a:pt x="12600" y="10152"/>
                  </a:moveTo>
                  <a:cubicBezTo>
                    <a:pt x="12490" y="10152"/>
                    <a:pt x="12399" y="10065"/>
                    <a:pt x="12394" y="9955"/>
                  </a:cubicBezTo>
                  <a:cubicBezTo>
                    <a:pt x="12447" y="9414"/>
                    <a:pt x="12051" y="8931"/>
                    <a:pt x="11509" y="8878"/>
                  </a:cubicBezTo>
                  <a:cubicBezTo>
                    <a:pt x="11457" y="8873"/>
                    <a:pt x="11406" y="8872"/>
                    <a:pt x="11354" y="8875"/>
                  </a:cubicBezTo>
                  <a:cubicBezTo>
                    <a:pt x="11240" y="8873"/>
                    <a:pt x="11149" y="8778"/>
                    <a:pt x="11152" y="8664"/>
                  </a:cubicBezTo>
                  <a:cubicBezTo>
                    <a:pt x="11155" y="8550"/>
                    <a:pt x="11250" y="8459"/>
                    <a:pt x="11364" y="8462"/>
                  </a:cubicBezTo>
                  <a:cubicBezTo>
                    <a:pt x="11368" y="8462"/>
                    <a:pt x="11372" y="8463"/>
                    <a:pt x="11375" y="8463"/>
                  </a:cubicBezTo>
                  <a:cubicBezTo>
                    <a:pt x="12140" y="8436"/>
                    <a:pt x="12782" y="9034"/>
                    <a:pt x="12809" y="9799"/>
                  </a:cubicBezTo>
                  <a:cubicBezTo>
                    <a:pt x="12811" y="9845"/>
                    <a:pt x="12810" y="9890"/>
                    <a:pt x="12807" y="9936"/>
                  </a:cubicBezTo>
                  <a:cubicBezTo>
                    <a:pt x="12813" y="10050"/>
                    <a:pt x="12725" y="10147"/>
                    <a:pt x="12611" y="10152"/>
                  </a:cubicBezTo>
                  <a:close/>
                  <a:moveTo>
                    <a:pt x="13660" y="10508"/>
                  </a:moveTo>
                  <a:lnTo>
                    <a:pt x="13655" y="10508"/>
                  </a:lnTo>
                  <a:cubicBezTo>
                    <a:pt x="13541" y="10505"/>
                    <a:pt x="13450" y="10410"/>
                    <a:pt x="13453" y="10296"/>
                  </a:cubicBezTo>
                  <a:cubicBezTo>
                    <a:pt x="13453" y="10296"/>
                    <a:pt x="13453" y="10296"/>
                    <a:pt x="13453" y="10296"/>
                  </a:cubicBezTo>
                  <a:cubicBezTo>
                    <a:pt x="13492" y="9653"/>
                    <a:pt x="13269" y="9023"/>
                    <a:pt x="12835" y="8547"/>
                  </a:cubicBezTo>
                  <a:cubicBezTo>
                    <a:pt x="12363" y="8058"/>
                    <a:pt x="11715" y="7777"/>
                    <a:pt x="11035" y="7765"/>
                  </a:cubicBezTo>
                  <a:cubicBezTo>
                    <a:pt x="10922" y="7757"/>
                    <a:pt x="10836" y="7658"/>
                    <a:pt x="10844" y="7544"/>
                  </a:cubicBezTo>
                  <a:cubicBezTo>
                    <a:pt x="10852" y="7430"/>
                    <a:pt x="10951" y="7345"/>
                    <a:pt x="11065" y="7353"/>
                  </a:cubicBezTo>
                  <a:cubicBezTo>
                    <a:pt x="11851" y="7374"/>
                    <a:pt x="12596" y="7702"/>
                    <a:pt x="13142" y="8268"/>
                  </a:cubicBezTo>
                  <a:cubicBezTo>
                    <a:pt x="13646" y="8823"/>
                    <a:pt x="13908" y="9556"/>
                    <a:pt x="13869" y="10305"/>
                  </a:cubicBezTo>
                  <a:cubicBezTo>
                    <a:pt x="13865" y="10417"/>
                    <a:pt x="13773" y="10506"/>
                    <a:pt x="13661" y="10505"/>
                  </a:cubicBezTo>
                  <a:close/>
                  <a:moveTo>
                    <a:pt x="14746" y="10932"/>
                  </a:moveTo>
                  <a:cubicBezTo>
                    <a:pt x="14635" y="10929"/>
                    <a:pt x="14546" y="10839"/>
                    <a:pt x="14544" y="10728"/>
                  </a:cubicBezTo>
                  <a:cubicBezTo>
                    <a:pt x="14593" y="9633"/>
                    <a:pt x="14191" y="8566"/>
                    <a:pt x="13432" y="7776"/>
                  </a:cubicBezTo>
                  <a:cubicBezTo>
                    <a:pt x="12698" y="7064"/>
                    <a:pt x="11710" y="6675"/>
                    <a:pt x="10688" y="6696"/>
                  </a:cubicBezTo>
                  <a:cubicBezTo>
                    <a:pt x="10574" y="6696"/>
                    <a:pt x="10482" y="6604"/>
                    <a:pt x="10482" y="6489"/>
                  </a:cubicBezTo>
                  <a:cubicBezTo>
                    <a:pt x="10482" y="6375"/>
                    <a:pt x="10574" y="6283"/>
                    <a:pt x="10688" y="6283"/>
                  </a:cubicBezTo>
                  <a:cubicBezTo>
                    <a:pt x="11818" y="6262"/>
                    <a:pt x="12909" y="6695"/>
                    <a:pt x="13718" y="7484"/>
                  </a:cubicBezTo>
                  <a:cubicBezTo>
                    <a:pt x="14558" y="8350"/>
                    <a:pt x="15006" y="9523"/>
                    <a:pt x="14955" y="10728"/>
                  </a:cubicBezTo>
                  <a:cubicBezTo>
                    <a:pt x="14956" y="10842"/>
                    <a:pt x="14864" y="10935"/>
                    <a:pt x="14750" y="10936"/>
                  </a:cubicBezTo>
                  <a:close/>
                  <a:moveTo>
                    <a:pt x="11406" y="12714"/>
                  </a:moveTo>
                  <a:cubicBezTo>
                    <a:pt x="11573" y="12726"/>
                    <a:pt x="11736" y="12664"/>
                    <a:pt x="11853" y="12545"/>
                  </a:cubicBezTo>
                  <a:lnTo>
                    <a:pt x="12156" y="12162"/>
                  </a:lnTo>
                  <a:cubicBezTo>
                    <a:pt x="12374" y="11922"/>
                    <a:pt x="12733" y="11873"/>
                    <a:pt x="13008" y="12044"/>
                  </a:cubicBezTo>
                  <a:cubicBezTo>
                    <a:pt x="13201" y="12155"/>
                    <a:pt x="13550" y="12368"/>
                    <a:pt x="13765" y="12527"/>
                  </a:cubicBezTo>
                  <a:cubicBezTo>
                    <a:pt x="13995" y="12696"/>
                    <a:pt x="14469" y="13092"/>
                    <a:pt x="14469" y="13092"/>
                  </a:cubicBezTo>
                  <a:cubicBezTo>
                    <a:pt x="14697" y="13278"/>
                    <a:pt x="14751" y="13605"/>
                    <a:pt x="14594" y="13854"/>
                  </a:cubicBezTo>
                  <a:lnTo>
                    <a:pt x="14594" y="13859"/>
                  </a:lnTo>
                  <a:cubicBezTo>
                    <a:pt x="14426" y="14152"/>
                    <a:pt x="14211" y="14416"/>
                    <a:pt x="13959" y="14641"/>
                  </a:cubicBezTo>
                  <a:lnTo>
                    <a:pt x="13954" y="14646"/>
                  </a:lnTo>
                  <a:cubicBezTo>
                    <a:pt x="13773" y="14811"/>
                    <a:pt x="13548" y="14919"/>
                    <a:pt x="13306" y="14958"/>
                  </a:cubicBezTo>
                  <a:cubicBezTo>
                    <a:pt x="13276" y="14964"/>
                    <a:pt x="13244" y="14965"/>
                    <a:pt x="13213" y="14963"/>
                  </a:cubicBezTo>
                  <a:cubicBezTo>
                    <a:pt x="13120" y="14963"/>
                    <a:pt x="13027" y="14949"/>
                    <a:pt x="12938" y="14921"/>
                  </a:cubicBezTo>
                  <a:lnTo>
                    <a:pt x="12931" y="14911"/>
                  </a:lnTo>
                  <a:cubicBezTo>
                    <a:pt x="12314" y="14700"/>
                    <a:pt x="11720" y="14425"/>
                    <a:pt x="11160" y="14090"/>
                  </a:cubicBezTo>
                  <a:cubicBezTo>
                    <a:pt x="10636" y="13804"/>
                    <a:pt x="10138" y="13475"/>
                    <a:pt x="9670" y="13104"/>
                  </a:cubicBezTo>
                  <a:cubicBezTo>
                    <a:pt x="9436" y="12919"/>
                    <a:pt x="9213" y="12720"/>
                    <a:pt x="9001" y="12510"/>
                  </a:cubicBezTo>
                  <a:lnTo>
                    <a:pt x="8913" y="12422"/>
                  </a:lnTo>
                  <a:cubicBezTo>
                    <a:pt x="8702" y="12211"/>
                    <a:pt x="8504" y="11987"/>
                    <a:pt x="8320" y="11753"/>
                  </a:cubicBezTo>
                  <a:cubicBezTo>
                    <a:pt x="7950" y="11285"/>
                    <a:pt x="7621" y="10787"/>
                    <a:pt x="7336" y="10264"/>
                  </a:cubicBezTo>
                  <a:cubicBezTo>
                    <a:pt x="7002" y="9705"/>
                    <a:pt x="6727" y="9112"/>
                    <a:pt x="6517" y="8496"/>
                  </a:cubicBezTo>
                  <a:lnTo>
                    <a:pt x="6507" y="8489"/>
                  </a:lnTo>
                  <a:cubicBezTo>
                    <a:pt x="6478" y="8400"/>
                    <a:pt x="6463" y="8307"/>
                    <a:pt x="6466" y="8214"/>
                  </a:cubicBezTo>
                  <a:cubicBezTo>
                    <a:pt x="6463" y="8183"/>
                    <a:pt x="6465" y="8152"/>
                    <a:pt x="6470" y="8121"/>
                  </a:cubicBezTo>
                  <a:cubicBezTo>
                    <a:pt x="6509" y="7879"/>
                    <a:pt x="6617" y="7654"/>
                    <a:pt x="6782" y="7473"/>
                  </a:cubicBezTo>
                  <a:lnTo>
                    <a:pt x="6787" y="7468"/>
                  </a:lnTo>
                  <a:cubicBezTo>
                    <a:pt x="7011" y="7215"/>
                    <a:pt x="7275" y="7001"/>
                    <a:pt x="7569" y="6833"/>
                  </a:cubicBezTo>
                  <a:lnTo>
                    <a:pt x="7574" y="6833"/>
                  </a:lnTo>
                  <a:cubicBezTo>
                    <a:pt x="7823" y="6676"/>
                    <a:pt x="8150" y="6729"/>
                    <a:pt x="8336" y="6957"/>
                  </a:cubicBezTo>
                  <a:cubicBezTo>
                    <a:pt x="8336" y="6957"/>
                    <a:pt x="8731" y="7431"/>
                    <a:pt x="8901" y="7662"/>
                  </a:cubicBezTo>
                  <a:cubicBezTo>
                    <a:pt x="9074" y="7906"/>
                    <a:pt x="9235" y="8159"/>
                    <a:pt x="9384" y="8419"/>
                  </a:cubicBezTo>
                  <a:cubicBezTo>
                    <a:pt x="9555" y="8694"/>
                    <a:pt x="9506" y="9052"/>
                    <a:pt x="9266" y="9270"/>
                  </a:cubicBezTo>
                  <a:lnTo>
                    <a:pt x="8883" y="9575"/>
                  </a:lnTo>
                  <a:cubicBezTo>
                    <a:pt x="8764" y="9691"/>
                    <a:pt x="8702" y="9854"/>
                    <a:pt x="8714" y="10020"/>
                  </a:cubicBezTo>
                  <a:cubicBezTo>
                    <a:pt x="9100" y="11315"/>
                    <a:pt x="10113" y="12327"/>
                    <a:pt x="11407" y="12712"/>
                  </a:cubicBezTo>
                  <a:close/>
                </a:path>
              </a:pathLst>
            </a:custGeom>
            <a:solidFill>
              <a:srgbClr val="AFD543"/>
            </a:solidFill>
            <a:ln w="25400">
              <a:miter lim="400000"/>
            </a:ln>
          </p:spPr>
          <p:txBody>
            <a:bodyPr tIns="91439" bIns="91439" anchor="ctr"/>
            <a:lstStyle/>
            <a:p>
              <a:endParaRPr dirty="0"/>
            </a:p>
          </p:txBody>
        </p:sp>
        <p:sp>
          <p:nvSpPr>
            <p:cNvPr id="18" name="Graphic 129">
              <a:extLst>
                <a:ext uri="{FF2B5EF4-FFF2-40B4-BE49-F238E27FC236}">
                  <a16:creationId xmlns="" xmlns:a16="http://schemas.microsoft.com/office/drawing/2014/main" id="{7967F484-8ED7-4914-E81B-8810748A44E1}"/>
                </a:ext>
              </a:extLst>
            </p:cNvPr>
            <p:cNvSpPr/>
            <p:nvPr/>
          </p:nvSpPr>
          <p:spPr>
            <a:xfrm>
              <a:off x="6159500" y="5219912"/>
              <a:ext cx="180000" cy="18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574" extrusionOk="0">
                  <a:moveTo>
                    <a:pt x="3605" y="21574"/>
                  </a:moveTo>
                  <a:cubicBezTo>
                    <a:pt x="3481" y="21574"/>
                    <a:pt x="3359" y="21540"/>
                    <a:pt x="3253" y="21475"/>
                  </a:cubicBezTo>
                  <a:lnTo>
                    <a:pt x="851" y="20002"/>
                  </a:lnTo>
                  <a:cubicBezTo>
                    <a:pt x="673" y="19892"/>
                    <a:pt x="556" y="19707"/>
                    <a:pt x="533" y="19499"/>
                  </a:cubicBezTo>
                  <a:lnTo>
                    <a:pt x="4" y="14562"/>
                  </a:lnTo>
                  <a:cubicBezTo>
                    <a:pt x="-25" y="14282"/>
                    <a:pt x="123" y="14013"/>
                    <a:pt x="376" y="13888"/>
                  </a:cubicBezTo>
                  <a:lnTo>
                    <a:pt x="5645" y="11279"/>
                  </a:lnTo>
                  <a:cubicBezTo>
                    <a:pt x="5884" y="11160"/>
                    <a:pt x="6171" y="11195"/>
                    <a:pt x="6375" y="11366"/>
                  </a:cubicBezTo>
                  <a:lnTo>
                    <a:pt x="8383" y="13052"/>
                  </a:lnTo>
                  <a:cubicBezTo>
                    <a:pt x="9379" y="12543"/>
                    <a:pt x="10293" y="11889"/>
                    <a:pt x="11095" y="11110"/>
                  </a:cubicBezTo>
                  <a:cubicBezTo>
                    <a:pt x="11873" y="10307"/>
                    <a:pt x="12526" y="9391"/>
                    <a:pt x="13034" y="8395"/>
                  </a:cubicBezTo>
                  <a:lnTo>
                    <a:pt x="11351" y="6383"/>
                  </a:lnTo>
                  <a:cubicBezTo>
                    <a:pt x="11180" y="6178"/>
                    <a:pt x="11145" y="5891"/>
                    <a:pt x="11264" y="5652"/>
                  </a:cubicBezTo>
                  <a:lnTo>
                    <a:pt x="13870" y="375"/>
                  </a:lnTo>
                  <a:cubicBezTo>
                    <a:pt x="13995" y="122"/>
                    <a:pt x="14263" y="-26"/>
                    <a:pt x="14543" y="3"/>
                  </a:cubicBezTo>
                  <a:lnTo>
                    <a:pt x="19474" y="533"/>
                  </a:lnTo>
                  <a:cubicBezTo>
                    <a:pt x="19681" y="555"/>
                    <a:pt x="19867" y="673"/>
                    <a:pt x="19976" y="851"/>
                  </a:cubicBezTo>
                  <a:lnTo>
                    <a:pt x="21447" y="3256"/>
                  </a:lnTo>
                  <a:cubicBezTo>
                    <a:pt x="21553" y="3430"/>
                    <a:pt x="21575" y="3641"/>
                    <a:pt x="21507" y="3833"/>
                  </a:cubicBezTo>
                  <a:cubicBezTo>
                    <a:pt x="20334" y="7153"/>
                    <a:pt x="17506" y="11432"/>
                    <a:pt x="14460" y="14479"/>
                  </a:cubicBezTo>
                  <a:cubicBezTo>
                    <a:pt x="11415" y="17527"/>
                    <a:pt x="7144" y="20360"/>
                    <a:pt x="3829" y="21535"/>
                  </a:cubicBezTo>
                  <a:cubicBezTo>
                    <a:pt x="3757" y="21561"/>
                    <a:pt x="3681" y="21574"/>
                    <a:pt x="3605" y="21574"/>
                  </a:cubicBezTo>
                  <a:close/>
                </a:path>
              </a:pathLst>
            </a:custGeom>
            <a:solidFill>
              <a:srgbClr val="AFD543"/>
            </a:solidFill>
            <a:ln w="25400">
              <a:miter lim="400000"/>
            </a:ln>
          </p:spPr>
          <p:txBody>
            <a:bodyPr tIns="91439" bIns="91439" anchor="ctr"/>
            <a:lstStyle/>
            <a:p>
              <a:endParaRPr dirty="0"/>
            </a:p>
          </p:txBody>
        </p:sp>
      </p:grpSp>
      <p:sp>
        <p:nvSpPr>
          <p:cNvPr id="35" name="Rectangle">
            <a:extLst>
              <a:ext uri="{FF2B5EF4-FFF2-40B4-BE49-F238E27FC236}">
                <a16:creationId xmlns="" xmlns:a16="http://schemas.microsoft.com/office/drawing/2014/main" id="{15C503AA-5E2D-006A-205D-C7B93E1B3D04}"/>
              </a:ext>
            </a:extLst>
          </p:cNvPr>
          <p:cNvSpPr/>
          <p:nvPr/>
        </p:nvSpPr>
        <p:spPr>
          <a:xfrm>
            <a:off x="678426" y="468035"/>
            <a:ext cx="10491297" cy="5811759"/>
          </a:xfrm>
          <a:prstGeom prst="rect">
            <a:avLst/>
          </a:prstGeom>
          <a:ln w="101600">
            <a:solidFill>
              <a:srgbClr val="AFD543"/>
            </a:solidFill>
            <a:miter/>
          </a:ln>
        </p:spPr>
        <p:txBody>
          <a:bodyPr tIns="91439" bIns="91439" anchor="ctr"/>
          <a:lstStyle/>
          <a:p>
            <a:endParaRPr dirty="0"/>
          </a:p>
        </p:txBody>
      </p:sp>
      <p:sp>
        <p:nvSpPr>
          <p:cNvPr id="36" name="Rectangle">
            <a:extLst>
              <a:ext uri="{FF2B5EF4-FFF2-40B4-BE49-F238E27FC236}">
                <a16:creationId xmlns="" xmlns:a16="http://schemas.microsoft.com/office/drawing/2014/main" id="{C2515532-B77C-E485-5310-E08A91BFD285}"/>
              </a:ext>
            </a:extLst>
          </p:cNvPr>
          <p:cNvSpPr/>
          <p:nvPr/>
        </p:nvSpPr>
        <p:spPr>
          <a:xfrm>
            <a:off x="9912600" y="0"/>
            <a:ext cx="2279400" cy="6858000"/>
          </a:xfrm>
          <a:prstGeom prst="rect">
            <a:avLst/>
          </a:prstGeom>
          <a:solidFill>
            <a:srgbClr val="AFD543"/>
          </a:solidFill>
          <a:ln w="25400">
            <a:miter lim="400000"/>
          </a:ln>
        </p:spPr>
        <p:txBody>
          <a:bodyPr tIns="91439" bIns="91439" anchor="ctr"/>
          <a:lstStyle/>
          <a:p>
            <a:endParaRPr dirty="0"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C74F13A-65EA-1CD6-C1FA-BA46D2930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8" r="73751" b="7495"/>
          <a:stretch/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132" y="561948"/>
            <a:ext cx="7097268" cy="530251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Основные понятия охраны труда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4132" y="2463767"/>
            <a:ext cx="7249669" cy="3078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Montserrat Regular" panose="00000500000000000000" pitchFamily="2" charset="-52"/>
              </a:rPr>
              <a:t>Обязанности по обеспечению безопасных условий и охраны труда возлагаются на </a:t>
            </a:r>
            <a:r>
              <a:rPr lang="ru-RU" sz="1800" b="1" dirty="0">
                <a:latin typeface="Montserrat Regular" panose="00000500000000000000" pitchFamily="2" charset="-52"/>
              </a:rPr>
              <a:t>работодателя.</a:t>
            </a:r>
          </a:p>
          <a:p>
            <a:pPr marL="0" indent="0">
              <a:buNone/>
            </a:pPr>
            <a:r>
              <a:rPr lang="ru-RU" sz="1800" b="1" dirty="0">
                <a:latin typeface="Montserrat Regular" panose="00000500000000000000" pitchFamily="2" charset="-52"/>
              </a:rPr>
              <a:t>Работодатель обязан </a:t>
            </a:r>
            <a:r>
              <a:rPr lang="ru-RU" sz="1800" dirty="0">
                <a:latin typeface="Montserrat Regular" panose="00000500000000000000" pitchFamily="2" charset="-52"/>
              </a:rPr>
              <a:t>создать безопасные условия труда исходя из комплексной оценки технического и организационного уровня рабочего места, а также исходя из оценки факторов производственной среды и трудового процесса, которые могут привести к нанесению вреда здоровью работников.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4</a:t>
            </a:fld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340EE561-F379-0297-E203-7F5309C76E85}"/>
              </a:ext>
            </a:extLst>
          </p:cNvPr>
          <p:cNvSpPr/>
          <p:nvPr/>
        </p:nvSpPr>
        <p:spPr>
          <a:xfrm>
            <a:off x="-23861" y="0"/>
            <a:ext cx="3224261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BEDEC53-922C-8FEB-1BD4-E595DE2CAE2D}"/>
              </a:ext>
            </a:extLst>
          </p:cNvPr>
          <p:cNvSpPr/>
          <p:nvPr/>
        </p:nvSpPr>
        <p:spPr>
          <a:xfrm rot="5400000">
            <a:off x="2940659" y="113156"/>
            <a:ext cx="519481" cy="1417066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8CA541-717C-6474-D6D2-6F140BA0AF6E}"/>
              </a:ext>
            </a:extLst>
          </p:cNvPr>
          <p:cNvSpPr txBox="1"/>
          <p:nvPr/>
        </p:nvSpPr>
        <p:spPr>
          <a:xfrm>
            <a:off x="4104132" y="1315872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latin typeface="Montserrat Regular" panose="00000500000000000000" pitchFamily="2" charset="-52"/>
              </a:rPr>
              <a:t>ТК РФ Статья 214 Обязанности работодателя в области охраны труда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3332EAEA-17CF-C495-DF01-BE068B92D1F1}"/>
              </a:ext>
            </a:extLst>
          </p:cNvPr>
          <p:cNvCxnSpPr>
            <a:cxnSpLocks/>
          </p:cNvCxnSpPr>
          <p:nvPr/>
        </p:nvCxnSpPr>
        <p:spPr>
          <a:xfrm>
            <a:off x="4172966" y="2125358"/>
            <a:ext cx="5809235" cy="0"/>
          </a:xfrm>
          <a:prstGeom prst="line">
            <a:avLst/>
          </a:prstGeom>
          <a:ln w="57150">
            <a:solidFill>
              <a:srgbClr val="AFD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48610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C74F13A-65EA-1CD6-C1FA-BA46D2930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8" r="73751" b="7495"/>
          <a:stretch/>
        </p:blipFill>
        <p:spPr>
          <a:xfrm>
            <a:off x="0" y="0"/>
            <a:ext cx="32004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132" y="561948"/>
            <a:ext cx="7097268" cy="530251"/>
          </a:xfrm>
        </p:spPr>
        <p:txBody>
          <a:bodyPr>
            <a:no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Основные понятия охраны труда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066" y="1941585"/>
            <a:ext cx="7249669" cy="3790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latin typeface="Montserrat Regular" panose="00000500000000000000" pitchFamily="2" charset="-52"/>
              </a:rPr>
              <a:t>Работодатель</a:t>
            </a:r>
            <a:r>
              <a:rPr lang="ru-RU" sz="1800" dirty="0">
                <a:latin typeface="Montserrat Regular" panose="00000500000000000000" pitchFamily="2" charset="-52"/>
              </a:rPr>
              <a:t> - физическое лицо либо юридическое лицо (организация), вступившее в трудовые отношения с работником. </a:t>
            </a:r>
          </a:p>
          <a:p>
            <a:pPr marL="0" indent="0">
              <a:buNone/>
            </a:pPr>
            <a:r>
              <a:rPr lang="ru-RU" sz="1800" b="1" dirty="0">
                <a:latin typeface="Montserrat Regular" panose="00000500000000000000" pitchFamily="2" charset="-52"/>
              </a:rPr>
              <a:t>Руководитель </a:t>
            </a:r>
            <a:r>
              <a:rPr lang="ru-RU" sz="1800" dirty="0">
                <a:latin typeface="Montserrat Regular" panose="00000500000000000000" pitchFamily="2" charset="-52"/>
              </a:rPr>
              <a:t>- лицо, на которое официально возложены функции управления коллективом и организации деятельности, несет юридическую ответственность за функционирование группы (коллектива), располагает строго определенными возможностями санкционирования – наказания и поощрения подчиненных в целях воздействия на их производственную (научную, творческую и пр.) активность, а также представляет группу в других организациях.</a:t>
            </a:r>
            <a:endParaRPr lang="en-US" sz="1800" dirty="0">
              <a:latin typeface="Montserrat Regular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5</a:t>
            </a:fld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97D62D0-3B9C-AF5B-4957-5306723088EC}"/>
              </a:ext>
            </a:extLst>
          </p:cNvPr>
          <p:cNvSpPr/>
          <p:nvPr/>
        </p:nvSpPr>
        <p:spPr>
          <a:xfrm>
            <a:off x="-23861" y="0"/>
            <a:ext cx="3224261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BEDEC53-922C-8FEB-1BD4-E595DE2CAE2D}"/>
              </a:ext>
            </a:extLst>
          </p:cNvPr>
          <p:cNvSpPr/>
          <p:nvPr/>
        </p:nvSpPr>
        <p:spPr>
          <a:xfrm rot="5400000">
            <a:off x="2940659" y="113156"/>
            <a:ext cx="519481" cy="1417066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D8CA541-717C-6474-D6D2-6F140BA0AF6E}"/>
              </a:ext>
            </a:extLst>
          </p:cNvPr>
          <p:cNvSpPr txBox="1"/>
          <p:nvPr/>
        </p:nvSpPr>
        <p:spPr>
          <a:xfrm>
            <a:off x="4104132" y="1315872"/>
            <a:ext cx="6817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latin typeface="Montserrat Regular" panose="00000500000000000000" pitchFamily="2" charset="-52"/>
              </a:rPr>
              <a:t>ТК РФ Статья 20. Стороны трудовых отношений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3332EAEA-17CF-C495-DF01-BE068B92D1F1}"/>
              </a:ext>
            </a:extLst>
          </p:cNvPr>
          <p:cNvCxnSpPr>
            <a:cxnSpLocks/>
          </p:cNvCxnSpPr>
          <p:nvPr/>
        </p:nvCxnSpPr>
        <p:spPr>
          <a:xfrm>
            <a:off x="4211066" y="1715982"/>
            <a:ext cx="6329934" cy="0"/>
          </a:xfrm>
          <a:prstGeom prst="line">
            <a:avLst/>
          </a:prstGeom>
          <a:ln w="57150">
            <a:solidFill>
              <a:srgbClr val="AFD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331723E-3FA5-8909-182B-2EA7D1368B60}"/>
              </a:ext>
            </a:extLst>
          </p:cNvPr>
          <p:cNvSpPr txBox="1"/>
          <p:nvPr/>
        </p:nvSpPr>
        <p:spPr>
          <a:xfrm>
            <a:off x="4787900" y="561558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FF0000"/>
                </a:solidFill>
                <a:latin typeface="Montserrat Regular" panose="00000500000000000000" pitchFamily="2" charset="-52"/>
              </a:rPr>
              <a:t>Это тот, кто решает, что делать, как делать и несет за это </a:t>
            </a:r>
            <a:r>
              <a:rPr lang="ru-RU" sz="1800" b="1" dirty="0" smtClean="0">
                <a:solidFill>
                  <a:srgbClr val="FF0000"/>
                </a:solidFill>
                <a:latin typeface="Montserrat Regular" panose="00000500000000000000" pitchFamily="2" charset="-52"/>
              </a:rPr>
              <a:t>ответственность!!!</a:t>
            </a:r>
            <a:endParaRPr lang="ru-RU" sz="1800" b="1" dirty="0">
              <a:solidFill>
                <a:srgbClr val="FF0000"/>
              </a:solidFill>
              <a:latin typeface="Montserrat Regular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5248975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A2B7436-17D8-0F19-6642-9DF0DD145C37}"/>
              </a:ext>
            </a:extLst>
          </p:cNvPr>
          <p:cNvSpPr txBox="1">
            <a:spLocks/>
          </p:cNvSpPr>
          <p:nvPr/>
        </p:nvSpPr>
        <p:spPr>
          <a:xfrm>
            <a:off x="990602" y="225424"/>
            <a:ext cx="10363199" cy="638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Montserrat SemiBold" panose="00000700000000000000" pitchFamily="2" charset="-52"/>
              </a:rPr>
              <a:t>Основные причины несчастных случаев</a:t>
            </a:r>
          </a:p>
        </p:txBody>
      </p:sp>
      <p:graphicFrame>
        <p:nvGraphicFramePr>
          <p:cNvPr id="19" name="Диаграмма 18">
            <a:extLst>
              <a:ext uri="{FF2B5EF4-FFF2-40B4-BE49-F238E27FC236}">
                <a16:creationId xmlns="" xmlns:a16="http://schemas.microsoft.com/office/drawing/2014/main" id="{DF9D5A7A-84C0-0BDB-C0F2-14E41B51F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394851"/>
              </p:ext>
            </p:extLst>
          </p:nvPr>
        </p:nvGraphicFramePr>
        <p:xfrm>
          <a:off x="381000" y="1001183"/>
          <a:ext cx="116078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A65FC3CE-9434-EA85-0496-43B302F2D66D}"/>
              </a:ext>
            </a:extLst>
          </p:cNvPr>
          <p:cNvCxnSpPr/>
          <p:nvPr/>
        </p:nvCxnSpPr>
        <p:spPr>
          <a:xfrm>
            <a:off x="1765300" y="863600"/>
            <a:ext cx="8839200" cy="0"/>
          </a:xfrm>
          <a:prstGeom prst="line">
            <a:avLst/>
          </a:prstGeom>
          <a:ln w="57150">
            <a:solidFill>
              <a:srgbClr val="AFD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3980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DA2B7436-17D8-0F19-6642-9DF0DD145C37}"/>
              </a:ext>
            </a:extLst>
          </p:cNvPr>
          <p:cNvSpPr txBox="1">
            <a:spLocks/>
          </p:cNvSpPr>
          <p:nvPr/>
        </p:nvSpPr>
        <p:spPr>
          <a:xfrm>
            <a:off x="990602" y="225424"/>
            <a:ext cx="10363199" cy="638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Montserrat SemiBold" panose="00000700000000000000" pitchFamily="2" charset="-52"/>
              </a:rPr>
              <a:t>Несчастные случаи по ОКВЭД и видам работ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A65FC3CE-9434-EA85-0496-43B302F2D66D}"/>
              </a:ext>
            </a:extLst>
          </p:cNvPr>
          <p:cNvCxnSpPr>
            <a:cxnSpLocks/>
          </p:cNvCxnSpPr>
          <p:nvPr/>
        </p:nvCxnSpPr>
        <p:spPr>
          <a:xfrm>
            <a:off x="1219200" y="863600"/>
            <a:ext cx="9842500" cy="0"/>
          </a:xfrm>
          <a:prstGeom prst="line">
            <a:avLst/>
          </a:prstGeom>
          <a:ln w="57150">
            <a:solidFill>
              <a:srgbClr val="AFD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80525038-313F-5650-DD7D-BF6B24AA94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368630"/>
              </p:ext>
            </p:extLst>
          </p:nvPr>
        </p:nvGraphicFramePr>
        <p:xfrm>
          <a:off x="154754" y="1190625"/>
          <a:ext cx="5560245" cy="544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0BC16EAF-399A-338A-3F38-754C1BBC19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760024"/>
              </p:ext>
            </p:extLst>
          </p:nvPr>
        </p:nvGraphicFramePr>
        <p:xfrm>
          <a:off x="6172202" y="1190625"/>
          <a:ext cx="5181599" cy="5253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86138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7205714-CE24-0B68-8054-854183B80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" t="10114" r="1955" b="19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9E914CC-667F-BA1C-D2CF-9BF4026C370C}"/>
              </a:ext>
            </a:extLst>
          </p:cNvPr>
          <p:cNvSpPr/>
          <p:nvPr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tx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C11B3D-68E3-05E0-2818-2563E9EA1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75CACD6E-E3F3-A5B0-C3A4-56010C5A3A0E}"/>
              </a:ext>
            </a:extLst>
          </p:cNvPr>
          <p:cNvSpPr/>
          <p:nvPr/>
        </p:nvSpPr>
        <p:spPr>
          <a:xfrm>
            <a:off x="0" y="5072642"/>
            <a:ext cx="12192000" cy="115570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665D705-FBF2-B913-7E41-AB796C47E645}"/>
              </a:ext>
            </a:extLst>
          </p:cNvPr>
          <p:cNvSpPr/>
          <p:nvPr/>
        </p:nvSpPr>
        <p:spPr>
          <a:xfrm>
            <a:off x="0" y="5065716"/>
            <a:ext cx="12192000" cy="1162626"/>
          </a:xfrm>
          <a:prstGeom prst="rect">
            <a:avLst/>
          </a:prstGeom>
          <a:solidFill>
            <a:schemeClr val="tx1">
              <a:lumMod val="85000"/>
              <a:lumOff val="1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1BD9132B-4A3B-D3B6-323E-3BA18B18065F}"/>
              </a:ext>
            </a:extLst>
          </p:cNvPr>
          <p:cNvSpPr txBox="1">
            <a:spLocks/>
          </p:cNvSpPr>
          <p:nvPr/>
        </p:nvSpPr>
        <p:spPr>
          <a:xfrm>
            <a:off x="152399" y="5479464"/>
            <a:ext cx="3670301" cy="3408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latin typeface="Montserrat SemiBold" panose="00000700000000000000" pitchFamily="2" charset="-52"/>
              </a:rPr>
              <a:t>ТРУДОВОЙ КОДЕКС РФ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9D49C21-95DB-3204-4344-D6B374E63319}"/>
              </a:ext>
            </a:extLst>
          </p:cNvPr>
          <p:cNvSpPr txBox="1"/>
          <p:nvPr/>
        </p:nvSpPr>
        <p:spPr>
          <a:xfrm>
            <a:off x="4494507" y="5416196"/>
            <a:ext cx="7444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 Regular" panose="00000500000000000000" pitchFamily="2" charset="-52"/>
              </a:rPr>
              <a:t>С 1 марта 2022 года действует новая редакция Трудового кодекса РФ с обновленным X разделом « Охрана труда» (Федеральный закон от 2 июля 2021 года № 311- ФЗ)</a:t>
            </a:r>
          </a:p>
        </p:txBody>
      </p:sp>
    </p:spTree>
    <p:extLst>
      <p:ext uri="{BB962C8B-B14F-4D97-AF65-F5344CB8AC3E}">
        <p14:creationId xmlns:p14="http://schemas.microsoft.com/office/powerpoint/2010/main" val="62453856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050" y="449514"/>
            <a:ext cx="5844702" cy="519482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Montserrat SemiBold" panose="00000700000000000000" pitchFamily="2" charset="-52"/>
              </a:rPr>
              <a:t>Трудовой кодекс РФ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050" y="1325465"/>
            <a:ext cx="6896907" cy="5083021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209.1.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Основные принципы обеспечения безопасности труда;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211.1.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Полномочия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Правительства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Российской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Федерации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в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области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охраны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труда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211</a:t>
            </a:r>
            <a:r>
              <a:rPr lang="en-US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.</a:t>
            </a: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2.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Полномочия федеральных органов исполнительной власти в области охраны труда;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211.З.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Полномочия органов исполнительной власти субъектов Российской Федерации в области охраны труда;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213.1.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Соответствие зданий, сооружений, оборудования, технологических процессов и материалов государственным нормативным требованиям охраны труда;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214.1.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Запрет на работу в опасных условиях труда;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214.2.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Права работодателя в области охраны труда;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216.2. 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Право работника на получение информации об условиях и охране </a:t>
            </a: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труда;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400" b="1" dirty="0">
              <a:solidFill>
                <a:prstClr val="black"/>
              </a:solidFill>
              <a:latin typeface="Montserrat Regular" panose="00000500000000000000" pitchFamily="2" charset="-52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prstClr val="black"/>
                </a:solidFill>
                <a:latin typeface="Montserrat Regular" panose="00000500000000000000" pitchFamily="2" charset="-52"/>
              </a:rPr>
              <a:t>Статья 216.3.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Обеспечение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права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работников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на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санитарно-бытовое</a:t>
            </a:r>
            <a:r>
              <a:rPr lang="en-US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Montserrat Regular" panose="00000500000000000000" pitchFamily="2" charset="-52"/>
              </a:rPr>
              <a:t>обслуживание</a:t>
            </a:r>
            <a:r>
              <a:rPr lang="ru-RU" sz="1400" dirty="0">
                <a:solidFill>
                  <a:prstClr val="black"/>
                </a:solidFill>
                <a:latin typeface="Montserrat Regular" panose="00000500000000000000" pitchFamily="2" charset="-52"/>
              </a:rPr>
              <a:t>;</a:t>
            </a:r>
            <a:endParaRPr lang="ru-RU" sz="1400" dirty="0">
              <a:latin typeface="Montserrat Regular" panose="00000500000000000000" pitchFamily="2" charset="-5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13B09-6450-4262-B3C8-A393EE50962E}" type="slidenum">
              <a:rPr lang="ru-RU" smtClean="0"/>
              <a:t>9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E5C8C51-08FE-FA99-D067-5140A7FFFA50}"/>
              </a:ext>
            </a:extLst>
          </p:cNvPr>
          <p:cNvSpPr txBox="1"/>
          <p:nvPr/>
        </p:nvSpPr>
        <p:spPr>
          <a:xfrm>
            <a:off x="1177050" y="908395"/>
            <a:ext cx="6108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Montserrat Regular" panose="00000500000000000000" pitchFamily="2" charset="-52"/>
              </a:rPr>
              <a:t>Добавлено 9 новых статей, прежние 25 прописаны в новой редакции</a:t>
            </a:r>
            <a:r>
              <a:rPr lang="ru-RU" sz="1200" dirty="0">
                <a:latin typeface="Montserrat Regular" panose="00000500000000000000" pitchFamily="2" charset="-52"/>
              </a:rPr>
              <a:t>: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F74F1498-200A-652F-8F0E-18A42F5F58E6}"/>
              </a:ext>
            </a:extLst>
          </p:cNvPr>
          <p:cNvSpPr/>
          <p:nvPr/>
        </p:nvSpPr>
        <p:spPr>
          <a:xfrm rot="5400000">
            <a:off x="328784" y="120729"/>
            <a:ext cx="519482" cy="1177050"/>
          </a:xfrm>
          <a:prstGeom prst="rect">
            <a:avLst/>
          </a:prstGeom>
          <a:solidFill>
            <a:srgbClr val="A2C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DC76F91-8C5C-9A3F-43C5-665808B096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AFD5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B0DBBD42-C331-114E-E1E6-CA2AB7517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87" y="1103339"/>
            <a:ext cx="2910185" cy="46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6498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Bahnschrift SemiBold Condensed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2121</TotalTime>
  <Words>1927</Words>
  <Application>Microsoft Office PowerPoint</Application>
  <PresentationFormat>Произвольный</PresentationFormat>
  <Paragraphs>268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Document</vt:lpstr>
      <vt:lpstr>Нововведения в охране труда в 2022 году. Роль руководителя организации в охране труда.</vt:lpstr>
      <vt:lpstr>О КОМПАНИИ</vt:lpstr>
      <vt:lpstr>Основные понятия охраны труда</vt:lpstr>
      <vt:lpstr>Основные понятия охраны труда</vt:lpstr>
      <vt:lpstr>Основные понятия охраны труда</vt:lpstr>
      <vt:lpstr>Презентация PowerPoint</vt:lpstr>
      <vt:lpstr>Презентация PowerPoint</vt:lpstr>
      <vt:lpstr>Презентация PowerPoint</vt:lpstr>
      <vt:lpstr>Трудовой кодекс РФ</vt:lpstr>
      <vt:lpstr>Статья 214 ТК РФ</vt:lpstr>
      <vt:lpstr>Система управления охраной труда (СУОТ)</vt:lpstr>
      <vt:lpstr>Основные положения СУОТ</vt:lpstr>
      <vt:lpstr>Основные положения СУОТ</vt:lpstr>
      <vt:lpstr>Обеспечение функционирования СУОТ</vt:lpstr>
      <vt:lpstr>Оценка профессиональных рисков (ОПР)</vt:lpstr>
      <vt:lpstr>Оценка профессиональных рисков (ОПР)</vt:lpstr>
      <vt:lpstr>Постановление Правительства №2464 от 24.12.2021 года</vt:lpstr>
      <vt:lpstr>Постановление Правительства №2464 от 24.12.2021 года</vt:lpstr>
      <vt:lpstr>Постановление Правительства №2464 от 24.12.2021 года</vt:lpstr>
      <vt:lpstr>Реестры Минтруда РФ по обучению охране труда с 01.03.2023 года</vt:lpstr>
      <vt:lpstr>01.01.2023 г.</vt:lpstr>
      <vt:lpstr>Организация работ с подрядными организациями</vt:lpstr>
      <vt:lpstr>Организация работ с подрядными организациями</vt:lpstr>
      <vt:lpstr>Организация работ с подрядными организациями</vt:lpstr>
      <vt:lpstr>Расследование и учет микротравм</vt:lpstr>
      <vt:lpstr>Причины микротравм</vt:lpstr>
      <vt:lpstr>Журнал учета микротравм</vt:lpstr>
      <vt:lpstr>Информирование работников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выдачи и применения СИЗ.  Хранение и уход за СИЗ</dc:title>
  <dc:creator>Шкляева Яна Станиславовна</dc:creator>
  <cp:lastModifiedBy>Natasha</cp:lastModifiedBy>
  <cp:revision>47</cp:revision>
  <dcterms:created xsi:type="dcterms:W3CDTF">2022-09-16T01:23:16Z</dcterms:created>
  <dcterms:modified xsi:type="dcterms:W3CDTF">2022-12-20T22:10:21Z</dcterms:modified>
</cp:coreProperties>
</file>