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2.xml" ContentType="application/vnd.openxmlformats-officedocument.drawingml.chartshape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6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418" r:id="rId3"/>
    <p:sldId id="430" r:id="rId4"/>
    <p:sldId id="433" r:id="rId5"/>
    <p:sldId id="434" r:id="rId6"/>
    <p:sldId id="435" r:id="rId7"/>
    <p:sldId id="458" r:id="rId8"/>
    <p:sldId id="436" r:id="rId9"/>
    <p:sldId id="459" r:id="rId10"/>
    <p:sldId id="460" r:id="rId11"/>
    <p:sldId id="461" r:id="rId12"/>
    <p:sldId id="437" r:id="rId13"/>
    <p:sldId id="462" r:id="rId14"/>
    <p:sldId id="463" r:id="rId15"/>
    <p:sldId id="464" r:id="rId16"/>
    <p:sldId id="439" r:id="rId17"/>
    <p:sldId id="441" r:id="rId18"/>
    <p:sldId id="442" r:id="rId19"/>
    <p:sldId id="448" r:id="rId20"/>
    <p:sldId id="447" r:id="rId21"/>
    <p:sldId id="449" r:id="rId22"/>
    <p:sldId id="450" r:id="rId23"/>
    <p:sldId id="451" r:id="rId24"/>
    <p:sldId id="452" r:id="rId25"/>
    <p:sldId id="453" r:id="rId26"/>
    <p:sldId id="454" r:id="rId27"/>
    <p:sldId id="455" r:id="rId28"/>
    <p:sldId id="457" r:id="rId29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9966FF"/>
    <a:srgbClr val="CC3300"/>
    <a:srgbClr val="66FFCC"/>
    <a:srgbClr val="10A40C"/>
    <a:srgbClr val="66FFFF"/>
    <a:srgbClr val="FC4C59"/>
    <a:srgbClr val="FFCCFF"/>
    <a:srgbClr val="FF99FF"/>
    <a:srgbClr val="1737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06" autoAdjust="0"/>
    <p:restoredTop sz="99879" autoAdjust="0"/>
  </p:normalViewPr>
  <p:slideViewPr>
    <p:cSldViewPr snapToGrid="0">
      <p:cViewPr>
        <p:scale>
          <a:sx n="72" d="100"/>
          <a:sy n="72" d="100"/>
        </p:scale>
        <p:origin x="-1992" y="-43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6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827646544181983E-2"/>
          <c:y val="3.4983904148610225E-2"/>
          <c:w val="0.92825926636236367"/>
          <c:h val="0.894696410170967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исполнено за 1 квартал 2022 г.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-8.5931758530183727E-3"/>
                  <c:y val="-6.36070984520185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4964884541386471E-3"/>
                  <c:y val="6.17155893318523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4.6962694537738728E-2"/>
                  <c:y val="6.6786723979118572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-4</a:t>
                    </a:r>
                    <a:r>
                      <a:rPr lang="ru-RU" baseline="0" dirty="0" smtClean="0"/>
                      <a:t> 734,36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доходы</c:v>
                </c:pt>
                <c:pt idx="1">
                  <c:v>расходы</c:v>
                </c:pt>
                <c:pt idx="2">
                  <c:v>Дефицит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>
                  <c:v>130670.36</c:v>
                </c:pt>
                <c:pt idx="1">
                  <c:v>137375.32</c:v>
                </c:pt>
                <c:pt idx="2">
                  <c:v>-6704.96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исполнено за 1 квартал 2023г.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5277777777777777E-2"/>
                  <c:y val="-3.18060534424837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1210565726035345E-3"/>
                  <c:y val="8.2588768456418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3.7480716895610958E-2"/>
                  <c:y val="1.2309704608724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доходы</c:v>
                </c:pt>
                <c:pt idx="1">
                  <c:v>расходы</c:v>
                </c:pt>
                <c:pt idx="2">
                  <c:v>Дефицит</c:v>
                </c:pt>
              </c:strCache>
            </c:strRef>
          </c:cat>
          <c:val>
            <c:numRef>
              <c:f>Лист1!$C$2:$C$4</c:f>
              <c:numCache>
                <c:formatCode>#,##0</c:formatCode>
                <c:ptCount val="3"/>
                <c:pt idx="0">
                  <c:v>111427</c:v>
                </c:pt>
                <c:pt idx="1">
                  <c:v>127900</c:v>
                </c:pt>
                <c:pt idx="2">
                  <c:v>-16473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axId val="83474304"/>
        <c:axId val="83475840"/>
      </c:barChart>
      <c:catAx>
        <c:axId val="8347430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83475840"/>
        <c:crosses val="autoZero"/>
        <c:auto val="1"/>
        <c:lblAlgn val="ctr"/>
        <c:lblOffset val="100"/>
        <c:noMultiLvlLbl val="0"/>
      </c:catAx>
      <c:valAx>
        <c:axId val="83475840"/>
        <c:scaling>
          <c:orientation val="minMax"/>
        </c:scaling>
        <c:delete val="0"/>
        <c:axPos val="l"/>
        <c:majorGridlines/>
        <c:minorGridlines/>
        <c:numFmt formatCode="General" sourceLinked="0"/>
        <c:majorTickMark val="out"/>
        <c:minorTickMark val="none"/>
        <c:tickLblPos val="nextTo"/>
        <c:crossAx val="834743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5764934419373362"/>
          <c:y val="0.23721570339839235"/>
          <c:w val="0.13191849442671461"/>
          <c:h val="0.2486451550139468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05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dirty="0" smtClean="0"/>
              <a:t>1 квартал</a:t>
            </a:r>
            <a:r>
              <a:rPr lang="ru-RU" baseline="0" dirty="0" smtClean="0"/>
              <a:t> </a:t>
            </a:r>
            <a:r>
              <a:rPr lang="ru-RU" dirty="0" smtClean="0"/>
              <a:t>2023 </a:t>
            </a:r>
            <a:r>
              <a:rPr lang="ru-RU" dirty="0" smtClean="0"/>
              <a:t>года</a:t>
            </a:r>
          </a:p>
          <a:p>
            <a:pPr>
              <a:defRPr sz="18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 dirty="0"/>
          </a:p>
        </c:rich>
      </c:tx>
      <c:layout>
        <c:manualLayout>
          <c:xMode val="edge"/>
          <c:yMode val="edge"/>
          <c:x val="0.2766612263191609"/>
          <c:y val="0.1699478226266905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54803716049807"/>
          <c:y val="0.31746681471760962"/>
          <c:w val="0.81154471885706214"/>
          <c:h val="0.6386631644103035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1 квартал 2022</c:v>
                </c:pt>
              </c:strCache>
            </c:strRef>
          </c:tx>
          <c:explosion val="1"/>
          <c:dPt>
            <c:idx val="0"/>
            <c:bubble3D val="0"/>
            <c:spPr>
              <a:solidFill>
                <a:schemeClr val="bg2">
                  <a:lumMod val="75000"/>
                </a:schemeClr>
              </a:solidFill>
            </c:spPr>
          </c:dPt>
          <c:dPt>
            <c:idx val="1"/>
            <c:bubble3D val="0"/>
            <c:spPr>
              <a:solidFill>
                <a:srgbClr val="3FCD57"/>
              </a:solidFill>
            </c:spPr>
          </c:dPt>
          <c:dPt>
            <c:idx val="2"/>
            <c:bubble3D val="0"/>
            <c:spPr>
              <a:solidFill>
                <a:schemeClr val="accent6"/>
              </a:solidFill>
            </c:spPr>
          </c:dPt>
          <c:dLbls>
            <c:dLbl>
              <c:idx val="0"/>
              <c:layout>
                <c:manualLayout>
                  <c:x val="-0.16089017333708239"/>
                  <c:y val="-1.0256490923908953E-3"/>
                </c:manualLayout>
              </c:layout>
              <c:tx>
                <c:rich>
                  <a:bodyPr/>
                  <a:lstStyle/>
                  <a:p>
                    <a:r>
                      <a:rPr lang="ru-RU" sz="1150" dirty="0" smtClean="0"/>
                      <a:t>39 659,75;</a:t>
                    </a:r>
                    <a:r>
                      <a:rPr lang="en-US" sz="1150" dirty="0" smtClean="0"/>
                      <a:t> </a:t>
                    </a:r>
                    <a:r>
                      <a:rPr lang="ru-RU" sz="1150" dirty="0" smtClean="0"/>
                      <a:t>15,06</a:t>
                    </a:r>
                    <a:r>
                      <a:rPr lang="en-US" sz="1150" dirty="0" smtClean="0"/>
                      <a:t>%</a:t>
                    </a:r>
                    <a:endParaRPr lang="en-US" sz="1200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4.9189735290449017E-2"/>
                  <c:y val="1.6071974420205352E-2"/>
                </c:manualLayout>
              </c:layout>
              <c:tx>
                <c:rich>
                  <a:bodyPr/>
                  <a:lstStyle/>
                  <a:p>
                    <a:r>
                      <a:rPr lang="ru-RU" sz="1150" dirty="0" smtClean="0"/>
                      <a:t>5</a:t>
                    </a:r>
                    <a:r>
                      <a:rPr lang="ru-RU" sz="1150" baseline="0" dirty="0" smtClean="0"/>
                      <a:t> 267,30</a:t>
                    </a:r>
                    <a:r>
                      <a:rPr lang="en-US" sz="1150" dirty="0" smtClean="0"/>
                      <a:t>; </a:t>
                    </a:r>
                    <a:r>
                      <a:rPr lang="ru-RU" sz="1150" dirty="0" smtClean="0"/>
                      <a:t>32,07</a:t>
                    </a:r>
                    <a:r>
                      <a:rPr lang="en-US" sz="1150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23662102623840139"/>
                  <c:y val="-4.8595572852120648E-2"/>
                </c:manualLayout>
              </c:layout>
              <c:tx>
                <c:rich>
                  <a:bodyPr/>
                  <a:lstStyle/>
                  <a:p>
                    <a:r>
                      <a:rPr lang="ru-RU" sz="1150" baseline="0" dirty="0" smtClean="0"/>
                      <a:t>66 500,27</a:t>
                    </a:r>
                    <a:r>
                      <a:rPr lang="en-US" sz="1150" baseline="0" dirty="0" smtClean="0"/>
                      <a:t>; </a:t>
                    </a:r>
                    <a:r>
                      <a:rPr lang="ru-RU" sz="1150" baseline="0" dirty="0" smtClean="0"/>
                      <a:t>17,81</a:t>
                    </a:r>
                    <a:r>
                      <a:rPr lang="en-US" sz="1150" baseline="0" dirty="0" smtClean="0"/>
                      <a:t>%</a:t>
                    </a:r>
                    <a:endParaRPr lang="en-US" sz="1400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50" b="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39660</c:v>
                </c:pt>
                <c:pt idx="1">
                  <c:v>5267</c:v>
                </c:pt>
                <c:pt idx="2">
                  <c:v>66500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2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4717082239720034E-2"/>
          <c:y val="0.36566940712229001"/>
          <c:w val="0.44556802274715668"/>
          <c:h val="0.5959471360538162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1 кв. 2023 года</c:v>
                </c:pt>
              </c:strCache>
            </c:strRef>
          </c:tx>
          <c:explosion val="25"/>
          <c:dPt>
            <c:idx val="0"/>
            <c:bubble3D val="0"/>
            <c:explosion val="24"/>
            <c:spPr>
              <a:solidFill>
                <a:srgbClr val="FC4C59"/>
              </a:solidFill>
            </c:spPr>
          </c:dPt>
          <c:dPt>
            <c:idx val="1"/>
            <c:bubble3D val="0"/>
            <c:spPr>
              <a:solidFill>
                <a:schemeClr val="accent5">
                  <a:lumMod val="50000"/>
                </a:schemeClr>
              </a:solidFill>
            </c:spPr>
          </c:dPt>
          <c:dPt>
            <c:idx val="2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4"/>
            <c:bubble3D val="0"/>
            <c:spPr>
              <a:solidFill>
                <a:srgbClr val="FF0000"/>
              </a:solidFill>
            </c:spPr>
          </c:dPt>
          <c:dPt>
            <c:idx val="5"/>
            <c:bubble3D val="0"/>
            <c:spPr>
              <a:solidFill>
                <a:schemeClr val="accent3">
                  <a:lumMod val="50000"/>
                </a:schemeClr>
              </a:solidFill>
            </c:spPr>
          </c:dPt>
          <c:dPt>
            <c:idx val="6"/>
            <c:bubble3D val="0"/>
            <c:spPr>
              <a:solidFill>
                <a:schemeClr val="tx1"/>
              </a:solidFill>
            </c:spPr>
          </c:dPt>
          <c:dLbls>
            <c:dLbl>
              <c:idx val="0"/>
              <c:layout>
                <c:manualLayout>
                  <c:x val="-5.6248687664041994E-2"/>
                  <c:y val="-0.11676450860309127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2152230971128611E-4"/>
                  <c:y val="-6.6873724117818608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3561898512685915E-3"/>
                  <c:y val="-2.084295713035868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2.3366579177602799E-2"/>
                  <c:y val="-5.941032370953630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5.2179680664916885E-2"/>
                  <c:y val="-3.515441819772528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2.0000656167979004E-2"/>
                  <c:y val="-5.612484957163646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Лист1!$A$2:$A$12</c:f>
              <c:strCache>
                <c:ptCount val="11"/>
                <c:pt idx="0">
                  <c:v>Налог на доходы физических лиц</c:v>
                </c:pt>
                <c:pt idx="1">
                  <c:v>Акцизы на нефтепродукты</c:v>
                </c:pt>
                <c:pt idx="2">
                  <c:v>УСН</c:v>
                </c:pt>
                <c:pt idx="3">
                  <c:v>Единый налог на вмененный доход</c:v>
                </c:pt>
                <c:pt idx="4">
                  <c:v>Единый сельскохозяйственный налог</c:v>
                </c:pt>
                <c:pt idx="5">
                  <c:v>Патентная система налогообложения</c:v>
                </c:pt>
                <c:pt idx="6">
                  <c:v>Государственная пошлина, сборы</c:v>
                </c:pt>
                <c:pt idx="7">
                  <c:v>Доходы от использования имущества</c:v>
                </c:pt>
                <c:pt idx="8">
                  <c:v>Доходы при пользовании природными ресурсами</c:v>
                </c:pt>
                <c:pt idx="9">
                  <c:v>Доходы от продажи </c:v>
                </c:pt>
                <c:pt idx="10">
                  <c:v>Штрафы, санкции, возмещение ущерба</c:v>
                </c:pt>
              </c:strCache>
            </c:strRef>
          </c:cat>
          <c:val>
            <c:numRef>
              <c:f>Лист1!$B$2:$B$12</c:f>
              <c:numCache>
                <c:formatCode>#,##0</c:formatCode>
                <c:ptCount val="11"/>
                <c:pt idx="0">
                  <c:v>33081.839999999997</c:v>
                </c:pt>
                <c:pt idx="1">
                  <c:v>4583.04</c:v>
                </c:pt>
                <c:pt idx="2">
                  <c:v>11.38</c:v>
                </c:pt>
                <c:pt idx="3">
                  <c:v>-147.84</c:v>
                </c:pt>
                <c:pt idx="4">
                  <c:v>2369.4</c:v>
                </c:pt>
                <c:pt idx="5">
                  <c:v>-964.3</c:v>
                </c:pt>
                <c:pt idx="6">
                  <c:v>726.23</c:v>
                </c:pt>
                <c:pt idx="7">
                  <c:v>3997</c:v>
                </c:pt>
                <c:pt idx="8">
                  <c:v>820.64</c:v>
                </c:pt>
                <c:pt idx="9">
                  <c:v>220.57</c:v>
                </c:pt>
                <c:pt idx="10">
                  <c:v>229.4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egendEntry>
        <c:idx val="0"/>
        <c:txPr>
          <a:bodyPr/>
          <a:lstStyle/>
          <a:p>
            <a:pPr algn="just">
              <a:defRPr sz="1500" baseline="0"/>
            </a:pPr>
            <a:endParaRPr lang="ru-RU"/>
          </a:p>
        </c:txPr>
      </c:legendEntry>
      <c:legendEntry>
        <c:idx val="1"/>
        <c:txPr>
          <a:bodyPr/>
          <a:lstStyle/>
          <a:p>
            <a:pPr algn="just">
              <a:defRPr sz="1500" baseline="0"/>
            </a:pPr>
            <a:endParaRPr lang="ru-RU"/>
          </a:p>
        </c:txPr>
      </c:legendEntry>
      <c:legendEntry>
        <c:idx val="2"/>
        <c:txPr>
          <a:bodyPr/>
          <a:lstStyle/>
          <a:p>
            <a:pPr algn="just">
              <a:defRPr sz="1500" baseline="0"/>
            </a:pPr>
            <a:endParaRPr lang="ru-RU"/>
          </a:p>
        </c:txPr>
      </c:legendEntry>
      <c:legendEntry>
        <c:idx val="3"/>
        <c:txPr>
          <a:bodyPr/>
          <a:lstStyle/>
          <a:p>
            <a:pPr algn="just">
              <a:defRPr sz="1500" baseline="0"/>
            </a:pPr>
            <a:endParaRPr lang="ru-RU"/>
          </a:p>
        </c:txPr>
      </c:legendEntry>
      <c:legendEntry>
        <c:idx val="4"/>
        <c:txPr>
          <a:bodyPr/>
          <a:lstStyle/>
          <a:p>
            <a:pPr algn="just">
              <a:defRPr sz="1500" baseline="0"/>
            </a:pPr>
            <a:endParaRPr lang="ru-RU"/>
          </a:p>
        </c:txPr>
      </c:legendEntry>
      <c:legendEntry>
        <c:idx val="5"/>
        <c:txPr>
          <a:bodyPr/>
          <a:lstStyle/>
          <a:p>
            <a:pPr algn="just">
              <a:defRPr sz="1500" baseline="0"/>
            </a:pPr>
            <a:endParaRPr lang="ru-RU"/>
          </a:p>
        </c:txPr>
      </c:legendEntry>
      <c:legendEntry>
        <c:idx val="6"/>
        <c:txPr>
          <a:bodyPr/>
          <a:lstStyle/>
          <a:p>
            <a:pPr algn="just">
              <a:defRPr sz="1500" baseline="0"/>
            </a:pPr>
            <a:endParaRPr lang="ru-RU"/>
          </a:p>
        </c:txPr>
      </c:legendEntry>
      <c:legendEntry>
        <c:idx val="7"/>
        <c:txPr>
          <a:bodyPr/>
          <a:lstStyle/>
          <a:p>
            <a:pPr algn="just">
              <a:defRPr sz="1500" baseline="0"/>
            </a:pPr>
            <a:endParaRPr lang="ru-RU"/>
          </a:p>
        </c:txPr>
      </c:legendEntry>
      <c:legendEntry>
        <c:idx val="8"/>
        <c:txPr>
          <a:bodyPr/>
          <a:lstStyle/>
          <a:p>
            <a:pPr algn="just">
              <a:defRPr sz="1500" baseline="0"/>
            </a:pPr>
            <a:endParaRPr lang="ru-RU"/>
          </a:p>
        </c:txPr>
      </c:legendEntry>
      <c:legendEntry>
        <c:idx val="9"/>
        <c:txPr>
          <a:bodyPr/>
          <a:lstStyle/>
          <a:p>
            <a:pPr algn="just">
              <a:defRPr sz="1500" baseline="0"/>
            </a:pPr>
            <a:endParaRPr lang="ru-RU"/>
          </a:p>
        </c:txPr>
      </c:legendEntry>
      <c:layout>
        <c:manualLayout>
          <c:xMode val="edge"/>
          <c:yMode val="edge"/>
          <c:x val="0.47308945756780402"/>
          <c:y val="0.19196808422106873"/>
          <c:w val="0.52526815398075244"/>
          <c:h val="0.53565725706949985"/>
        </c:manualLayout>
      </c:layout>
      <c:overlay val="0"/>
      <c:txPr>
        <a:bodyPr/>
        <a:lstStyle/>
        <a:p>
          <a:pPr algn="just"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6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НДФЛ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1 кв. 2022</c:v>
                </c:pt>
                <c:pt idx="1">
                  <c:v>1 кв. 2023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50819</c:v>
                </c:pt>
                <c:pt idx="1">
                  <c:v>33082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788992"/>
        <c:axId val="8790784"/>
      </c:barChart>
      <c:catAx>
        <c:axId val="87889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8790784"/>
        <c:crosses val="autoZero"/>
        <c:auto val="1"/>
        <c:lblAlgn val="ctr"/>
        <c:lblOffset val="100"/>
        <c:noMultiLvlLbl val="0"/>
      </c:catAx>
      <c:valAx>
        <c:axId val="8790784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87889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10"/>
      <c:rAngAx val="1"/>
    </c:view3D>
    <c:floor>
      <c:thickness val="0"/>
      <c:spPr>
        <a:ln w="9525"/>
        <a:scene3d>
          <a:camera prst="orthographicFront"/>
          <a:lightRig rig="threePt" dir="t"/>
        </a:scene3d>
        <a:sp3d>
          <a:contourClr>
            <a:srgbClr val="000000"/>
          </a:contourClr>
        </a:sp3d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7838593146753071E-2"/>
          <c:y val="2.1733228085325056E-2"/>
          <c:w val="0.91540157480314965"/>
          <c:h val="0.69372250080663023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Государственная пошлина по делам, рассматриваемым в судах общей юрисдикции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1 квартал 2022г.</c:v>
                </c:pt>
                <c:pt idx="1">
                  <c:v>1 квартал 2023г.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569.75900000000001</c:v>
                </c:pt>
                <c:pt idx="1">
                  <c:v>721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Государственная пошлина на выдачу разрешений на установку рекламных конструкции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1.450298001980399E-3"/>
                  <c:y val="-3.92472648320667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3.64995390136961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1 квартал 2022г.</c:v>
                </c:pt>
                <c:pt idx="1">
                  <c:v>1 квартал 2023г.</c:v>
                </c:pt>
              </c:strCache>
            </c:strRef>
          </c:cat>
          <c:val>
            <c:numRef>
              <c:f>Лист1!$C$2:$C$3</c:f>
              <c:numCache>
                <c:formatCode>#,##0</c:formatCode>
                <c:ptCount val="2"/>
                <c:pt idx="0">
                  <c:v>5</c:v>
                </c:pt>
                <c:pt idx="1">
                  <c:v>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10463488"/>
        <c:axId val="10469376"/>
        <c:axId val="0"/>
      </c:bar3DChart>
      <c:catAx>
        <c:axId val="1046348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0469376"/>
        <c:crossesAt val="0"/>
        <c:auto val="1"/>
        <c:lblAlgn val="ctr"/>
        <c:lblOffset val="100"/>
        <c:noMultiLvlLbl val="0"/>
      </c:catAx>
      <c:valAx>
        <c:axId val="10469376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crossAx val="10463488"/>
        <c:crosses val="autoZero"/>
        <c:crossBetween val="between"/>
      </c:valAx>
      <c:spPr>
        <a:noFill/>
        <a:ln w="25400">
          <a:noFill/>
        </a:ln>
        <a:effectLst>
          <a:glow>
            <a:schemeClr val="accent1">
              <a:alpha val="0"/>
            </a:schemeClr>
          </a:glow>
        </a:effectLst>
      </c:spPr>
    </c:plotArea>
    <c:legend>
      <c:legendPos val="b"/>
      <c:layout>
        <c:manualLayout>
          <c:xMode val="edge"/>
          <c:yMode val="edge"/>
          <c:x val="6.5660542432196916E-4"/>
          <c:y val="0.8079671947609095"/>
          <c:w val="0.91811765936519663"/>
          <c:h val="0.14072903670700879"/>
        </c:manualLayout>
      </c:layout>
      <c:overlay val="0"/>
    </c:legend>
    <c:plotVisOnly val="1"/>
    <c:dispBlanksAs val="gap"/>
    <c:showDLblsOverMax val="0"/>
  </c:chart>
  <c:spPr>
    <a:ln w="15875"/>
    <a:scene3d>
      <a:camera prst="orthographicFront"/>
      <a:lightRig rig="threePt" dir="t"/>
    </a:scene3d>
    <a:sp3d>
      <a:bevelB w="6350"/>
    </a:sp3d>
  </c:spPr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629010900664444"/>
          <c:y val="0.36628977008767416"/>
          <c:w val="0.66182373842927622"/>
          <c:h val="0.5653901910516998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расходов бюджета Кировского муниципального района на 2019 год</c:v>
                </c:pt>
              </c:strCache>
            </c:strRef>
          </c:tx>
          <c:dLbls>
            <c:dLbl>
              <c:idx val="0"/>
              <c:layout>
                <c:manualLayout>
                  <c:x val="-8.5773012296292542E-2"/>
                  <c:y val="-0.10214780565220045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10107966233950486"/>
                  <c:y val="-0.18137769964105779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7.9813435482726819E-2"/>
                  <c:y val="-5.5481383759241387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6.1614823484902222E-2"/>
                  <c:y val="3.8466778538242215E-2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Национальная экономика</a:t>
                    </a:r>
                    <a:r>
                      <a:rPr lang="ru-RU"/>
                      <a:t>; </a:t>
                    </a:r>
                    <a:endParaRPr lang="ru-RU" smtClean="0"/>
                  </a:p>
                  <a:p>
                    <a:r>
                      <a:rPr lang="ru-RU" smtClean="0"/>
                      <a:t>2 </a:t>
                    </a:r>
                    <a:r>
                      <a:rPr lang="ru-RU"/>
                      <a:t>277,21; 2%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2.6430530588821093E-2"/>
                  <c:y val="0.14356390770921076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-0.12055717311863348"/>
                  <c:y val="0.12271775621070621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-0.10048602847473648"/>
                  <c:y val="1.894631630348532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Культура</a:t>
                    </a:r>
                    <a:r>
                      <a:rPr lang="ru-RU" dirty="0"/>
                      <a:t>, кинематография</a:t>
                    </a:r>
                    <a:r>
                      <a:rPr lang="ru-RU" dirty="0" smtClean="0"/>
                      <a:t>;</a:t>
                    </a:r>
                  </a:p>
                  <a:p>
                    <a:r>
                      <a:rPr lang="ru-RU" dirty="0" smtClean="0"/>
                      <a:t> </a:t>
                    </a:r>
                    <a:r>
                      <a:rPr lang="ru-RU" dirty="0"/>
                      <a:t>3 264,30; 3%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spPr>
              <a:ln>
                <a:solidFill>
                  <a:schemeClr val="accent1"/>
                </a:solidFill>
              </a:ln>
            </c:spPr>
            <c:showLegendKey val="0"/>
            <c:showVal val="1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Лист1!$A$2:$A$12</c:f>
              <c:strCache>
                <c:ptCount val="11"/>
                <c:pt idx="0">
                  <c:v>Общегосударственные расходы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Образование</c:v>
                </c:pt>
                <c:pt idx="6">
                  <c:v>Социальная политика</c:v>
                </c:pt>
                <c:pt idx="7">
                  <c:v>Культра, кинематография</c:v>
                </c:pt>
                <c:pt idx="8">
                  <c:v>Физкультура</c:v>
                </c:pt>
                <c:pt idx="9">
                  <c:v>Обслуживание муниципального долга</c:v>
                </c:pt>
                <c:pt idx="10">
                  <c:v>Межбюджетные трансферты</c:v>
                </c:pt>
              </c:strCache>
            </c:strRef>
          </c:cat>
          <c:val>
            <c:numRef>
              <c:f>Лист1!$B$2:$B$12</c:f>
              <c:numCache>
                <c:formatCode>#,##0.00</c:formatCode>
                <c:ptCount val="11"/>
                <c:pt idx="0">
                  <c:v>12982.45</c:v>
                </c:pt>
                <c:pt idx="1">
                  <c:v>0</c:v>
                </c:pt>
                <c:pt idx="2">
                  <c:v>0</c:v>
                </c:pt>
                <c:pt idx="3">
                  <c:v>2277.21</c:v>
                </c:pt>
                <c:pt idx="4">
                  <c:v>196.28</c:v>
                </c:pt>
                <c:pt idx="5">
                  <c:v>94041.04</c:v>
                </c:pt>
                <c:pt idx="6">
                  <c:v>8839.09</c:v>
                </c:pt>
                <c:pt idx="7">
                  <c:v>3264.3</c:v>
                </c:pt>
                <c:pt idx="8">
                  <c:v>616</c:v>
                </c:pt>
                <c:pt idx="9">
                  <c:v>1.85</c:v>
                </c:pt>
                <c:pt idx="10">
                  <c:v>5682.23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%</c:v>
                </c:pt>
              </c:strCache>
            </c:strRef>
          </c:tx>
          <c:cat>
            <c:strRef>
              <c:f>Лист1!$A$2:$A$12</c:f>
              <c:strCache>
                <c:ptCount val="11"/>
                <c:pt idx="0">
                  <c:v>Общегосударственные расходы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Образование</c:v>
                </c:pt>
                <c:pt idx="6">
                  <c:v>Социальная политика</c:v>
                </c:pt>
                <c:pt idx="7">
                  <c:v>Культра, кинематография</c:v>
                </c:pt>
                <c:pt idx="8">
                  <c:v>Физкультура</c:v>
                </c:pt>
                <c:pt idx="9">
                  <c:v>Обслуживание муниципального долга</c:v>
                </c:pt>
                <c:pt idx="10">
                  <c:v>Межбюджетные трансферты</c:v>
                </c:pt>
              </c:strCache>
            </c:strRef>
          </c:cat>
          <c:val>
            <c:numRef>
              <c:f>Лист1!$C$2:$C$12</c:f>
              <c:numCache>
                <c:formatCode>General</c:formatCode>
                <c:ptCount val="11"/>
                <c:pt idx="0">
                  <c:v>10.15</c:v>
                </c:pt>
                <c:pt idx="1">
                  <c:v>0</c:v>
                </c:pt>
                <c:pt idx="2">
                  <c:v>0</c:v>
                </c:pt>
                <c:pt idx="3">
                  <c:v>1.78</c:v>
                </c:pt>
                <c:pt idx="4">
                  <c:v>0.15</c:v>
                </c:pt>
                <c:pt idx="5">
                  <c:v>73.53</c:v>
                </c:pt>
                <c:pt idx="6">
                  <c:v>6.91</c:v>
                </c:pt>
                <c:pt idx="7">
                  <c:v>2.5499999999999998</c:v>
                </c:pt>
                <c:pt idx="8">
                  <c:v>0.1</c:v>
                </c:pt>
                <c:pt idx="9">
                  <c:v>0</c:v>
                </c:pt>
                <c:pt idx="10">
                  <c:v>4.4000000000000004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599AFB-7C83-4858-B52F-E471FD80B079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AEC8A47-EB9F-4D40-88B8-619AB6A1BF1D}">
      <dgm:prSet phldrT="[Текст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Налоговые доходы</a:t>
          </a:r>
          <a:endParaRPr lang="ru-RU" sz="1400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DC982D0-7178-4CE5-A2CB-9951D90BA94F}" type="parTrans" cxnId="{340686A2-C40C-4A50-B5A5-E42085D17DC1}">
      <dgm:prSet/>
      <dgm:spPr/>
      <dgm:t>
        <a:bodyPr/>
        <a:lstStyle/>
        <a:p>
          <a:endParaRPr lang="ru-RU" sz="1400"/>
        </a:p>
      </dgm:t>
    </dgm:pt>
    <dgm:pt modelId="{1C48BDB7-AA8F-470F-B925-A569685157B6}" type="sibTrans" cxnId="{340686A2-C40C-4A50-B5A5-E42085D17DC1}">
      <dgm:prSet/>
      <dgm:spPr/>
      <dgm:t>
        <a:bodyPr/>
        <a:lstStyle/>
        <a:p>
          <a:endParaRPr lang="ru-RU" sz="1400"/>
        </a:p>
      </dgm:t>
    </dgm:pt>
    <dgm:pt modelId="{8835D6E9-479D-4E78-956E-2648EB9E02CA}">
      <dgm:prSet phldrT="[Текст]" custT="1"/>
      <dgm:spPr/>
      <dgm:t>
        <a:bodyPr/>
        <a:lstStyle/>
        <a:p>
          <a:pPr algn="just"/>
          <a:r>
            <a:rPr lang="ru-RU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/>
            </a:rPr>
            <a:t>Доходы от предусмотренных законодательством Российской Федерации о налогах и сборах федеральных налогов и сборов, в том числе от налогов, предусмотренных специальными налоговыми режимами, региональных налогов, а также пеней и штрафов по ним </a:t>
          </a:r>
          <a:endParaRPr lang="ru-RU" sz="16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158913C9-DAD2-4576-8087-F545EAA0CBEF}" type="parTrans" cxnId="{D81AD3F0-80FD-4760-8E04-23334DF4217F}">
      <dgm:prSet/>
      <dgm:spPr/>
      <dgm:t>
        <a:bodyPr/>
        <a:lstStyle/>
        <a:p>
          <a:endParaRPr lang="ru-RU" sz="1400"/>
        </a:p>
      </dgm:t>
    </dgm:pt>
    <dgm:pt modelId="{31AE1DC3-0B32-4A23-8191-5ABAA0C558B7}" type="sibTrans" cxnId="{D81AD3F0-80FD-4760-8E04-23334DF4217F}">
      <dgm:prSet/>
      <dgm:spPr/>
      <dgm:t>
        <a:bodyPr/>
        <a:lstStyle/>
        <a:p>
          <a:endParaRPr lang="ru-RU" sz="1400"/>
        </a:p>
      </dgm:t>
    </dgm:pt>
    <dgm:pt modelId="{E10E4D8A-32CD-4D55-B4BE-DF930DE2F397}">
      <dgm:prSet phldrT="[Текст]" custT="1"/>
      <dgm:spPr>
        <a:solidFill>
          <a:srgbClr val="3FCD57"/>
        </a:solidFill>
      </dgm:spPr>
      <dgm:t>
        <a:bodyPr/>
        <a:lstStyle/>
        <a:p>
          <a:r>
            <a:rPr lang="ru-RU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Неналоговые доходы</a:t>
          </a:r>
          <a:endParaRPr lang="ru-RU" sz="1400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A1853E-5D7B-40FD-BD06-8D1D39599EAF}" type="parTrans" cxnId="{885A4B36-B005-43D7-9B50-91C3F2A2F6B1}">
      <dgm:prSet/>
      <dgm:spPr/>
      <dgm:t>
        <a:bodyPr/>
        <a:lstStyle/>
        <a:p>
          <a:endParaRPr lang="ru-RU" sz="1400"/>
        </a:p>
      </dgm:t>
    </dgm:pt>
    <dgm:pt modelId="{992C44B8-3782-4EEB-9B60-0B06873DE5EA}" type="sibTrans" cxnId="{885A4B36-B005-43D7-9B50-91C3F2A2F6B1}">
      <dgm:prSet/>
      <dgm:spPr/>
      <dgm:t>
        <a:bodyPr/>
        <a:lstStyle/>
        <a:p>
          <a:endParaRPr lang="ru-RU" sz="1400"/>
        </a:p>
      </dgm:t>
    </dgm:pt>
    <dgm:pt modelId="{171FBCCF-15C1-443C-8C37-A91A8A40F093}">
      <dgm:prSet phldrT="[Текст]" custT="1"/>
      <dgm:spPr/>
      <dgm:t>
        <a:bodyPr/>
        <a:lstStyle/>
        <a:p>
          <a:pPr algn="just"/>
          <a:r>
            <a:rPr lang="ru-RU" sz="1600" dirty="0" smtClean="0">
              <a:solidFill>
                <a:srgbClr val="000000"/>
              </a:solidFill>
              <a:latin typeface="Times New Roman"/>
            </a:rPr>
            <a:t>Поступающие в бюджет платежи за оказание государственных услуг, за пользование природными ресурсами, за пользование государственной собственностью, от продажи государственного имущества, а также платежи в виде штрафов и      иных санкций за нарушение законодательства </a:t>
          </a:r>
          <a:endParaRPr lang="ru-RU" sz="1600" dirty="0"/>
        </a:p>
      </dgm:t>
    </dgm:pt>
    <dgm:pt modelId="{79A08A0A-5BFB-4FC9-B61D-0F57C1652FCC}" type="parTrans" cxnId="{62D17442-B24D-484B-9ECE-870840B6B4B0}">
      <dgm:prSet/>
      <dgm:spPr/>
      <dgm:t>
        <a:bodyPr/>
        <a:lstStyle/>
        <a:p>
          <a:endParaRPr lang="ru-RU" sz="1400"/>
        </a:p>
      </dgm:t>
    </dgm:pt>
    <dgm:pt modelId="{F92457EB-4839-4E0B-9145-ED94662136DF}" type="sibTrans" cxnId="{62D17442-B24D-484B-9ECE-870840B6B4B0}">
      <dgm:prSet/>
      <dgm:spPr/>
      <dgm:t>
        <a:bodyPr/>
        <a:lstStyle/>
        <a:p>
          <a:endParaRPr lang="ru-RU" sz="1400"/>
        </a:p>
      </dgm:t>
    </dgm:pt>
    <dgm:pt modelId="{5142BAD6-8E63-4FAF-80C0-3B2282AEA1FD}">
      <dgm:prSet phldrT="[Текст]" custT="1"/>
      <dgm:spPr>
        <a:solidFill>
          <a:schemeClr val="accent6"/>
        </a:solidFill>
      </dgm:spPr>
      <dgm:t>
        <a:bodyPr/>
        <a:lstStyle/>
        <a:p>
          <a:r>
            <a:rPr lang="ru-RU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Безвозмездные поступления</a:t>
          </a:r>
          <a:endParaRPr lang="ru-RU" sz="1400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33B55AE-4586-42D5-9965-9FF97BA02A4F}" type="parTrans" cxnId="{B1DC3DEB-170B-4910-A593-4183AC48D9F6}">
      <dgm:prSet/>
      <dgm:spPr/>
      <dgm:t>
        <a:bodyPr/>
        <a:lstStyle/>
        <a:p>
          <a:endParaRPr lang="ru-RU" sz="1400"/>
        </a:p>
      </dgm:t>
    </dgm:pt>
    <dgm:pt modelId="{D7BDB003-F52E-4F0B-BD97-CCEDA74985AB}" type="sibTrans" cxnId="{B1DC3DEB-170B-4910-A593-4183AC48D9F6}">
      <dgm:prSet/>
      <dgm:spPr/>
      <dgm:t>
        <a:bodyPr/>
        <a:lstStyle/>
        <a:p>
          <a:endParaRPr lang="ru-RU" sz="1400"/>
        </a:p>
      </dgm:t>
    </dgm:pt>
    <dgm:pt modelId="{B2F48C43-685A-4FE8-B9A5-9FCE1289C16A}">
      <dgm:prSet phldrT="[Текст]" custT="1"/>
      <dgm:spPr/>
      <dgm:t>
        <a:bodyPr/>
        <a:lstStyle/>
        <a:p>
          <a:pPr algn="just"/>
          <a:r>
            <a:rPr lang="ru-RU" sz="1600" dirty="0" smtClean="0">
              <a:solidFill>
                <a:srgbClr val="000000"/>
              </a:solidFill>
              <a:latin typeface="Times New Roman"/>
            </a:rPr>
            <a:t>Дотации, субсидии, субвенции, иные межбюджетные трансферты из федерального и областного бюджета, а также безвозмездные поступления от физических и юридических лиц</a:t>
          </a:r>
          <a:endParaRPr lang="ru-RU" sz="1600" dirty="0"/>
        </a:p>
      </dgm:t>
    </dgm:pt>
    <dgm:pt modelId="{8D67F3F9-B66B-4015-95B8-C0979675D1D0}" type="parTrans" cxnId="{00492944-3DA5-4793-9E7D-0FB15B4F3292}">
      <dgm:prSet/>
      <dgm:spPr/>
      <dgm:t>
        <a:bodyPr/>
        <a:lstStyle/>
        <a:p>
          <a:endParaRPr lang="ru-RU" sz="1400"/>
        </a:p>
      </dgm:t>
    </dgm:pt>
    <dgm:pt modelId="{CD523CBA-27E8-45F9-8BFF-8707B281D958}" type="sibTrans" cxnId="{00492944-3DA5-4793-9E7D-0FB15B4F3292}">
      <dgm:prSet/>
      <dgm:spPr/>
      <dgm:t>
        <a:bodyPr/>
        <a:lstStyle/>
        <a:p>
          <a:endParaRPr lang="ru-RU" sz="1400"/>
        </a:p>
      </dgm:t>
    </dgm:pt>
    <dgm:pt modelId="{A23D9BDC-C518-47D8-8C43-46279C117093}" type="pres">
      <dgm:prSet presAssocID="{D4599AFB-7C83-4858-B52F-E471FD80B079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D2CD6D36-C9AA-4FF8-BB1E-DDFF229C17C1}" type="pres">
      <dgm:prSet presAssocID="{BAEC8A47-EB9F-4D40-88B8-619AB6A1BF1D}" presName="composite" presStyleCnt="0"/>
      <dgm:spPr/>
    </dgm:pt>
    <dgm:pt modelId="{BA6CEF46-EB05-4A1C-8EB3-0B420980129E}" type="pres">
      <dgm:prSet presAssocID="{BAEC8A47-EB9F-4D40-88B8-619AB6A1BF1D}" presName="bentUpArrow1" presStyleLbl="alignImgPlace1" presStyleIdx="0" presStyleCnt="2" custAng="10800000" custLinFactNeighborX="59" custLinFactNeighborY="14589"/>
      <dgm:spPr>
        <a:noFill/>
        <a:ln>
          <a:noFill/>
        </a:ln>
      </dgm:spPr>
    </dgm:pt>
    <dgm:pt modelId="{669F37FD-5C3A-42D3-92FD-7B69BCCECB4C}" type="pres">
      <dgm:prSet presAssocID="{BAEC8A47-EB9F-4D40-88B8-619AB6A1BF1D}" presName="ParentText" presStyleLbl="node1" presStyleIdx="0" presStyleCnt="3" custScaleX="69656" custScaleY="87256" custLinFactNeighborX="4494" custLinFactNeighborY="938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DF3B78-772F-4359-8DB9-8FC211807BA1}" type="pres">
      <dgm:prSet presAssocID="{BAEC8A47-EB9F-4D40-88B8-619AB6A1BF1D}" presName="ChildText" presStyleLbl="revTx" presStyleIdx="0" presStyleCnt="3" custScaleX="291910" custScaleY="153490" custLinFactNeighborX="83765" custLinFactNeighborY="1868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D3DED3-76EC-41AC-8A8D-F3E764EE3924}" type="pres">
      <dgm:prSet presAssocID="{1C48BDB7-AA8F-470F-B925-A569685157B6}" presName="sibTrans" presStyleCnt="0"/>
      <dgm:spPr/>
    </dgm:pt>
    <dgm:pt modelId="{D65637DD-6A17-4124-9BC3-3648126E1FD1}" type="pres">
      <dgm:prSet presAssocID="{E10E4D8A-32CD-4D55-B4BE-DF930DE2F397}" presName="composite" presStyleCnt="0"/>
      <dgm:spPr/>
    </dgm:pt>
    <dgm:pt modelId="{53A251A0-B944-4BA8-81C0-84031743A461}" type="pres">
      <dgm:prSet presAssocID="{E10E4D8A-32CD-4D55-B4BE-DF930DE2F397}" presName="bentUpArrow1" presStyleLbl="alignImgPlace1" presStyleIdx="1" presStyleCnt="2" custAng="10800000" custLinFactX="-40164" custLinFactY="-11283" custLinFactNeighborX="-100000" custLinFactNeighborY="-100000"/>
      <dgm:spPr>
        <a:noFill/>
        <a:ln>
          <a:noFill/>
        </a:ln>
      </dgm:spPr>
    </dgm:pt>
    <dgm:pt modelId="{9F30757E-33C5-4119-8EDF-F37E0E6D01A8}" type="pres">
      <dgm:prSet presAssocID="{E10E4D8A-32CD-4D55-B4BE-DF930DE2F397}" presName="ParentText" presStyleLbl="node1" presStyleIdx="1" presStyleCnt="3" custScaleX="72176" custScaleY="94697" custLinFactX="-7375" custLinFactNeighborX="-100000" custLinFactNeighborY="-145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9FF782-DDB2-4D47-97E6-2F221035A0D0}" type="pres">
      <dgm:prSet presAssocID="{E10E4D8A-32CD-4D55-B4BE-DF930DE2F397}" presName="ChildText" presStyleLbl="revTx" presStyleIdx="1" presStyleCnt="3" custScaleX="287550" custScaleY="158485" custLinFactNeighborX="-68492" custLinFactNeighborY="1382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FA6214-AF0F-4EA0-9BAD-A02F0EEF03C0}" type="pres">
      <dgm:prSet presAssocID="{992C44B8-3782-4EEB-9B60-0B06873DE5EA}" presName="sibTrans" presStyleCnt="0"/>
      <dgm:spPr/>
    </dgm:pt>
    <dgm:pt modelId="{0E0FDB4A-DDB5-4868-877B-B6F3EC116C25}" type="pres">
      <dgm:prSet presAssocID="{5142BAD6-8E63-4FAF-80C0-3B2282AEA1FD}" presName="composite" presStyleCnt="0"/>
      <dgm:spPr/>
    </dgm:pt>
    <dgm:pt modelId="{485F9950-F438-4A2B-AC67-C55BF8A103AE}" type="pres">
      <dgm:prSet presAssocID="{5142BAD6-8E63-4FAF-80C0-3B2282AEA1FD}" presName="ParentText" presStyleLbl="node1" presStyleIdx="2" presStyleCnt="3" custScaleX="72369" custScaleY="81875" custLinFactX="-100000" custLinFactNeighborX="-113142" custLinFactNeighborY="854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F43623-D49A-4100-AE14-7D7EE1F8C98B}" type="pres">
      <dgm:prSet presAssocID="{5142BAD6-8E63-4FAF-80C0-3B2282AEA1FD}" presName="FinalChildText" presStyleLbl="revTx" presStyleIdx="2" presStyleCnt="3" custScaleX="291034" custScaleY="132480" custLinFactX="-100000" custLinFactNeighborX="-111092" custLinFactNeighborY="948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81AD3F0-80FD-4760-8E04-23334DF4217F}" srcId="{BAEC8A47-EB9F-4D40-88B8-619AB6A1BF1D}" destId="{8835D6E9-479D-4E78-956E-2648EB9E02CA}" srcOrd="0" destOrd="0" parTransId="{158913C9-DAD2-4576-8087-F545EAA0CBEF}" sibTransId="{31AE1DC3-0B32-4A23-8191-5ABAA0C558B7}"/>
    <dgm:cxn modelId="{B1DC3DEB-170B-4910-A593-4183AC48D9F6}" srcId="{D4599AFB-7C83-4858-B52F-E471FD80B079}" destId="{5142BAD6-8E63-4FAF-80C0-3B2282AEA1FD}" srcOrd="2" destOrd="0" parTransId="{C33B55AE-4586-42D5-9965-9FF97BA02A4F}" sibTransId="{D7BDB003-F52E-4F0B-BD97-CCEDA74985AB}"/>
    <dgm:cxn modelId="{75B96CD2-7D49-45E7-B8B6-03236481E6C2}" type="presOf" srcId="{D4599AFB-7C83-4858-B52F-E471FD80B079}" destId="{A23D9BDC-C518-47D8-8C43-46279C117093}" srcOrd="0" destOrd="0" presId="urn:microsoft.com/office/officeart/2005/8/layout/StepDownProcess"/>
    <dgm:cxn modelId="{988776EE-068D-4F14-A14F-B01DC54C0949}" type="presOf" srcId="{8835D6E9-479D-4E78-956E-2648EB9E02CA}" destId="{A3DF3B78-772F-4359-8DB9-8FC211807BA1}" srcOrd="0" destOrd="0" presId="urn:microsoft.com/office/officeart/2005/8/layout/StepDownProcess"/>
    <dgm:cxn modelId="{74861CF7-B828-462C-A611-DF1232EF598D}" type="presOf" srcId="{5142BAD6-8E63-4FAF-80C0-3B2282AEA1FD}" destId="{485F9950-F438-4A2B-AC67-C55BF8A103AE}" srcOrd="0" destOrd="0" presId="urn:microsoft.com/office/officeart/2005/8/layout/StepDownProcess"/>
    <dgm:cxn modelId="{62D17442-B24D-484B-9ECE-870840B6B4B0}" srcId="{E10E4D8A-32CD-4D55-B4BE-DF930DE2F397}" destId="{171FBCCF-15C1-443C-8C37-A91A8A40F093}" srcOrd="0" destOrd="0" parTransId="{79A08A0A-5BFB-4FC9-B61D-0F57C1652FCC}" sibTransId="{F92457EB-4839-4E0B-9145-ED94662136DF}"/>
    <dgm:cxn modelId="{340686A2-C40C-4A50-B5A5-E42085D17DC1}" srcId="{D4599AFB-7C83-4858-B52F-E471FD80B079}" destId="{BAEC8A47-EB9F-4D40-88B8-619AB6A1BF1D}" srcOrd="0" destOrd="0" parTransId="{8DC982D0-7178-4CE5-A2CB-9951D90BA94F}" sibTransId="{1C48BDB7-AA8F-470F-B925-A569685157B6}"/>
    <dgm:cxn modelId="{00492944-3DA5-4793-9E7D-0FB15B4F3292}" srcId="{5142BAD6-8E63-4FAF-80C0-3B2282AEA1FD}" destId="{B2F48C43-685A-4FE8-B9A5-9FCE1289C16A}" srcOrd="0" destOrd="0" parTransId="{8D67F3F9-B66B-4015-95B8-C0979675D1D0}" sibTransId="{CD523CBA-27E8-45F9-8BFF-8707B281D958}"/>
    <dgm:cxn modelId="{19F62023-0292-4A31-9967-87B4A6032E2F}" type="presOf" srcId="{171FBCCF-15C1-443C-8C37-A91A8A40F093}" destId="{BA9FF782-DDB2-4D47-97E6-2F221035A0D0}" srcOrd="0" destOrd="0" presId="urn:microsoft.com/office/officeart/2005/8/layout/StepDownProcess"/>
    <dgm:cxn modelId="{E1338A5D-1BF2-4C75-877A-46854E5F367B}" type="presOf" srcId="{BAEC8A47-EB9F-4D40-88B8-619AB6A1BF1D}" destId="{669F37FD-5C3A-42D3-92FD-7B69BCCECB4C}" srcOrd="0" destOrd="0" presId="urn:microsoft.com/office/officeart/2005/8/layout/StepDownProcess"/>
    <dgm:cxn modelId="{DBA2AFC6-CA2F-45A5-BA10-2F5AF4538582}" type="presOf" srcId="{B2F48C43-685A-4FE8-B9A5-9FCE1289C16A}" destId="{BDF43623-D49A-4100-AE14-7D7EE1F8C98B}" srcOrd="0" destOrd="0" presId="urn:microsoft.com/office/officeart/2005/8/layout/StepDownProcess"/>
    <dgm:cxn modelId="{885A4B36-B005-43D7-9B50-91C3F2A2F6B1}" srcId="{D4599AFB-7C83-4858-B52F-E471FD80B079}" destId="{E10E4D8A-32CD-4D55-B4BE-DF930DE2F397}" srcOrd="1" destOrd="0" parTransId="{53A1853E-5D7B-40FD-BD06-8D1D39599EAF}" sibTransId="{992C44B8-3782-4EEB-9B60-0B06873DE5EA}"/>
    <dgm:cxn modelId="{6324F894-EE07-4C75-9A9C-9BC1AF098315}" type="presOf" srcId="{E10E4D8A-32CD-4D55-B4BE-DF930DE2F397}" destId="{9F30757E-33C5-4119-8EDF-F37E0E6D01A8}" srcOrd="0" destOrd="0" presId="urn:microsoft.com/office/officeart/2005/8/layout/StepDownProcess"/>
    <dgm:cxn modelId="{0D21CCBD-06A7-45A4-81BB-D584E6993F5B}" type="presParOf" srcId="{A23D9BDC-C518-47D8-8C43-46279C117093}" destId="{D2CD6D36-C9AA-4FF8-BB1E-DDFF229C17C1}" srcOrd="0" destOrd="0" presId="urn:microsoft.com/office/officeart/2005/8/layout/StepDownProcess"/>
    <dgm:cxn modelId="{B5B3E920-0EA0-41B7-A61E-C8B0E2BB81B3}" type="presParOf" srcId="{D2CD6D36-C9AA-4FF8-BB1E-DDFF229C17C1}" destId="{BA6CEF46-EB05-4A1C-8EB3-0B420980129E}" srcOrd="0" destOrd="0" presId="urn:microsoft.com/office/officeart/2005/8/layout/StepDownProcess"/>
    <dgm:cxn modelId="{39E97D82-3842-4A6A-98DB-0C274AB3AC48}" type="presParOf" srcId="{D2CD6D36-C9AA-4FF8-BB1E-DDFF229C17C1}" destId="{669F37FD-5C3A-42D3-92FD-7B69BCCECB4C}" srcOrd="1" destOrd="0" presId="urn:microsoft.com/office/officeart/2005/8/layout/StepDownProcess"/>
    <dgm:cxn modelId="{7ED07CB4-FFBB-4C78-BDF1-51D8DBA21824}" type="presParOf" srcId="{D2CD6D36-C9AA-4FF8-BB1E-DDFF229C17C1}" destId="{A3DF3B78-772F-4359-8DB9-8FC211807BA1}" srcOrd="2" destOrd="0" presId="urn:microsoft.com/office/officeart/2005/8/layout/StepDownProcess"/>
    <dgm:cxn modelId="{A009EF32-68C9-4304-A7A6-91934E4A4763}" type="presParOf" srcId="{A23D9BDC-C518-47D8-8C43-46279C117093}" destId="{B6D3DED3-76EC-41AC-8A8D-F3E764EE3924}" srcOrd="1" destOrd="0" presId="urn:microsoft.com/office/officeart/2005/8/layout/StepDownProcess"/>
    <dgm:cxn modelId="{871D3BA0-0A4F-4F64-A011-BD4837A7B41A}" type="presParOf" srcId="{A23D9BDC-C518-47D8-8C43-46279C117093}" destId="{D65637DD-6A17-4124-9BC3-3648126E1FD1}" srcOrd="2" destOrd="0" presId="urn:microsoft.com/office/officeart/2005/8/layout/StepDownProcess"/>
    <dgm:cxn modelId="{EA93B942-AE0F-4F8B-AC27-597DC9983043}" type="presParOf" srcId="{D65637DD-6A17-4124-9BC3-3648126E1FD1}" destId="{53A251A0-B944-4BA8-81C0-84031743A461}" srcOrd="0" destOrd="0" presId="urn:microsoft.com/office/officeart/2005/8/layout/StepDownProcess"/>
    <dgm:cxn modelId="{56D5E8DB-5B6A-409D-B09F-D71063E034AB}" type="presParOf" srcId="{D65637DD-6A17-4124-9BC3-3648126E1FD1}" destId="{9F30757E-33C5-4119-8EDF-F37E0E6D01A8}" srcOrd="1" destOrd="0" presId="urn:microsoft.com/office/officeart/2005/8/layout/StepDownProcess"/>
    <dgm:cxn modelId="{4BE82F82-23C6-4571-8CAD-D0E4A6AB07AA}" type="presParOf" srcId="{D65637DD-6A17-4124-9BC3-3648126E1FD1}" destId="{BA9FF782-DDB2-4D47-97E6-2F221035A0D0}" srcOrd="2" destOrd="0" presId="urn:microsoft.com/office/officeart/2005/8/layout/StepDownProcess"/>
    <dgm:cxn modelId="{183ABEA1-DA88-47FC-BF72-EE2BBF86E7FD}" type="presParOf" srcId="{A23D9BDC-C518-47D8-8C43-46279C117093}" destId="{42FA6214-AF0F-4EA0-9BAD-A02F0EEF03C0}" srcOrd="3" destOrd="0" presId="urn:microsoft.com/office/officeart/2005/8/layout/StepDownProcess"/>
    <dgm:cxn modelId="{D25317EB-C6AD-42FE-8952-6214BB7B6EB6}" type="presParOf" srcId="{A23D9BDC-C518-47D8-8C43-46279C117093}" destId="{0E0FDB4A-DDB5-4868-877B-B6F3EC116C25}" srcOrd="4" destOrd="0" presId="urn:microsoft.com/office/officeart/2005/8/layout/StepDownProcess"/>
    <dgm:cxn modelId="{C0C85599-FB20-44DC-8275-F38C931C876E}" type="presParOf" srcId="{0E0FDB4A-DDB5-4868-877B-B6F3EC116C25}" destId="{485F9950-F438-4A2B-AC67-C55BF8A103AE}" srcOrd="0" destOrd="0" presId="urn:microsoft.com/office/officeart/2005/8/layout/StepDownProcess"/>
    <dgm:cxn modelId="{3D265E80-A4D2-43B3-9DD9-B5312679F8B9}" type="presParOf" srcId="{0E0FDB4A-DDB5-4868-877B-B6F3EC116C25}" destId="{BDF43623-D49A-4100-AE14-7D7EE1F8C98B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6CEF46-EB05-4A1C-8EB3-0B420980129E}">
      <dsp:nvSpPr>
        <dsp:cNvPr id="0" name=""/>
        <dsp:cNvSpPr/>
      </dsp:nvSpPr>
      <dsp:spPr>
        <a:xfrm rot="16200000">
          <a:off x="80488" y="2299978"/>
          <a:ext cx="1195550" cy="136109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9F37FD-5C3A-42D3-92FD-7B69BCCECB4C}">
      <dsp:nvSpPr>
        <dsp:cNvPr id="0" name=""/>
        <dsp:cNvSpPr/>
      </dsp:nvSpPr>
      <dsp:spPr>
        <a:xfrm>
          <a:off x="158735" y="1022273"/>
          <a:ext cx="1401899" cy="1229225"/>
        </a:xfrm>
        <a:prstGeom prst="roundRect">
          <a:avLst>
            <a:gd name="adj" fmla="val 16670"/>
          </a:avLst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Налоговые доходы</a:t>
          </a:r>
          <a:endParaRPr lang="ru-RU" sz="1400" kern="1200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8752" y="1082290"/>
        <a:ext cx="1281865" cy="1109191"/>
      </dsp:txXfrm>
    </dsp:sp>
    <dsp:sp modelId="{A3DF3B78-772F-4359-8DB9-8FC211807BA1}">
      <dsp:nvSpPr>
        <dsp:cNvPr id="0" name=""/>
        <dsp:cNvSpPr/>
      </dsp:nvSpPr>
      <dsp:spPr>
        <a:xfrm>
          <a:off x="1597106" y="842840"/>
          <a:ext cx="4272909" cy="17476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/>
            </a:rPr>
            <a:t>Доходы от предусмотренных законодательством Российской Федерации о налогах и сборах федеральных налогов и сборов, в том числе от налогов, предусмотренных специальными налоговыми режимами, региональных налогов, а также пеней и штрафов по ним </a:t>
          </a:r>
          <a:endParaRPr lang="ru-RU" sz="16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1597106" y="842840"/>
        <a:ext cx="4272909" cy="1747667"/>
      </dsp:txXfrm>
    </dsp:sp>
    <dsp:sp modelId="{53A251A0-B944-4BA8-81C0-84031743A461}">
      <dsp:nvSpPr>
        <dsp:cNvPr id="0" name=""/>
        <dsp:cNvSpPr/>
      </dsp:nvSpPr>
      <dsp:spPr>
        <a:xfrm rot="16200000">
          <a:off x="402468" y="2576218"/>
          <a:ext cx="1195550" cy="136109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30757E-33C5-4119-8EDF-F37E0E6D01A8}">
      <dsp:nvSpPr>
        <dsp:cNvPr id="0" name=""/>
        <dsp:cNvSpPr/>
      </dsp:nvSpPr>
      <dsp:spPr>
        <a:xfrm>
          <a:off x="112441" y="2598198"/>
          <a:ext cx="1452617" cy="1334051"/>
        </a:xfrm>
        <a:prstGeom prst="roundRect">
          <a:avLst>
            <a:gd name="adj" fmla="val 16670"/>
          </a:avLst>
        </a:prstGeom>
        <a:solidFill>
          <a:srgbClr val="3FCD5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Неналоговые доходы</a:t>
          </a:r>
          <a:endParaRPr lang="ru-RU" sz="1400" kern="1200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7576" y="2663333"/>
        <a:ext cx="1322347" cy="1203781"/>
      </dsp:txXfrm>
    </dsp:sp>
    <dsp:sp modelId="{BA9FF782-DDB2-4D47-97E6-2F221035A0D0}">
      <dsp:nvSpPr>
        <dsp:cNvPr id="0" name=""/>
        <dsp:cNvSpPr/>
      </dsp:nvSpPr>
      <dsp:spPr>
        <a:xfrm>
          <a:off x="1630859" y="2540124"/>
          <a:ext cx="4209088" cy="18045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rgbClr val="000000"/>
              </a:solidFill>
              <a:latin typeface="Times New Roman"/>
            </a:rPr>
            <a:t>Поступающие в бюджет платежи за оказание государственных услуг, за пользование природными ресурсами, за пользование государственной собственностью, от продажи государственного имущества, а также платежи в виде штрафов и      иных санкций за нарушение законодательства </a:t>
          </a:r>
          <a:endParaRPr lang="ru-RU" sz="1600" kern="1200" dirty="0"/>
        </a:p>
      </dsp:txBody>
      <dsp:txXfrm>
        <a:off x="1630859" y="2540124"/>
        <a:ext cx="4209088" cy="1804541"/>
      </dsp:txXfrm>
    </dsp:sp>
    <dsp:sp modelId="{485F9950-F438-4A2B-AC67-C55BF8A103AE}">
      <dsp:nvSpPr>
        <dsp:cNvPr id="0" name=""/>
        <dsp:cNvSpPr/>
      </dsp:nvSpPr>
      <dsp:spPr>
        <a:xfrm>
          <a:off x="168300" y="4462472"/>
          <a:ext cx="1456501" cy="1153420"/>
        </a:xfrm>
        <a:prstGeom prst="roundRect">
          <a:avLst>
            <a:gd name="adj" fmla="val 16670"/>
          </a:avLst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Безвозмездные поступления</a:t>
          </a:r>
          <a:endParaRPr lang="ru-RU" sz="1400" kern="1200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4615" y="4518787"/>
        <a:ext cx="1343871" cy="1040790"/>
      </dsp:txXfrm>
    </dsp:sp>
    <dsp:sp modelId="{BDF43623-D49A-4100-AE14-7D7EE1F8C98B}">
      <dsp:nvSpPr>
        <dsp:cNvPr id="0" name=""/>
        <dsp:cNvSpPr/>
      </dsp:nvSpPr>
      <dsp:spPr>
        <a:xfrm>
          <a:off x="1704487" y="4271834"/>
          <a:ext cx="4260086" cy="15084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rgbClr val="000000"/>
              </a:solidFill>
              <a:latin typeface="Times New Roman"/>
            </a:rPr>
            <a:t>Дотации, субсидии, субвенции, иные межбюджетные трансферты из федерального и областного бюджета, а также безвозмездные поступления от физических и юридических лиц</a:t>
          </a:r>
          <a:endParaRPr lang="ru-RU" sz="1600" kern="1200" dirty="0"/>
        </a:p>
      </dsp:txBody>
      <dsp:txXfrm>
        <a:off x="1704487" y="4271834"/>
        <a:ext cx="4260086" cy="15084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0.48818</cdr:x>
      <cdr:y>0.42202</cdr:y>
    </cdr:from>
    <cdr:to>
      <cdr:x>0.51182</cdr:x>
      <cdr:y>0.57798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3815926" y="2498560"/>
          <a:ext cx="184731" cy="92333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endParaRPr lang="ru-RU" sz="5400" b="1" cap="none" spc="50" dirty="0">
            <a:ln w="12700" cmpd="sng">
              <a:solidFill>
                <a:schemeClr val="accent6">
                  <a:satMod val="120000"/>
                  <a:shade val="80000"/>
                </a:schemeClr>
              </a:solidFill>
              <a:prstDash val="solid"/>
            </a:ln>
            <a:solidFill>
              <a:schemeClr val="accent6">
                <a:tint val="1000"/>
              </a:schemeClr>
            </a:solidFill>
            <a:effectLst>
              <a:glow rad="53100">
                <a:schemeClr val="accent6">
                  <a:satMod val="180000"/>
                  <a:alpha val="30000"/>
                </a:schemeClr>
              </a:glow>
            </a:effectLst>
          </a:endParaRPr>
        </a:p>
      </cdr:txBody>
    </cdr:sp>
  </cdr:relSizeAnchor>
  <cdr:relSizeAnchor xmlns:cdr="http://schemas.openxmlformats.org/drawingml/2006/chartDrawing">
    <cdr:from>
      <cdr:x>0</cdr:x>
      <cdr:y>0.14784</cdr:y>
    </cdr:from>
    <cdr:to>
      <cdr:x>0.23913</cdr:x>
      <cdr:y>0.36532</cdr:y>
    </cdr:to>
    <cdr:sp macro="" textlink="">
      <cdr:nvSpPr>
        <cdr:cNvPr id="4" name="Стрелка вправо 3"/>
        <cdr:cNvSpPr/>
      </cdr:nvSpPr>
      <cdr:spPr>
        <a:xfrm xmlns:a="http://schemas.openxmlformats.org/drawingml/2006/main">
          <a:off x="0" y="1021491"/>
          <a:ext cx="2186608" cy="1502664"/>
        </a:xfrm>
        <a:prstGeom xmlns:a="http://schemas.openxmlformats.org/drawingml/2006/main" prst="rightArrow">
          <a:avLst/>
        </a:prstGeom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/>
        </a:sp3d>
      </cdr:spPr>
      <cdr:style>
        <a:lnRef xmlns:a="http://schemas.openxmlformats.org/drawingml/2006/main" idx="1">
          <a:schemeClr val="dk1"/>
        </a:lnRef>
        <a:fillRef xmlns:a="http://schemas.openxmlformats.org/drawingml/2006/main" idx="2">
          <a:schemeClr val="dk1"/>
        </a:fillRef>
        <a:effectRef xmlns:a="http://schemas.openxmlformats.org/drawingml/2006/main" idx="1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ВСЕГО за 1 кв. </a:t>
          </a:r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2023 </a:t>
          </a:r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года          </a:t>
          </a:r>
        </a:p>
        <a:p xmlns:a="http://schemas.openxmlformats.org/drawingml/2006/main"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44 927,05 </a:t>
          </a:r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тыс. руб.</a:t>
          </a:r>
          <a:endParaRPr lang="ru-RU" sz="1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</cdr:x>
      <cdr:y>0</cdr:y>
    </cdr:from>
    <cdr:to>
      <cdr:x>0.09055</cdr:x>
      <cdr:y>0.12502</cdr:y>
    </cdr:to>
    <cdr:pic>
      <cdr:nvPicPr>
        <cdr:cNvPr id="7" name="Picture 4" descr="герб2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0" y="0"/>
          <a:ext cx="828000" cy="86384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0.38324</cdr:x>
      <cdr:y>0.36711</cdr:y>
    </cdr:from>
    <cdr:to>
      <cdr:x>0.48658</cdr:x>
      <cdr:y>0.48915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391164" y="1955963"/>
          <a:ext cx="914400" cy="6502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0.47704</cdr:x>
      <cdr:y>0.42131</cdr:y>
    </cdr:from>
    <cdr:to>
      <cdr:x>0.50098</cdr:x>
      <cdr:y>0.69307</cdr:y>
    </cdr:to>
    <cdr:sp macro="" textlink="">
      <cdr:nvSpPr>
        <cdr:cNvPr id="7" name="Правая фигурная скобка 6"/>
        <cdr:cNvSpPr/>
      </cdr:nvSpPr>
      <cdr:spPr>
        <a:xfrm xmlns:a="http://schemas.openxmlformats.org/drawingml/2006/main">
          <a:off x="4177394" y="1908652"/>
          <a:ext cx="209608" cy="1231130"/>
        </a:xfrm>
        <a:prstGeom xmlns:a="http://schemas.openxmlformats.org/drawingml/2006/main" prst="rightBrace">
          <a:avLst/>
        </a:prstGeom>
      </cdr:spPr>
      <cdr:style>
        <a:lnRef xmlns:a="http://schemas.openxmlformats.org/drawingml/2006/main" idx="2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1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4F3657F-81C1-43C9-9078-2E57EF6A645A}" type="datetimeFigureOut">
              <a:rPr lang="ru-RU"/>
              <a:pPr>
                <a:defRPr/>
              </a:pPr>
              <a:t>11.05.2023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7F28916-94FA-4385-8669-9C33A48D4D0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76662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F28916-94FA-4385-8669-9C33A48D4D05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49965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F28916-94FA-4385-8669-9C33A48D4D05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5062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0146" y="3486150"/>
            <a:ext cx="3429030" cy="1609725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0"/>
          </p:nvPr>
        </p:nvSpPr>
        <p:spPr>
          <a:xfrm>
            <a:off x="1381126" y="590550"/>
            <a:ext cx="6772274" cy="2828925"/>
          </a:xfrm>
        </p:spPr>
        <p:txBody>
          <a:bodyPr anchor="ctr">
            <a:normAutofit/>
          </a:bodyPr>
          <a:lstStyle>
            <a:lvl1pPr marL="0" indent="0">
              <a:buNone/>
              <a:tabLst/>
              <a:defRPr sz="28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E051C-D7CA-4525-92E9-184A3781F90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038225"/>
            <a:ext cx="6019800" cy="50879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A47D9-5C59-4E5C-B821-328BBFE6CF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D1E93-168C-4E3F-B839-29F00AE4705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1057275"/>
            <a:ext cx="7772400" cy="334962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E0E091-9795-4AC6-8D5F-9DA5F106CAE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lang="ru-RU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ru-RU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ru-RU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ru-RU" sz="14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ru-RU" sz="14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A98A4C-BBD5-432C-A219-A40AC32615A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F8C0CE-BC11-404E-961F-FE6125115D4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56698-92FC-4931-8767-949D122C40D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3B2CF-79A4-4F95-8E14-34636ADF833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96533"/>
            <a:ext cx="3008313" cy="101959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990600"/>
            <a:ext cx="5111750" cy="5135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010191"/>
            <a:ext cx="3008313" cy="411597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05B56-C02C-4FA1-9329-DC7C68A0AC8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800600"/>
            <a:ext cx="8610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33375" y="612775"/>
            <a:ext cx="855345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800" y="5367338"/>
            <a:ext cx="8610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B7063-6465-48CF-A1EE-12D922ECC93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0338"/>
            <a:ext cx="8458200" cy="887412"/>
          </a:xfrm>
          <a:prstGeom prst="rect">
            <a:avLst/>
          </a:prstGeom>
          <a:effectLst>
            <a:outerShdw blurRad="25400" dist="25400" dir="2400000" algn="ctr" rotWithShape="0">
              <a:schemeClr val="tx1">
                <a:lumMod val="65000"/>
                <a:lumOff val="35000"/>
                <a:alpha val="71000"/>
              </a:scheme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076325"/>
            <a:ext cx="8458200" cy="504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43938" y="6446838"/>
            <a:ext cx="4619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 b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F18107C-6741-438B-8392-6F0A246DBA1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ransition>
    <p:dissolve/>
  </p:transition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 kern="1200">
          <a:solidFill>
            <a:srgbClr val="DD7E0E"/>
          </a:solidFill>
          <a:latin typeface="Arial" pitchFamily="34" charset="0"/>
          <a:ea typeface="+mj-ea"/>
          <a:cs typeface="Arial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charset="0"/>
          <a:cs typeface="Arial" charset="0"/>
        </a:defRPr>
      </a:lvl9pPr>
    </p:titleStyle>
    <p:bodyStyle>
      <a:lvl1pPr marL="179388" indent="-179388" algn="l" rtl="0" fontAlgn="base">
        <a:spcBef>
          <a:spcPct val="20000"/>
        </a:spcBef>
        <a:spcAft>
          <a:spcPct val="0"/>
        </a:spcAft>
        <a:buClr>
          <a:srgbClr val="DD7E0E"/>
        </a:buClr>
        <a:buSzPct val="80000"/>
        <a:buFont typeface="Wingdings" pitchFamily="2" charset="2"/>
        <a:buChar char="§"/>
        <a:tabLst>
          <a:tab pos="179388" algn="l"/>
        </a:tabLst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538163" indent="-273050" algn="l" rtl="0" fontAlgn="base">
        <a:spcBef>
          <a:spcPct val="20000"/>
        </a:spcBef>
        <a:spcAft>
          <a:spcPct val="0"/>
        </a:spcAft>
        <a:buClr>
          <a:srgbClr val="DD7E0E"/>
        </a:buClr>
        <a:buFont typeface="Arial" charset="0"/>
        <a:buChar char="–"/>
        <a:defRPr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2pPr>
      <a:lvl3pPr marL="717550" indent="-179388" algn="l" rtl="0" fontAlgn="base">
        <a:spcBef>
          <a:spcPct val="20000"/>
        </a:spcBef>
        <a:spcAft>
          <a:spcPct val="0"/>
        </a:spcAft>
        <a:buClr>
          <a:srgbClr val="DD7E0E"/>
        </a:buClr>
        <a:buFont typeface="Arial" charset="0"/>
        <a:buChar char="•"/>
        <a:defRPr sz="1600" kern="1200">
          <a:solidFill>
            <a:srgbClr val="595959"/>
          </a:solidFill>
          <a:latin typeface="Arial" pitchFamily="34" charset="0"/>
          <a:ea typeface="+mn-ea"/>
          <a:cs typeface="Arial" pitchFamily="34" charset="0"/>
        </a:defRPr>
      </a:lvl3pPr>
      <a:lvl4pPr marL="896938" indent="-179388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rgbClr val="595959"/>
          </a:solidFill>
          <a:latin typeface="Arial" pitchFamily="34" charset="0"/>
          <a:ea typeface="+mn-ea"/>
          <a:cs typeface="Arial" pitchFamily="34" charset="0"/>
        </a:defRPr>
      </a:lvl4pPr>
      <a:lvl5pPr marL="1076325" indent="-27305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595959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Layout" Target="../diagrams/layout1.xml"/><Relationship Id="rId7" Type="http://schemas.openxmlformats.org/officeDocument/2006/relationships/chart" Target="../charts/chart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chart" Target="../charts/char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39211" y="3089188"/>
            <a:ext cx="7140978" cy="2677298"/>
          </a:xfrm>
        </p:spPr>
        <p:txBody>
          <a:bodyPr rtlCol="0">
            <a:noAutofit/>
          </a:bodyPr>
          <a:lstStyle/>
          <a:p>
            <a:pPr lvl="0" algn="just" fontAlgn="auto">
              <a:spcAft>
                <a:spcPts val="0"/>
              </a:spcAft>
              <a:buClr>
                <a:prstClr val="black">
                  <a:shade val="95000"/>
                </a:prstClr>
              </a:buClr>
              <a:buSzPct val="65000"/>
              <a:tabLst/>
              <a:defRPr/>
            </a:pPr>
            <a:r>
              <a:rPr lang="ru-RU" sz="2800" dirty="0" smtClean="0">
                <a:solidFill>
                  <a:prstClr val="black"/>
                </a:solidFill>
                <a:latin typeface="Times New Roman"/>
                <a:cs typeface="Times New Roman" panose="02020603050405020304" pitchFamily="18" charset="0"/>
              </a:rPr>
              <a:t>Утвержден </a:t>
            </a:r>
            <a:r>
              <a:rPr lang="ru-RU" sz="2800" dirty="0">
                <a:solidFill>
                  <a:prstClr val="black"/>
                </a:solidFill>
                <a:latin typeface="Times New Roman"/>
                <a:cs typeface="Times New Roman" panose="02020603050405020304" pitchFamily="18" charset="0"/>
              </a:rPr>
              <a:t>решением Думы Кировского муниципального района от 08.12.2022г. № 95-НПА «О районном бюджете Кировского муниципального района на 2023 год и плановый период 2024-2025 годов</a:t>
            </a:r>
            <a:r>
              <a:rPr lang="ru-RU" sz="2800" dirty="0" smtClean="0">
                <a:solidFill>
                  <a:prstClr val="black"/>
                </a:solidFill>
                <a:latin typeface="Times New Roman"/>
                <a:cs typeface="Times New Roman" panose="02020603050405020304" pitchFamily="18" charset="0"/>
              </a:rPr>
              <a:t>»</a:t>
            </a:r>
            <a:endParaRPr lang="ru-RU" sz="2800" dirty="0">
              <a:solidFill>
                <a:prstClr val="black"/>
              </a:solidFill>
              <a:latin typeface="Times New Roman"/>
              <a:cs typeface="Times New Roman" panose="02020603050405020304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1057034" y="717873"/>
            <a:ext cx="7181619" cy="2124915"/>
          </a:xfrm>
        </p:spPr>
        <p:txBody>
          <a:bodyPr rtlCol="0">
            <a:normAutofit fontScale="850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buClr>
                <a:schemeClr val="accent2">
                  <a:lumMod val="75000"/>
                </a:schemeClr>
              </a:buClr>
              <a:defRPr/>
            </a:pPr>
            <a:r>
              <a:rPr lang="ru-RU" sz="4000" cap="all" dirty="0">
                <a:ln w="6350">
                  <a:noFill/>
                </a:ln>
                <a:gradFill>
                  <a:gsLst>
                    <a:gs pos="0">
                      <a:srgbClr val="2DA2BF">
                        <a:tint val="73000"/>
                        <a:satMod val="145000"/>
                      </a:srgbClr>
                    </a:gs>
                    <a:gs pos="73000">
                      <a:srgbClr val="2DA2BF">
                        <a:tint val="73000"/>
                        <a:satMod val="145000"/>
                      </a:srgbClr>
                    </a:gs>
                    <a:gs pos="100000">
                      <a:srgbClr val="2DA2BF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Arial"/>
              </a:rPr>
              <a:t>Отчет районного </a:t>
            </a:r>
            <a:r>
              <a:rPr lang="ru-RU" sz="4000" cap="all" dirty="0" smtClean="0">
                <a:ln w="6350">
                  <a:noFill/>
                </a:ln>
                <a:gradFill>
                  <a:gsLst>
                    <a:gs pos="0">
                      <a:srgbClr val="2DA2BF">
                        <a:tint val="73000"/>
                        <a:satMod val="145000"/>
                      </a:srgbClr>
                    </a:gs>
                    <a:gs pos="73000">
                      <a:srgbClr val="2DA2BF">
                        <a:tint val="73000"/>
                        <a:satMod val="145000"/>
                      </a:srgbClr>
                    </a:gs>
                    <a:gs pos="100000">
                      <a:srgbClr val="2DA2BF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Arial"/>
              </a:rPr>
              <a:t>Бюджета</a:t>
            </a:r>
          </a:p>
          <a:p>
            <a:pPr algn="ct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r>
              <a:rPr lang="ru-RU" dirty="0"/>
              <a:t> </a:t>
            </a:r>
            <a:endParaRPr lang="ru-RU" dirty="0" smtClean="0"/>
          </a:p>
          <a:p>
            <a:pPr algn="ct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r>
              <a:rPr lang="ru-RU" dirty="0" smtClean="0">
                <a:cs typeface="Times New Roman" panose="02020603050405020304" pitchFamily="18" charset="0"/>
              </a:rPr>
              <a:t>Кировского</a:t>
            </a:r>
            <a:endParaRPr lang="ru-RU" dirty="0">
              <a:cs typeface="Times New Roman" panose="02020603050405020304" pitchFamily="18" charset="0"/>
            </a:endParaRPr>
          </a:p>
          <a:p>
            <a:pPr algn="ct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r>
              <a:rPr lang="ru-RU" dirty="0">
                <a:cs typeface="Times New Roman" panose="02020603050405020304" pitchFamily="18" charset="0"/>
              </a:rPr>
              <a:t>муниципального района</a:t>
            </a:r>
          </a:p>
          <a:p>
            <a:pPr algn="ct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r>
              <a:rPr lang="ru-RU" dirty="0" smtClean="0">
                <a:cs typeface="Times New Roman" panose="02020603050405020304" pitchFamily="18" charset="0"/>
              </a:rPr>
              <a:t>За 1 квартал </a:t>
            </a:r>
            <a:r>
              <a:rPr lang="ru-RU" dirty="0" smtClean="0">
                <a:cs typeface="Times New Roman" panose="02020603050405020304" pitchFamily="18" charset="0"/>
              </a:rPr>
              <a:t>2023 </a:t>
            </a:r>
            <a:r>
              <a:rPr lang="ru-RU" dirty="0">
                <a:cs typeface="Times New Roman" panose="02020603050405020304" pitchFamily="18" charset="0"/>
              </a:rPr>
              <a:t>год</a:t>
            </a:r>
          </a:p>
          <a:p>
            <a:pPr algn="ctr" fontAlgn="auto">
              <a:spcAft>
                <a:spcPts val="0"/>
              </a:spcAft>
              <a:buClr>
                <a:schemeClr val="accent2">
                  <a:lumMod val="75000"/>
                </a:schemeClr>
              </a:buClr>
              <a:defRPr/>
            </a:pPr>
            <a:endParaRPr lang="ru-RU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Picture 4" descr="герб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-9527"/>
            <a:ext cx="828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Доходы, получаемые в виде арендной платы, а также средства от продажи права на заключение договоров аренды за земли, находящиеся в собственности муниципальных районов (за исключением земельных участков муниципальных бюджетных и автономных учреждений: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при годовом плане 303,00 тыс. руб. в бюджет района поступило на 01.04.2023 год 57,37 тыс. руб. или 18,93%. Невыполнение плана связано с перерасчетом арендной платы по договору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связи с изменением кадастровой стоимости земельного участка.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Всего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 2023 год заключено 3 договора на аренду земельных участков.</a:t>
            </a:r>
          </a:p>
          <a:p>
            <a:pPr marL="0" indent="0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Доходы, получаемые в виде арендной платы за земельные участки, государственная собственность на которые не разграничена и которые расположены в границах сельских поселений и межселенных территорий муниципальных районов, а также средства от продажи права на заключение договоров аренды указанных земельных участков: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при годовом плане 823,00 тыс. руб. исполнение составило 213,46 тыс. руб. или 25,94%. В первом квартале 2023 года была оплачена задолженность за 2022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год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 размере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66,69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тыс. руб.</a:t>
            </a:r>
          </a:p>
          <a:p>
            <a:pPr marL="0" indent="0" algn="just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Всего заключено 74 договора аренды земельных участков. 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pic>
        <p:nvPicPr>
          <p:cNvPr id="5" name="Picture 4" descr="герб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8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719818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2261" y="170971"/>
            <a:ext cx="8011632" cy="887412"/>
          </a:xfrm>
          <a:effectLst/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Плата </a:t>
            </a: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 публичный сервитут</a:t>
            </a:r>
            <a:b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76324"/>
            <a:ext cx="8458200" cy="5367005"/>
          </a:xfrm>
        </p:spPr>
        <p:txBody>
          <a:bodyPr/>
          <a:lstStyle/>
          <a:p>
            <a:pPr marL="0" indent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2023 год поступления по данному виду дохода не планировались. </a:t>
            </a:r>
          </a:p>
          <a:p>
            <a:pPr marL="0" indent="0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Поступления за 1 квартал 2023 года составили 15,96 тыс. руб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Плата по соглашениям об установлении сервитута, заключенным органами местного самоуправления муниципальных районов, государственными или муниципальными предприятиями либо государственными или муниципальными учреждениями в отношении земельных участков, государственная собственность на которые не разграничена и которые расположены в границах городских поселений: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за 1 квартал 2023 года поступления составили 8,25 тыс. руб. при этом поступления по данному виду дохода не планировались. Доход поступает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бюджет Кировского муниципального района по нормативу 50%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от Кировского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городского поселения.</a:t>
            </a:r>
          </a:p>
          <a:p>
            <a:pPr marL="0" indent="0"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Плата за публичный сервитут, предусмотренная решением уполномоченного органа об установлении публичного сервитута в отношении земельных участков, государственная собственность на которые не разграничена и которые расположены в границах сельских поселений и межселенных территорий муниципальных районов и не предоставлены гражданам или юридическим лицам (за исключением органов государственной власти (государственных органов), органов местного самоуправления (муниципальных органов), органов управления государственными внебюджетными фондами и казенных учреждений):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за 1 квартал 2023 года поступления составили 7,71 тыс. руб. при этом поступления по данному виду дохода не планировались.</a:t>
            </a:r>
          </a:p>
          <a:p>
            <a:pPr marL="0" indent="0"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pic>
        <p:nvPicPr>
          <p:cNvPr id="5" name="Picture 4" descr="герб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8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380424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046970" y="96057"/>
            <a:ext cx="76795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noFill/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98783" y="1176083"/>
            <a:ext cx="8634078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данного вида дохода на 01.04.2023 года составило 554,18 тыс. руб., при установленном годовом плане 2 153,00 тыс. руб. выполнение составило – 25,74%.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</a:pP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сдачи в аренду имущества, находящегося в оперативном управлении органов государственной власти, органов местного самоуправления, органов управления государственными внебюджетными фондами и созданных ими учреждений (за исключением имущества бюджетных и автономных 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учреждений)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годовом плане 29,00 тыс. руб. в бюджет района поступило на 01.04.2023 года – 10,99 тыс. руб. или 37,88%.</a:t>
            </a:r>
          </a:p>
          <a:p>
            <a:pPr algn="just">
              <a:spcBef>
                <a:spcPts val="600"/>
              </a:spcBef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Перевыполнение плана связано с оплатой аренды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декабрь 2022 года (2,75 тыс. руб.) в январе 2023 года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ts val="600"/>
              </a:spcBef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</a:pP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сдачи в аренду имущества, составляющего </a:t>
            </a:r>
            <a:endParaRPr lang="ru-RU" sz="16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</a:pP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государственную 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(муниципальную) казну (за исключением земельных </a:t>
            </a:r>
            <a:endParaRPr lang="ru-RU" sz="16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</a:pP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участков):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годовом плане 2 124,00 тыс. руб. в бюджет района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поступило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01.04.2023 года 543,16 тыс. руб. или 25,57%.</a:t>
            </a:r>
          </a:p>
          <a:p>
            <a:pPr algn="just">
              <a:spcBef>
                <a:spcPts val="600"/>
              </a:spcBef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Перевыполнение плана связано с оплатой задолженности за 2022 год арендатором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размере 23,68 тыс. руб.</a:t>
            </a:r>
          </a:p>
          <a:p>
            <a:pPr algn="just">
              <a:spcBef>
                <a:spcPts val="600"/>
              </a:spcBef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Всего заключен 21 договор аренды имущества.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367280" y="55676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9" name="Picture 2" descr="C:\Users\econ11\Desktop\Для презентации\iIZX49ZC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178" y="3912459"/>
            <a:ext cx="2051357" cy="14894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герб2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8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355854" y="496167"/>
            <a:ext cx="45604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Доходы от сдачи в аренду имущества</a:t>
            </a:r>
          </a:p>
        </p:txBody>
      </p:sp>
    </p:spTree>
    <p:extLst>
      <p:ext uri="{BB962C8B-B14F-4D97-AF65-F5344CB8AC3E}">
        <p14:creationId xmlns:p14="http://schemas.microsoft.com/office/powerpoint/2010/main" val="306006777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4000" y="191386"/>
            <a:ext cx="8586461" cy="5966675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Доходы от компенсации затрат бюджетов муниципальных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районов</a:t>
            </a:r>
          </a:p>
          <a:p>
            <a:pPr marL="0" indent="0" algn="just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данному источнику зачисляются суммы возмещения эксплуатационных  (коммунальных) расходов. </a:t>
            </a:r>
          </a:p>
          <a:p>
            <a:pPr marL="0" indent="0" algn="just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 01.04.2023 года поступило 1 737,95 тыс. руб., выполнение годового плана составило 192,04% при плане 905,00 тыс. руб., сумма, поступившая непосредственно в счет компенсации затрат бюджетов муниципальных районов составила 105,91 тыс. руб., или 11,70%, а именно:</a:t>
            </a:r>
          </a:p>
          <a:p>
            <a:pPr marL="0" indent="0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83,30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тыс. руб. или 11,11%, в том числе:</a:t>
            </a:r>
          </a:p>
          <a:p>
            <a:pPr marL="0" indent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- 22,80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тыс. руб. - доходы, поступающие в порядке возмещения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расходов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понесенных в связи с эксплуатацией имущества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муниципальных районов;</a:t>
            </a:r>
          </a:p>
          <a:p>
            <a:pPr marL="0" indent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- 60,50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тыс. руб. - прочие доходы от компенсации затрат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бюджетов </a:t>
            </a:r>
          </a:p>
          <a:p>
            <a:pPr marL="0" indent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муниципальных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районов (возмещение ущерба по решению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суда).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6,12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тыс. руб. или 15,79%, невыполнение связано с неоплатой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возмещения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коммунальных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услуг;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3. 1% -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софинансирование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расходного обязательства по твердому топливу в размере 16,49 тыс. руб.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pic>
        <p:nvPicPr>
          <p:cNvPr id="5" name="Picture 4" descr="герб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8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Users\econ11\Desktop\Для презентации\04_07_2016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904" y="2721339"/>
            <a:ext cx="2609387" cy="1552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30036314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7079" y="900000"/>
            <a:ext cx="8458200" cy="5303210"/>
          </a:xfrm>
        </p:spPr>
        <p:txBody>
          <a:bodyPr/>
          <a:lstStyle/>
          <a:p>
            <a:pPr marL="0" indent="0" algn="just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Также по данному виду дохода в бюджет района в 1 квартале 2023г. года поступила сумма в размере 1 648,53 тыс. руб. в качестве добровольного возмещения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ущерба. </a:t>
            </a:r>
          </a:p>
          <a:p>
            <a:pPr marL="0" indent="0"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Финансовые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средства в размере 1 632,04 тыс. руб.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возвращены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 Министерство жилищно-коммунального хозяйства Приморского края в соответствии с распоряжениями администрации Кировского муниципального района:</a:t>
            </a:r>
          </a:p>
          <a:p>
            <a:pPr marL="0" indent="0" algn="just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1. № 46-р от 13.02.2023г. «О возврате средств субсидий, поступивших из краевого бюджета на обеспечение граждан топливом в рамках муниципальной программы «Организация обеспечения твердым топливом населения, проживающего на территории сельских поселений Кировского муниципального района» на 2019-2021 годы» в размере 545,05 тыс. руб.;</a:t>
            </a:r>
          </a:p>
          <a:p>
            <a:pPr marL="0" indent="0" algn="just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2. № 60-р от 21.02.2023г. в размере 5,51 тыс. руб.;</a:t>
            </a:r>
          </a:p>
          <a:p>
            <a:pPr marL="0" indent="0" algn="just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3. № 75-р от 09.03.2023г. в размере 1 081,49 тыс. руб.</a:t>
            </a:r>
          </a:p>
          <a:p>
            <a:pPr marL="0" indent="0" algn="just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Уровень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софинансирования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расходного обязательства Кировского муниципального района установлен в размере 1%, который связан с возникновением полномочий по обеспечению граждан твердым топливом в границах сельских поселений Кировского  муниципального района и составляет 16,49 тыс. руб. остался в бюджете Кировского муниципального района.</a:t>
            </a:r>
          </a:p>
          <a:p>
            <a:pPr marL="0" indent="0" algn="just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 сравнении с предыдущим годом поступление увеличилось на 1 636,41 тыс. руб. или  на 1 611,59%, увеличение произошло из-за возмещения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ущерба.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 данному виду дохода платежи поступают в соответствии с заключенными договорами, оплата производится до 10 числа каждого месяца.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  <p:pic>
        <p:nvPicPr>
          <p:cNvPr id="5" name="Picture 4" descr="герб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8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337416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0726" y="160338"/>
            <a:ext cx="7410893" cy="583941"/>
          </a:xfrm>
          <a:effectLst/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от реализации имущества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4000" y="676716"/>
            <a:ext cx="8458200" cy="5766613"/>
          </a:xfrm>
          <a:effectLst/>
        </p:spPr>
        <p:txBody>
          <a:bodyPr/>
          <a:lstStyle/>
          <a:p>
            <a:pPr marL="0" indent="0"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На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 квартал 2023 года поступления по данному виду дохода в бюджет Кировского муниципального района не запланированы. </a:t>
            </a:r>
          </a:p>
          <a:p>
            <a:pPr marL="0" indent="0" algn="ct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Доходы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от продажи земельных участков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При плановых показателях 550,00 тыс. руб. исполнение за 1 квартал 2023 года составило 220,57 тыс. руб. или 40,10%.</a:t>
            </a:r>
          </a:p>
          <a:p>
            <a:pPr marL="0" indent="0" algn="just">
              <a:buNone/>
            </a:pP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Доходы от продажи земельных участков городских поселений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за 3 месяца 2023 года составили – 105,04 тыс. руб. или 19,10% к годовому плану, план на 2023 год составил 550,00 тыс. руб., из них:</a:t>
            </a:r>
          </a:p>
          <a:p>
            <a:pPr marL="0" indent="0" algn="just">
              <a:buNone/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- Кировское 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ГП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при плане 250,00 тыс. руб. исполнение составило 105,04 тыс. руб. или 42,01%. Перевыполнение произошло за счет выкупа земельного участка, находящегося в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аренде. Всего 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Кировским ГП по состоянию на 01.04.2023 года заключено 10 договоров на продажу земельных участков.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Горноключевское 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ГП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при плане 300,00 тыс. руб. исполнение составило 0,00 тыс. руб. Готовится документация по проведению аукционов по купле-продаже земельных участков.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1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Доходы 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от продажи земельных участков сельских поселений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Управлением муниципальной собственности, архитектуры и правовой экспертизы был оформлен незапланированный договор купли-продажи земельного участка на сумму 115,53 тыс.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руб.</a:t>
            </a:r>
          </a:p>
          <a:p>
            <a:pPr marL="0" indent="0" algn="just">
              <a:buNone/>
            </a:pPr>
            <a:endParaRPr lang="ru-RU" sz="1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Доходы 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от продажи земельных участков района.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Управлением муниципальной собственности, архитектуры и правовой экспертизы продажа земельных участков по данному виду доходов не запланирована.</a:t>
            </a:r>
          </a:p>
          <a:p>
            <a:pPr marL="0" indent="0"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  <p:pic>
        <p:nvPicPr>
          <p:cNvPr id="5" name="Picture 4" descr="герб2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8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039214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399" y="200540"/>
            <a:ext cx="8078897" cy="887412"/>
          </a:xfr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Плата за негативное воздействие на окружающую среду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8909" y="1205644"/>
            <a:ext cx="5371920" cy="132343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Выполнение плана за 3 месяца 2023 года составило 75,99%. При плане 1 080,00 тыс. руб. поступило в бюджет района 820,64 тыс. руб. В сравнении с предыдущим годом поступление уменьшилось на 146,93 тыс. руб. или  на 15,19%.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8908" y="5384570"/>
            <a:ext cx="4872190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Данный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 дохода поступает в соответствие с расчетами по утвержденным нормативам.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pic>
        <p:nvPicPr>
          <p:cNvPr id="5122" name="Picture 2" descr="C:\Users\econ11\Desktop\Для презентации\Dollarphotoclub_83126034-1500x128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8106" y="4271066"/>
            <a:ext cx="2607736" cy="22270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econ11\Desktop\Для презентации\20130527_1503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4931">
            <a:off x="5861439" y="1484204"/>
            <a:ext cx="2467928" cy="16356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5124" name="Picture 4" descr="C:\Users\econ11\Pictures\iGS06L4Z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888" y="3211249"/>
            <a:ext cx="2606198" cy="17347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  <p:pic>
        <p:nvPicPr>
          <p:cNvPr id="9" name="Picture 4" descr="герб2"/>
          <p:cNvPicPr preferRelativeResize="0"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112" y="0"/>
            <a:ext cx="828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351772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374292" y="1368072"/>
            <a:ext cx="43531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Штрафов за 3 месяца 2023 года в бюджет района поступило 229,40 тыс. руб., при плане    1 150,00 тыс. руб. или 19,95%. В сравнении с прошлым годом поступление средств по штрафам увеличилось на 55,28 тыс. руб.  или  на 31,75%.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17461" y="450000"/>
            <a:ext cx="5364480" cy="40011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Штрафы, санкции, возмещение ущерба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5" name="Picture 3" descr="C:\Users\econ11\Desktop\Для презентации\3_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000" y="1116671"/>
            <a:ext cx="2763285" cy="20724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hardEdge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герб2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8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0241544"/>
              </p:ext>
            </p:extLst>
          </p:nvPr>
        </p:nvGraphicFramePr>
        <p:xfrm>
          <a:off x="563526" y="4026547"/>
          <a:ext cx="8144539" cy="204606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817088"/>
                <a:gridCol w="1531088"/>
                <a:gridCol w="1482719"/>
                <a:gridCol w="1313644"/>
              </a:tblGrid>
              <a:tr h="5667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Исполнение за 1 квартал 2022 г.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Исполнение за 1 квартал 2023 г.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Прирост 2023 к 2022, руб.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0403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182 Федеральная налоговая служба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1,27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-1,27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040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785 Департамент правоохранительной направленности 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125,68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166,66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40,98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402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951 Административные штрафы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47,17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62,74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15,57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0834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ИТОГО: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174,12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229,40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55,28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788916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9889" y="996709"/>
            <a:ext cx="6388090" cy="83099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 (безвозмездные поступления) – это средства одного бюджета бюджетной системы РФ, перечисляемые другому бюджету бюджетной системы РФ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76615" y="439125"/>
            <a:ext cx="3524042" cy="40011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1" name="Picture 3" descr="C:\Users\econ11\Desktop\Для презентации\negotiation-clipart-611870-nd-Black-striped-tie-People-series-Stock-Phot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2800" y="256339"/>
            <a:ext cx="1979599" cy="1654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герб2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8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0529866"/>
              </p:ext>
            </p:extLst>
          </p:nvPr>
        </p:nvGraphicFramePr>
        <p:xfrm>
          <a:off x="510745" y="2136835"/>
          <a:ext cx="8254314" cy="19629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6643"/>
                <a:gridCol w="2957754"/>
                <a:gridCol w="2729917"/>
              </a:tblGrid>
              <a:tr h="2233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Показатель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 квартал 2022 год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 квартал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2023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</a:tr>
              <a:tr h="2034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Дотации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6 108,79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6 483,65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2034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Субсидии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725,14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588,06</a:t>
                      </a:r>
                      <a:endParaRPr lang="ru-RU" sz="1400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2034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Субвенции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51 147,13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57 750,46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2034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Иные МБТ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5 277,09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3 310,14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2034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Возврат остатков МБТ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-1 632,04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4069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Всего безвозмездных поступлений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63 258,15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66 500,27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 rot="10800000" flipV="1">
            <a:off x="593123" y="4529381"/>
            <a:ext cx="801541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spcAft>
                <a:spcPts val="0"/>
              </a:spcAft>
            </a:pPr>
            <a:r>
              <a:rPr lang="ru-RU" sz="1600" dirty="0">
                <a:latin typeface="Times New Roman"/>
                <a:ea typeface="Times New Roman"/>
              </a:rPr>
              <a:t>Общая сумма безвозмездных поступлений за 3 месяца 2023 года составила 66 500,27 тыс. руб. или  17,81 % от годовых плановых назначений. </a:t>
            </a:r>
          </a:p>
          <a:p>
            <a:pPr indent="180340" algn="just">
              <a:spcAft>
                <a:spcPts val="0"/>
              </a:spcAft>
            </a:pPr>
            <a:r>
              <a:rPr lang="ru-RU" sz="1600" dirty="0">
                <a:latin typeface="Times New Roman"/>
                <a:ea typeface="Times New Roman"/>
              </a:rPr>
              <a:t>Общая сумма поступлений в бюджет Кировского муниципального района составляет 111 427,32  тыс. руб., доля же безвозмездных поступлений составляет 59,68% от всех доходов.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60904074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0338"/>
            <a:ext cx="8458200" cy="75406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1276" y="3287209"/>
            <a:ext cx="8458200" cy="2381371"/>
          </a:xfrm>
        </p:spPr>
        <p:txBody>
          <a:bodyPr/>
          <a:lstStyle/>
          <a:p>
            <a:pPr algn="ctr">
              <a:buNone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какие цели расходуются средства бюджета?</a:t>
            </a:r>
          </a:p>
          <a:p>
            <a:endParaRPr lang="ru-RU" sz="15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На функционирование учреждений социальной сферы (образования, культуры, физкультуры и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спорта и др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.) и органов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местного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самоуправления;</a:t>
            </a:r>
          </a:p>
          <a:p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На социальное обеспечение населения (выплату пенсий, пособий, льгот и т.д.);</a:t>
            </a:r>
          </a:p>
          <a:p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На другие государственные нужды (межбюджетные трансферты передаваемые бюджетам поселений и т.д.)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76250" y="914400"/>
            <a:ext cx="8458200" cy="2141316"/>
          </a:xfrm>
          <a:prstGeom prst="rect">
            <a:avLst/>
          </a:prstGeom>
          <a:effectLst>
            <a:outerShdw blurRad="25400" dist="25400" dir="2400000" algn="ctr" rotWithShape="0">
              <a:schemeClr val="bg1">
                <a:alpha val="71000"/>
              </a:scheme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lvl="0" algn="just">
              <a:defRPr/>
            </a:pPr>
            <a:r>
              <a:rPr kumimoji="0" lang="ru-RU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Times New Roman" panose="02020603050405020304" pitchFamily="18" charset="0"/>
                <a:ea typeface="+mj-ea"/>
                <a:cs typeface="Times New Roman" pitchFamily="18" charset="0"/>
              </a:rPr>
              <a:t>Расходы бюджета - это средства, выплачиваемые из бюджета на реализацию расходных обязательств Кировского муниципального района, то есть расходов, необходимость которых установлена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муниципальными правовыми актами органов местного самоуправления в соответствии с федеральными законами (законами субъекта Российской Федерации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kumimoji="0" lang="ru-RU" i="0" u="none" strike="noStrike" kern="1200" cap="none" spc="0" normalizeH="0" baseline="0" noProof="0" dirty="0">
              <a:ln>
                <a:noFill/>
              </a:ln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7412" name="Picture 4" descr="http://fotohomka.ru/images/Oct/28/f7c74d9322439fdc71d0820b5963d959/mini_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0126" y="5962650"/>
            <a:ext cx="803274" cy="723900"/>
          </a:xfrm>
          <a:prstGeom prst="rect">
            <a:avLst/>
          </a:prstGeom>
          <a:noFill/>
        </p:spPr>
      </p:pic>
      <p:pic>
        <p:nvPicPr>
          <p:cNvPr id="17414" name="Picture 6" descr="http://chelnews.com/uploads/posts/2012-11/1352177962_chelovechek_i_meshki_do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83215" y="5938837"/>
            <a:ext cx="800100" cy="762000"/>
          </a:xfrm>
          <a:prstGeom prst="rect">
            <a:avLst/>
          </a:prstGeom>
          <a:noFill/>
        </p:spPr>
      </p:pic>
      <p:pic>
        <p:nvPicPr>
          <p:cNvPr id="17416" name="Picture 8" descr="http://dist.school688.ru/uploads/images/chudiki/3d-chelovechek-3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82146" y="5982484"/>
            <a:ext cx="746124" cy="681038"/>
          </a:xfrm>
          <a:prstGeom prst="rect">
            <a:avLst/>
          </a:prstGeom>
          <a:noFill/>
        </p:spPr>
      </p:pic>
      <p:pic>
        <p:nvPicPr>
          <p:cNvPr id="17418" name="Picture 10" descr="http://hq-wallpapers.ru/wallpapers/2/hq-wallpapers_ru_abstraction3d_5645_1280x102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48581" y="5982484"/>
            <a:ext cx="794548" cy="762793"/>
          </a:xfrm>
          <a:prstGeom prst="rect">
            <a:avLst/>
          </a:prstGeom>
          <a:noFill/>
        </p:spPr>
      </p:pic>
      <p:pic>
        <p:nvPicPr>
          <p:cNvPr id="17420" name="Picture 12" descr="http://oribel-biznes.ru/wp-content/uploads/2012/06/%D1%87%D0%B5%D0%BB%D0%BE%D0%B2%D0%B5%D1%87%D0%B5%D0%BA-%D1%81-%D0%BA%D0%BE%D0%BC%D0%BF%D1%8C%D1%8E%D1%82%D0%B5%D1%80%D0%BE%D0%BC-200x200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89091" y="5926659"/>
            <a:ext cx="884659" cy="809625"/>
          </a:xfrm>
          <a:prstGeom prst="rect">
            <a:avLst/>
          </a:prstGeom>
          <a:noFill/>
        </p:spPr>
      </p:pic>
      <p:pic>
        <p:nvPicPr>
          <p:cNvPr id="17422" name="Picture 14" descr="Картинки по запросу человечки для презентации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320932" y="5915025"/>
            <a:ext cx="1078772" cy="733426"/>
          </a:xfrm>
          <a:prstGeom prst="rect">
            <a:avLst/>
          </a:prstGeom>
          <a:noFill/>
        </p:spPr>
      </p:pic>
      <p:pic>
        <p:nvPicPr>
          <p:cNvPr id="13" name="Picture 4" descr="герб2"/>
          <p:cNvPicPr preferRelativeResize="0"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8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083660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202987092"/>
              </p:ext>
            </p:extLst>
          </p:nvPr>
        </p:nvGraphicFramePr>
        <p:xfrm>
          <a:off x="133564" y="2842054"/>
          <a:ext cx="8832862" cy="36987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061340" y="148856"/>
            <a:ext cx="7547693" cy="887412"/>
          </a:xfrm>
          <a:effectLst/>
        </p:spPr>
        <p:txBody>
          <a:bodyPr>
            <a:normAutofit/>
          </a:bodyPr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характеристики бюджета Кировского муниципального района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7" name="Picture 4" descr="герб2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8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6647954"/>
              </p:ext>
            </p:extLst>
          </p:nvPr>
        </p:nvGraphicFramePr>
        <p:xfrm>
          <a:off x="572323" y="1019654"/>
          <a:ext cx="8298728" cy="138804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748297"/>
                <a:gridCol w="1271770"/>
                <a:gridCol w="1155931"/>
                <a:gridCol w="1156749"/>
                <a:gridCol w="1271770"/>
                <a:gridCol w="694211"/>
              </a:tblGrid>
              <a:tr h="3377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Показатели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Исполнено за 3 месяца 2022г.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Утверждено на 2023 г.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Уточнено на 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2023 г.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Исполнено за 3 месяца 2023г.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%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Исп.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562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Налоговые и неналоговые доходы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67 412,21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278 331,33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279 830,93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44 929,09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16,06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562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Безвозмездные поступления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63 258,15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379 867,43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373 390,52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68 132,31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18,25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562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Итого ДОХОДОВ</a:t>
                      </a: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: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130 670,36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658 198,76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653 221,45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111 427,32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17,06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562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РАСХОДЫ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137 375,32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660 498,76 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697 805,60 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 127 900,44 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18,33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780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Дефицит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-6 704,96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-2 300,00 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-44 584,15 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-16 473,12 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388994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0226" y="332319"/>
            <a:ext cx="8114388" cy="486944"/>
          </a:xfrm>
          <a:effectLst/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Структура расходов бюджета Кировского муниципального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района за 2023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год.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7" descr="Физ-р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2869" y="1201104"/>
            <a:ext cx="71755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Долг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175" y="1201104"/>
            <a:ext cx="647700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 descr="ЖКХ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7068" y="1194754"/>
            <a:ext cx="719137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 descr="Культур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487" y="1182847"/>
            <a:ext cx="720725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3" descr="МБТ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3442" y="1201104"/>
            <a:ext cx="687388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4" descr="нац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661" y="1176497"/>
            <a:ext cx="6477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5" descr="нац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628" y="1217868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6" descr="ОБРАЗОВАНИЕ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382" y="1175704"/>
            <a:ext cx="719137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7" descr="Общегос-е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43" y="1177291"/>
            <a:ext cx="719137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9" descr="Соц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8475" y="1192768"/>
            <a:ext cx="788987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21"/>
          <p:cNvSpPr txBox="1">
            <a:spLocks noChangeArrowheads="1"/>
          </p:cNvSpPr>
          <p:nvPr/>
        </p:nvSpPr>
        <p:spPr bwMode="auto">
          <a:xfrm>
            <a:off x="90799" y="1920242"/>
            <a:ext cx="1079500" cy="369332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Общегосударст-венные вопрос</a:t>
            </a:r>
            <a:r>
              <a:rPr lang="ru-RU" altLang="ru-RU" b="1" dirty="0">
                <a:latin typeface="Times New Roman" pitchFamily="18" charset="0"/>
              </a:rPr>
              <a:t>ы</a:t>
            </a:r>
          </a:p>
        </p:txBody>
      </p:sp>
      <p:sp>
        <p:nvSpPr>
          <p:cNvPr id="19" name="Text Box 26"/>
          <p:cNvSpPr txBox="1">
            <a:spLocks noChangeArrowheads="1"/>
          </p:cNvSpPr>
          <p:nvPr/>
        </p:nvSpPr>
        <p:spPr bwMode="auto">
          <a:xfrm>
            <a:off x="675759" y="2433004"/>
            <a:ext cx="1298575" cy="666750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>
                <a:latin typeface="Times New Roman" pitchFamily="18" charset="0"/>
              </a:rPr>
              <a:t>Национальная безопасность и правоохранительная деятельность</a:t>
            </a:r>
          </a:p>
        </p:txBody>
      </p:sp>
      <p:sp>
        <p:nvSpPr>
          <p:cNvPr id="20" name="Text Box 28"/>
          <p:cNvSpPr txBox="1">
            <a:spLocks noChangeArrowheads="1"/>
          </p:cNvSpPr>
          <p:nvPr/>
        </p:nvSpPr>
        <p:spPr bwMode="auto">
          <a:xfrm>
            <a:off x="2520578" y="1953654"/>
            <a:ext cx="1079500" cy="393700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>
                <a:latin typeface="Times New Roman" pitchFamily="18" charset="0"/>
              </a:rPr>
              <a:t>Национальная экономика</a:t>
            </a:r>
          </a:p>
        </p:txBody>
      </p:sp>
      <p:sp>
        <p:nvSpPr>
          <p:cNvPr id="21" name="Text Box 33"/>
          <p:cNvSpPr txBox="1">
            <a:spLocks noChangeArrowheads="1"/>
          </p:cNvSpPr>
          <p:nvPr/>
        </p:nvSpPr>
        <p:spPr bwMode="auto">
          <a:xfrm>
            <a:off x="2641379" y="2534206"/>
            <a:ext cx="1214826" cy="507831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>
                <a:latin typeface="Times New Roman" pitchFamily="18" charset="0"/>
              </a:rPr>
              <a:t>Жилищно-коммунальное хозяйство</a:t>
            </a:r>
          </a:p>
        </p:txBody>
      </p:sp>
      <p:sp>
        <p:nvSpPr>
          <p:cNvPr id="22" name="Text Box 36"/>
          <p:cNvSpPr txBox="1">
            <a:spLocks noChangeArrowheads="1"/>
          </p:cNvSpPr>
          <p:nvPr/>
        </p:nvSpPr>
        <p:spPr bwMode="auto">
          <a:xfrm>
            <a:off x="3856205" y="1920242"/>
            <a:ext cx="1006475" cy="257175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>
                <a:latin typeface="Times New Roman" pitchFamily="18" charset="0"/>
              </a:rPr>
              <a:t>Образование</a:t>
            </a:r>
          </a:p>
        </p:txBody>
      </p:sp>
      <p:sp>
        <p:nvSpPr>
          <p:cNvPr id="23" name="Text Box 39"/>
          <p:cNvSpPr txBox="1">
            <a:spLocks noChangeArrowheads="1"/>
          </p:cNvSpPr>
          <p:nvPr/>
        </p:nvSpPr>
        <p:spPr bwMode="auto">
          <a:xfrm>
            <a:off x="4572795" y="2509278"/>
            <a:ext cx="1149350" cy="393700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>
                <a:latin typeface="Times New Roman" pitchFamily="18" charset="0"/>
              </a:rPr>
              <a:t>Культура, кинематография</a:t>
            </a:r>
          </a:p>
        </p:txBody>
      </p:sp>
      <p:sp>
        <p:nvSpPr>
          <p:cNvPr id="24" name="Text Box 42"/>
          <p:cNvSpPr txBox="1">
            <a:spLocks noChangeArrowheads="1"/>
          </p:cNvSpPr>
          <p:nvPr/>
        </p:nvSpPr>
        <p:spPr bwMode="auto">
          <a:xfrm>
            <a:off x="5596299" y="1929711"/>
            <a:ext cx="1150938" cy="393700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>
                <a:latin typeface="Times New Roman" pitchFamily="18" charset="0"/>
              </a:rPr>
              <a:t>Социальная политика</a:t>
            </a:r>
          </a:p>
        </p:txBody>
      </p:sp>
      <p:sp>
        <p:nvSpPr>
          <p:cNvPr id="25" name="Text Box 43"/>
          <p:cNvSpPr txBox="1">
            <a:spLocks noChangeArrowheads="1"/>
          </p:cNvSpPr>
          <p:nvPr/>
        </p:nvSpPr>
        <p:spPr bwMode="auto">
          <a:xfrm>
            <a:off x="5972968" y="2555346"/>
            <a:ext cx="1150938" cy="393700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>
                <a:latin typeface="Times New Roman" pitchFamily="18" charset="0"/>
              </a:rPr>
              <a:t>Физическая культура и спорт</a:t>
            </a:r>
          </a:p>
        </p:txBody>
      </p:sp>
      <p:sp>
        <p:nvSpPr>
          <p:cNvPr id="27" name="Text Box 48"/>
          <p:cNvSpPr txBox="1">
            <a:spLocks noChangeArrowheads="1"/>
          </p:cNvSpPr>
          <p:nvPr/>
        </p:nvSpPr>
        <p:spPr bwMode="auto">
          <a:xfrm>
            <a:off x="7237413" y="2509278"/>
            <a:ext cx="1295400" cy="666750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>
                <a:latin typeface="Times New Roman" pitchFamily="18" charset="0"/>
              </a:rPr>
              <a:t>Обслуживание государственного и муниципального долга</a:t>
            </a:r>
          </a:p>
        </p:txBody>
      </p:sp>
      <p:sp>
        <p:nvSpPr>
          <p:cNvPr id="28" name="Text Box 50"/>
          <p:cNvSpPr txBox="1">
            <a:spLocks noChangeArrowheads="1"/>
          </p:cNvSpPr>
          <p:nvPr/>
        </p:nvSpPr>
        <p:spPr bwMode="auto">
          <a:xfrm>
            <a:off x="7885113" y="1920242"/>
            <a:ext cx="1079500" cy="393700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>
                <a:latin typeface="Times New Roman" pitchFamily="18" charset="0"/>
              </a:rPr>
              <a:t>Межбюджетные трансферты</a:t>
            </a:r>
          </a:p>
        </p:txBody>
      </p:sp>
      <p:sp>
        <p:nvSpPr>
          <p:cNvPr id="29" name="Rectangle 15"/>
          <p:cNvSpPr>
            <a:spLocks noChangeArrowheads="1"/>
          </p:cNvSpPr>
          <p:nvPr/>
        </p:nvSpPr>
        <p:spPr bwMode="auto">
          <a:xfrm>
            <a:off x="342904" y="3453766"/>
            <a:ext cx="8459782" cy="517526"/>
          </a:xfrm>
          <a:prstGeom prst="rect">
            <a:avLst/>
          </a:prstGeom>
          <a:ln/>
          <a:ex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400" b="1" dirty="0" smtClean="0">
                <a:latin typeface="Times New Roman" pitchFamily="18" charset="0"/>
              </a:rPr>
              <a:t>Каждый из разделов классификации имеет перечень подразделов, которые отражают основные направления реализации соответствующей функции</a:t>
            </a:r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 rot="10800000" flipV="1">
            <a:off x="2415601" y="4599734"/>
            <a:ext cx="4830574" cy="800219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ru-RU" sz="1400" b="1" dirty="0" smtClean="0">
                <a:latin typeface="Times New Roman" pitchFamily="18" charset="0"/>
              </a:rPr>
              <a:t>Полный  перечень     разделов и подразделов классификации расходов  бюджетов  приведен в статье 21 Бюджетного </a:t>
            </a:r>
            <a:r>
              <a:rPr lang="ru-RU" sz="1400" b="1" dirty="0" smtClean="0">
                <a:latin typeface="Times New Roman" pitchFamily="18" charset="0"/>
              </a:rPr>
              <a:t>кодекса Российской      Федерации</a:t>
            </a:r>
            <a:r>
              <a:rPr lang="ru-RU" sz="1800" b="1" dirty="0" smtClean="0">
                <a:latin typeface="Times New Roman" pitchFamily="18" charset="0"/>
              </a:rPr>
              <a:t>    </a:t>
            </a:r>
            <a:endParaRPr lang="ru-RU" sz="1800" b="1" dirty="0" smtClean="0">
              <a:latin typeface="Times New Roman" pitchFamily="18" charset="0"/>
            </a:endParaRPr>
          </a:p>
        </p:txBody>
      </p:sp>
      <p:cxnSp>
        <p:nvCxnSpPr>
          <p:cNvPr id="33" name="Прямая соединительная линия 32"/>
          <p:cNvCxnSpPr>
            <a:stCxn id="15" idx="2"/>
          </p:cNvCxnSpPr>
          <p:nvPr/>
        </p:nvCxnSpPr>
        <p:spPr>
          <a:xfrm flipH="1">
            <a:off x="508911" y="1680529"/>
            <a:ext cx="1" cy="2191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>
            <a:stCxn id="12" idx="2"/>
          </p:cNvCxnSpPr>
          <p:nvPr/>
        </p:nvCxnSpPr>
        <p:spPr>
          <a:xfrm>
            <a:off x="1240511" y="1665447"/>
            <a:ext cx="0" cy="7524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>
            <a:stCxn id="13" idx="2"/>
          </p:cNvCxnSpPr>
          <p:nvPr/>
        </p:nvCxnSpPr>
        <p:spPr>
          <a:xfrm>
            <a:off x="2736478" y="1694118"/>
            <a:ext cx="0" cy="255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3698654" y="1721820"/>
            <a:ext cx="0" cy="7874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>
            <a:stCxn id="14" idx="2"/>
          </p:cNvCxnSpPr>
          <p:nvPr/>
        </p:nvCxnSpPr>
        <p:spPr>
          <a:xfrm flipH="1">
            <a:off x="4319950" y="1690054"/>
            <a:ext cx="1" cy="2174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>
            <a:stCxn id="10" idx="2"/>
          </p:cNvCxnSpPr>
          <p:nvPr/>
        </p:nvCxnSpPr>
        <p:spPr>
          <a:xfrm flipH="1">
            <a:off x="5149849" y="1689260"/>
            <a:ext cx="1" cy="79374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>
            <a:stCxn id="17" idx="2"/>
          </p:cNvCxnSpPr>
          <p:nvPr/>
        </p:nvCxnSpPr>
        <p:spPr>
          <a:xfrm flipH="1">
            <a:off x="5972968" y="1729343"/>
            <a:ext cx="1" cy="1825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>
            <a:stCxn id="6" idx="2"/>
          </p:cNvCxnSpPr>
          <p:nvPr/>
        </p:nvCxnSpPr>
        <p:spPr>
          <a:xfrm>
            <a:off x="6801644" y="1697992"/>
            <a:ext cx="0" cy="8362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>
            <a:off x="1973237" y="1706722"/>
            <a:ext cx="0" cy="2008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>
            <a:off x="7693727" y="1689777"/>
            <a:ext cx="0" cy="8302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>
            <a:stCxn id="11" idx="2"/>
          </p:cNvCxnSpPr>
          <p:nvPr/>
        </p:nvCxnSpPr>
        <p:spPr>
          <a:xfrm>
            <a:off x="8347136" y="1671004"/>
            <a:ext cx="0" cy="2492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534400" y="6364309"/>
            <a:ext cx="609600" cy="521208"/>
          </a:xfrm>
          <a:prstGeom prst="rect">
            <a:avLst/>
          </a:prstGeo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26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4" name="Picture 14" descr="нац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9946" y="1236220"/>
            <a:ext cx="594031" cy="448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Text Box 28"/>
          <p:cNvSpPr txBox="1">
            <a:spLocks noChangeArrowheads="1"/>
          </p:cNvSpPr>
          <p:nvPr/>
        </p:nvSpPr>
        <p:spPr bwMode="auto">
          <a:xfrm>
            <a:off x="1315364" y="1929711"/>
            <a:ext cx="1079500" cy="369332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 smtClean="0">
                <a:latin typeface="Times New Roman" pitchFamily="18" charset="0"/>
              </a:rPr>
              <a:t>Национальная оборона</a:t>
            </a:r>
            <a:endParaRPr lang="ru-RU" altLang="ru-RU" b="1" dirty="0">
              <a:latin typeface="Times New Roman" pitchFamily="18" charset="0"/>
            </a:endParaRPr>
          </a:p>
        </p:txBody>
      </p:sp>
      <p:pic>
        <p:nvPicPr>
          <p:cNvPr id="46" name="Picture 4" descr="герб2"/>
          <p:cNvPicPr preferRelativeResize="0">
            <a:picLocks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8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7469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21</a:t>
            </a:fld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988540" y="160338"/>
            <a:ext cx="7926859" cy="887412"/>
          </a:xfrm>
          <a:effectLst/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Структура расходов бюджета Кировского муниципального района за 1 квартал 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года.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4" descr="герб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8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7220451"/>
              </p:ext>
            </p:extLst>
          </p:nvPr>
        </p:nvGraphicFramePr>
        <p:xfrm>
          <a:off x="457200" y="1076325"/>
          <a:ext cx="8458200" cy="5049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8819568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/>
        </p:spPr>
        <p:txBody>
          <a:bodyPr>
            <a:normAutofit/>
          </a:bodyPr>
          <a:lstStyle/>
          <a:p>
            <a:pPr algn="ctr"/>
            <a:r>
              <a:rPr lang="ru-RU" sz="2000" dirty="0">
                <a:ln w="6350">
                  <a:noFill/>
                </a:ln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Структура расходов районного бюджета </a:t>
            </a:r>
            <a:r>
              <a:rPr lang="ru-RU" sz="2000" dirty="0" smtClean="0">
                <a:ln w="6350">
                  <a:noFill/>
                </a:ln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2000" dirty="0" smtClean="0">
                <a:ln w="6350">
                  <a:noFill/>
                </a:ln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2000" dirty="0" smtClean="0">
                <a:ln w="6350">
                  <a:noFill/>
                </a:ln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за </a:t>
            </a:r>
            <a:r>
              <a:rPr lang="ru-RU" sz="2000" dirty="0" smtClean="0">
                <a:ln w="6350">
                  <a:noFill/>
                </a:ln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2023 </a:t>
            </a:r>
            <a:r>
              <a:rPr lang="ru-RU" sz="2000" dirty="0" smtClean="0">
                <a:ln w="6350">
                  <a:noFill/>
                </a:ln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год, </a:t>
            </a:r>
            <a:r>
              <a:rPr lang="ru-RU" sz="2000" dirty="0" smtClean="0">
                <a:ln w="6350">
                  <a:noFill/>
                </a:ln>
                <a:solidFill>
                  <a:srgbClr val="000000"/>
                </a:solidFill>
                <a:latin typeface="Times New Roman"/>
                <a:ea typeface="Times New Roman"/>
              </a:rPr>
              <a:t>тыс</a:t>
            </a:r>
            <a:r>
              <a:rPr lang="ru-RU" sz="2000" dirty="0">
                <a:ln w="6350">
                  <a:noFill/>
                </a:ln>
                <a:solidFill>
                  <a:srgbClr val="000000"/>
                </a:solidFill>
                <a:latin typeface="Times New Roman"/>
                <a:ea typeface="Times New Roman"/>
              </a:rPr>
              <a:t>. руб.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22</a:t>
            </a:fld>
            <a:endParaRPr lang="ru-RU" dirty="0"/>
          </a:p>
        </p:txBody>
      </p:sp>
      <p:pic>
        <p:nvPicPr>
          <p:cNvPr id="6" name="Picture 4" descr="герб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8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8457703"/>
              </p:ext>
            </p:extLst>
          </p:nvPr>
        </p:nvGraphicFramePr>
        <p:xfrm>
          <a:off x="414000" y="1175965"/>
          <a:ext cx="8431618" cy="460814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457200"/>
                <a:gridCol w="2275367"/>
                <a:gridCol w="1105786"/>
                <a:gridCol w="1010093"/>
                <a:gridCol w="914400"/>
                <a:gridCol w="1116419"/>
                <a:gridCol w="818707"/>
                <a:gridCol w="733646"/>
              </a:tblGrid>
              <a:tr h="5103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Код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21385" algn="ctr"/>
                          <a:tab pos="1842770" algn="r"/>
                        </a:tabLst>
                      </a:pPr>
                      <a:endParaRPr lang="ru-RU" sz="1200" b="1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921385" algn="ctr"/>
                          <a:tab pos="1842770" algn="r"/>
                        </a:tabLst>
                      </a:pPr>
                      <a:r>
                        <a:rPr lang="ru-RU" sz="12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 за  3 месяцев              2022г.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Утверждено на 2023 г.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Уточнено на 2023 г.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1590"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 за  3 месяцев              2023г.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исполнен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Уд. </a:t>
                      </a:r>
                      <a:r>
                        <a:rPr lang="ru-RU" sz="12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вес </a:t>
                      </a:r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</a:t>
                      </a:r>
                      <a:r>
                        <a:rPr lang="ru-RU" sz="12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объеме, </a:t>
                      </a:r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381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0100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расходы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9 870,68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72 835,42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78 699,20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12 982,45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16,50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10,15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806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0200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оборона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5856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0300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649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0400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2 050,44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21 028,22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31 843,27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2 277,21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7,15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1,78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040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0500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949,44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1 218,69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1 218,69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196,28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16,11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0,15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658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0600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Охрана окружающей среды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1 080,00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1 080,00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658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0700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112 259,94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481 509,29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505 225,11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94 041,04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18,61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73,53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551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0800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Культура 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4 278,31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13 295,32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14 595,32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3 264,30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22,37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2,55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551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1000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3 293,76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45 466,56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33 698,74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8 839,09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26,23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6,91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870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1100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Физкультура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4390,36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9190,36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616,00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6,70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0,48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253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1300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Обслуживание муниципального долга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38,68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110,00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110,00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1,8462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1,68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658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1400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4 634,07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19 464,91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22 044,91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5 682,23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25,8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4,4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658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 </a:t>
                      </a:r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РАСХОДОВ: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137 375,32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660 498,77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697 805,60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127 900,44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18,3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909673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/>
        </p:spPr>
        <p:txBody>
          <a:bodyPr>
            <a:normAutofit/>
          </a:bodyPr>
          <a:lstStyle/>
          <a:p>
            <a:pPr algn="ctr"/>
            <a:r>
              <a:rPr lang="ru-RU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Муниципальные программы</a:t>
            </a:r>
            <a:endParaRPr lang="ru-RU" sz="2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23</a:t>
            </a:fld>
            <a:endParaRPr lang="ru-RU" dirty="0"/>
          </a:p>
        </p:txBody>
      </p:sp>
      <p:sp>
        <p:nvSpPr>
          <p:cNvPr id="7" name="Rectangle 41"/>
          <p:cNvSpPr txBox="1">
            <a:spLocks noChangeArrowheads="1"/>
          </p:cNvSpPr>
          <p:nvPr/>
        </p:nvSpPr>
        <p:spPr>
          <a:xfrm>
            <a:off x="574157" y="1009843"/>
            <a:ext cx="8185975" cy="615553"/>
          </a:xfrm>
          <a:prstGeom prst="rect">
            <a:avLst/>
          </a:prstGeom>
          <a:solidFill>
            <a:srgbClr val="DEF5FA">
              <a:lumMod val="50000"/>
            </a:srgbClr>
          </a:solidFill>
          <a:ln>
            <a:solidFill>
              <a:srgbClr val="39639D">
                <a:lumMod val="50000"/>
              </a:srgb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</a:rPr>
              <a:t>Переход к программно-целевому методу планирования в Кировском муниципальном районе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71604" y="1994352"/>
            <a:ext cx="6357982" cy="353943"/>
          </a:xfrm>
          <a:prstGeom prst="rect">
            <a:avLst/>
          </a:prstGeom>
          <a:solidFill>
            <a:srgbClr val="39639D">
              <a:lumMod val="60000"/>
              <a:lumOff val="40000"/>
            </a:srgbClr>
          </a:solidFill>
          <a:ln>
            <a:solidFill>
              <a:srgbClr val="39639D">
                <a:lumMod val="50000"/>
              </a:srgb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</a:rPr>
              <a:t>Муниципальные программы – это документ, определяющий</a:t>
            </a:r>
          </a:p>
        </p:txBody>
      </p:sp>
      <p:grpSp>
        <p:nvGrpSpPr>
          <p:cNvPr id="10" name="Группа 39"/>
          <p:cNvGrpSpPr>
            <a:grpSpLocks/>
          </p:cNvGrpSpPr>
          <p:nvPr/>
        </p:nvGrpSpPr>
        <p:grpSpPr bwMode="auto">
          <a:xfrm>
            <a:off x="2717801" y="2533650"/>
            <a:ext cx="3857625" cy="500063"/>
            <a:chOff x="1140594" y="3214686"/>
            <a:chExt cx="2431274" cy="11438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>
              <a:off x="1142595" y="3857394"/>
              <a:ext cx="2427272" cy="3630"/>
            </a:xfrm>
            <a:prstGeom prst="line">
              <a:avLst/>
            </a:prstGeom>
            <a:noFill/>
            <a:ln w="28575" cap="flat" cmpd="sng" algn="ctr">
              <a:solidFill>
                <a:srgbClr val="990033"/>
              </a:solidFill>
              <a:prstDash val="sysDot"/>
            </a:ln>
            <a:effectLst/>
          </p:spPr>
        </p:cxnSp>
        <p:cxnSp>
          <p:nvCxnSpPr>
            <p:cNvPr id="12" name="Прямая соединительная линия 11"/>
            <p:cNvCxnSpPr/>
            <p:nvPr/>
          </p:nvCxnSpPr>
          <p:spPr>
            <a:xfrm rot="5400000" flipH="1" flipV="1">
              <a:off x="2035063" y="3537856"/>
              <a:ext cx="646338" cy="0"/>
            </a:xfrm>
            <a:prstGeom prst="line">
              <a:avLst/>
            </a:prstGeom>
            <a:noFill/>
            <a:ln w="28575" cap="flat" cmpd="sng" algn="ctr">
              <a:solidFill>
                <a:srgbClr val="990033"/>
              </a:solidFill>
              <a:prstDash val="sysDot"/>
            </a:ln>
            <a:effectLst/>
          </p:spPr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 flipV="1">
              <a:off x="891048" y="4106941"/>
              <a:ext cx="501094" cy="2001"/>
            </a:xfrm>
            <a:prstGeom prst="line">
              <a:avLst/>
            </a:prstGeom>
            <a:noFill/>
            <a:ln w="28575" cap="flat" cmpd="sng" algn="ctr">
              <a:solidFill>
                <a:srgbClr val="990033"/>
              </a:solidFill>
              <a:prstDash val="sysDot"/>
              <a:headEnd type="triangle" w="med" len="med"/>
              <a:tailEnd type="none" w="med" len="med"/>
            </a:ln>
            <a:effectLst/>
          </p:spPr>
        </p:cxnSp>
        <p:cxnSp>
          <p:nvCxnSpPr>
            <p:cNvPr id="14" name="Прямая соединительная линия 13"/>
            <p:cNvCxnSpPr/>
            <p:nvPr/>
          </p:nvCxnSpPr>
          <p:spPr>
            <a:xfrm rot="5400000" flipH="1" flipV="1">
              <a:off x="2106685" y="4106941"/>
              <a:ext cx="501094" cy="2001"/>
            </a:xfrm>
            <a:prstGeom prst="line">
              <a:avLst/>
            </a:prstGeom>
            <a:noFill/>
            <a:ln w="28575" cap="flat" cmpd="sng" algn="ctr">
              <a:solidFill>
                <a:srgbClr val="990033"/>
              </a:solidFill>
              <a:prstDash val="sysDot"/>
              <a:headEnd type="triangle" w="med" len="med"/>
              <a:tailEnd type="none" w="med" len="med"/>
            </a:ln>
            <a:effectLst/>
          </p:spPr>
        </p:cxnSp>
        <p:cxnSp>
          <p:nvCxnSpPr>
            <p:cNvPr id="15" name="Прямая соединительная линия 14"/>
            <p:cNvCxnSpPr/>
            <p:nvPr/>
          </p:nvCxnSpPr>
          <p:spPr>
            <a:xfrm rot="5400000" flipH="1" flipV="1">
              <a:off x="3320321" y="4106941"/>
              <a:ext cx="501094" cy="2001"/>
            </a:xfrm>
            <a:prstGeom prst="line">
              <a:avLst/>
            </a:prstGeom>
            <a:noFill/>
            <a:ln w="28575" cap="flat" cmpd="sng" algn="ctr">
              <a:solidFill>
                <a:srgbClr val="990033"/>
              </a:solidFill>
              <a:prstDash val="sysDot"/>
              <a:headEnd type="triangle" w="med" len="med"/>
              <a:tailEnd type="none" w="med" len="med"/>
            </a:ln>
            <a:effectLst/>
          </p:spPr>
        </p:cxnSp>
      </p:grpSp>
      <p:sp>
        <p:nvSpPr>
          <p:cNvPr id="16" name="Прямоугольник 15"/>
          <p:cNvSpPr/>
          <p:nvPr/>
        </p:nvSpPr>
        <p:spPr>
          <a:xfrm>
            <a:off x="1378934" y="3033713"/>
            <a:ext cx="2143125" cy="928687"/>
          </a:xfrm>
          <a:prstGeom prst="rect">
            <a:avLst/>
          </a:prstGeom>
          <a:solidFill>
            <a:srgbClr val="474B78">
              <a:lumMod val="75000"/>
            </a:srgbClr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</a:rPr>
              <a:t>Цели и задачи муниципальной политики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571876" y="3033713"/>
            <a:ext cx="2357438" cy="928687"/>
          </a:xfrm>
          <a:prstGeom prst="rect">
            <a:avLst/>
          </a:prstGeom>
          <a:solidFill>
            <a:srgbClr val="474B78">
              <a:lumMod val="75000"/>
            </a:srgbClr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</a:rPr>
              <a:t>Способы их достижения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024355" y="3033713"/>
            <a:ext cx="2602809" cy="928687"/>
          </a:xfrm>
          <a:prstGeom prst="rect">
            <a:avLst/>
          </a:prstGeom>
          <a:solidFill>
            <a:srgbClr val="474B78">
              <a:lumMod val="75000"/>
            </a:srgbClr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</a:rPr>
              <a:t>Планируемые объемы финансовых ресурсов, необходимые для достижения поставленных целей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28000" y="4384229"/>
            <a:ext cx="2643206" cy="1815882"/>
          </a:xfrm>
          <a:prstGeom prst="rect">
            <a:avLst/>
          </a:prstGeom>
          <a:solidFill>
            <a:srgbClr val="FFC000"/>
          </a:solidFill>
          <a:ln w="28575">
            <a:solidFill>
              <a:sysClr val="window" lastClr="FFFFFF"/>
            </a:solidFill>
          </a:ln>
          <a:effectLst>
            <a:glow rad="101600">
              <a:srgbClr val="EB641B">
                <a:lumMod val="75000"/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kern="0" dirty="0" smtClean="0">
                <a:solidFill>
                  <a:prstClr val="black"/>
                </a:solidFill>
                <a:latin typeface="Times New Roman"/>
              </a:rPr>
              <a:t>Решением </a:t>
            </a:r>
            <a:r>
              <a:rPr lang="ru-RU" sz="1400" b="1" kern="0" dirty="0">
                <a:solidFill>
                  <a:prstClr val="black"/>
                </a:solidFill>
                <a:latin typeface="Times New Roman"/>
              </a:rPr>
              <a:t>Думы Кировского муниципального района от 08.12.2022г. № 95-НПА «О районном бюджете Кировского муниципального района на 2023 год и плановый период 2024-2025 годов» 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</a:endParaRPr>
          </a:p>
        </p:txBody>
      </p:sp>
      <p:sp>
        <p:nvSpPr>
          <p:cNvPr id="20" name="Стрелка вниз 19"/>
          <p:cNvSpPr/>
          <p:nvPr/>
        </p:nvSpPr>
        <p:spPr>
          <a:xfrm rot="16200000">
            <a:off x="3690029" y="4970699"/>
            <a:ext cx="1000132" cy="642942"/>
          </a:xfrm>
          <a:prstGeom prst="downArrow">
            <a:avLst/>
          </a:prstGeom>
          <a:solidFill>
            <a:srgbClr val="FFC000"/>
          </a:solidFill>
          <a:ln w="25400" cap="flat" cmpd="sng" algn="ctr">
            <a:noFill/>
            <a:prstDash val="solid"/>
          </a:ln>
          <a:effectLst>
            <a:glow rad="101600">
              <a:srgbClr val="EB641B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922873" y="4446629"/>
            <a:ext cx="3786111" cy="1770698"/>
          </a:xfrm>
          <a:prstGeom prst="roundRect">
            <a:avLst/>
          </a:prstGeom>
          <a:solidFill>
            <a:srgbClr val="FFC000"/>
          </a:solidFill>
          <a:ln w="28575">
            <a:solidFill>
              <a:srgbClr val="EB641B">
                <a:lumMod val="75000"/>
              </a:srgbClr>
            </a:solidFill>
          </a:ln>
          <a:effectLst>
            <a:glow rad="228600">
              <a:srgbClr val="EB641B">
                <a:lumMod val="50000"/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kern="0" dirty="0">
                <a:solidFill>
                  <a:prstClr val="black"/>
                </a:solidFill>
                <a:latin typeface="Times New Roman"/>
              </a:rPr>
              <a:t>Из принятых к финансированию на  2023 год 14-ти муниципальных программ на сумму 609410,289 руб., расходы за 3 месяца  2023 года произведены по 8-ми программам на сумму  113500,914 тыс. руб., что составило 18,6 % от годовых назначений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</a:endParaRPr>
          </a:p>
        </p:txBody>
      </p:sp>
      <p:pic>
        <p:nvPicPr>
          <p:cNvPr id="22" name="Picture 4" descr="герб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8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601122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9851" y="258735"/>
            <a:ext cx="8157714" cy="321276"/>
          </a:xfrm>
          <a:effectLst/>
        </p:spPr>
        <p:txBody>
          <a:bodyPr>
            <a:noAutofit/>
          </a:bodyPr>
          <a:lstStyle/>
          <a:p>
            <a:pPr algn="ctr"/>
            <a:r>
              <a:rPr lang="ru-RU" sz="1400" dirty="0" smtClean="0">
                <a:ln w="6350"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/>
            </a:r>
            <a:br>
              <a:rPr lang="ru-RU" sz="1400" dirty="0" smtClean="0">
                <a:ln w="6350"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</a:br>
            <a:r>
              <a:rPr lang="ru-RU" sz="2000" dirty="0" smtClean="0">
                <a:ln w="6350"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Показатели районного </a:t>
            </a:r>
            <a:r>
              <a:rPr lang="ru-RU" sz="2000" dirty="0">
                <a:ln w="6350"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бюджета по долгосрочным муниципальным программам </a:t>
            </a:r>
            <a:r>
              <a:rPr lang="ru-RU" sz="2000" dirty="0" smtClean="0">
                <a:ln w="6350"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2000" dirty="0" smtClean="0">
                <a:ln w="6350"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квартал </a:t>
            </a:r>
            <a:r>
              <a:rPr lang="ru-RU" sz="2000" dirty="0" smtClean="0">
                <a:ln w="6350"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2000" dirty="0" smtClean="0">
                <a:ln w="6350"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года</a:t>
            </a:r>
            <a:r>
              <a:rPr lang="ru-RU" sz="2000" dirty="0">
                <a:ln w="6350"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/>
            </a:r>
            <a:br>
              <a:rPr lang="ru-RU" sz="2000" dirty="0">
                <a:ln w="6350"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</a:br>
            <a:endParaRPr lang="ru-RU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24</a:t>
            </a:fld>
            <a:endParaRPr lang="ru-RU" dirty="0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3006078"/>
              </p:ext>
            </p:extLst>
          </p:nvPr>
        </p:nvGraphicFramePr>
        <p:xfrm>
          <a:off x="414000" y="776176"/>
          <a:ext cx="8442922" cy="5680838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508874"/>
                <a:gridCol w="672396"/>
                <a:gridCol w="815413"/>
                <a:gridCol w="815413"/>
                <a:gridCol w="815413"/>
                <a:gridCol w="815413"/>
              </a:tblGrid>
              <a:tr h="18075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9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33" marR="6833" marT="68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Ведомство</a:t>
                      </a:r>
                      <a:endParaRPr lang="ru-RU" sz="9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33" marR="6833" marT="68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Целевая статья</a:t>
                      </a:r>
                      <a:endParaRPr lang="ru-RU" sz="9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33" marR="6833" marT="68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</a:t>
                      </a:r>
                      <a:r>
                        <a:rPr lang="ru-RU" sz="95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</a:t>
                      </a:r>
                      <a:endParaRPr lang="ru-RU" sz="950" b="1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ctr"/>
                      <a:r>
                        <a:rPr lang="ru-RU" sz="95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</a:t>
                      </a:r>
                      <a:r>
                        <a:rPr lang="ru-RU" sz="95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9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33" marR="6833" marT="68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Исполнение </a:t>
                      </a:r>
                      <a:r>
                        <a:rPr lang="ru-RU" sz="95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31.03.23</a:t>
                      </a:r>
                      <a:endParaRPr lang="ru-RU" sz="9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33" marR="6833" marT="68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</a:t>
                      </a:r>
                      <a:endParaRPr lang="ru-RU" sz="950" b="1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ctr"/>
                      <a:r>
                        <a:rPr lang="ru-RU" sz="95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исполнения </a:t>
                      </a:r>
                      <a:endParaRPr lang="ru-RU" sz="9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33" marR="6833" marT="6833" marB="0" anchor="ctr"/>
                </a:tc>
              </a:tr>
              <a:tr h="970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33" marR="6833" marT="68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33" marR="6833" marT="68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33" marR="6833" marT="68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33" marR="6833" marT="68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33" marR="6833" marT="68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33" marR="6833" marT="6833" marB="0" anchor="ctr"/>
                </a:tc>
              </a:tr>
              <a:tr h="51725">
                <a:tc gridSpan="6">
                  <a:txBody>
                    <a:bodyPr/>
                    <a:lstStyle/>
                    <a:p>
                      <a:pPr algn="l" fontAlgn="ctr"/>
                      <a:r>
                        <a:rPr lang="ru-RU" sz="95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Программные направления деятельности органов местного самоуправления </a:t>
                      </a:r>
                      <a:endParaRPr lang="ru-RU" sz="9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33" marR="6833" marT="6833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529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5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образования в Кировском муниципальном районе на 2023-2027 гг.»</a:t>
                      </a:r>
                      <a:endParaRPr lang="ru-RU" sz="9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33" marR="6833" marT="68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000</a:t>
                      </a:r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33" marR="6833" marT="68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100000000</a:t>
                      </a:r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33" marR="6833" marT="68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495 619,41</a:t>
                      </a:r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33" marR="6833" marT="68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91 851,77</a:t>
                      </a:r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33" marR="6833" marT="68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18,53</a:t>
                      </a:r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33" marR="6833" marT="6833" marB="0" anchor="ctr"/>
                </a:tc>
              </a:tr>
              <a:tr h="358631">
                <a:tc>
                  <a:txBody>
                    <a:bodyPr/>
                    <a:lstStyle/>
                    <a:p>
                      <a:pPr algn="l" fontAlgn="ctr"/>
                      <a:r>
                        <a:rPr lang="ru-RU" sz="95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"Профилактика безнадзорности, беспризорности и правонарушений несовершеннолетних на 2023-2027 годы"</a:t>
                      </a:r>
                      <a:endParaRPr lang="ru-RU" sz="9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33" marR="6833" marT="68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000</a:t>
                      </a:r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33" marR="6833" marT="68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200000000</a:t>
                      </a:r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33" marR="6833" marT="68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993,00</a:t>
                      </a:r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33" marR="6833" marT="68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33" marR="6833" marT="68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33" marR="6833" marT="6833" marB="0" anchor="ctr"/>
                </a:tc>
              </a:tr>
              <a:tr h="941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5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"Профилактика терроризма и экстремизма на территории Кировского муниципального района на 2023-2027 годы"</a:t>
                      </a:r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33" marR="6833" marT="68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000</a:t>
                      </a:r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33" marR="6833" marT="68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300000000</a:t>
                      </a:r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33" marR="6833" marT="68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767,00</a:t>
                      </a:r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33" marR="6833" marT="68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9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33" marR="6833" marT="68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33" marR="6833" marT="6833" marB="0" anchor="ctr"/>
                </a:tc>
              </a:tr>
              <a:tr h="9545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5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"Развитие физической культуры и спорта в Кировском муниципальном районе на 2023-2027 годы"</a:t>
                      </a:r>
                      <a:endParaRPr lang="ru-RU" sz="9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33" marR="6833" marT="68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000</a:t>
                      </a:r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33" marR="6833" marT="68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400000000</a:t>
                      </a:r>
                      <a:endParaRPr lang="ru-RU" sz="9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33" marR="6833" marT="68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9 190,36</a:t>
                      </a:r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33" marR="6833" marT="68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616,00</a:t>
                      </a:r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33" marR="6833" marT="68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6,70</a:t>
                      </a:r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33" marR="6833" marT="6833" marB="0" anchor="ctr"/>
                </a:tc>
              </a:tr>
              <a:tr h="9677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5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«Комплексное развитие сельских территорий в Кировском муниципальном районе на 2021-2027 годы»</a:t>
                      </a:r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33" marR="6833" marT="68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000</a:t>
                      </a:r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33" marR="6833" marT="68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500000000</a:t>
                      </a:r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33" marR="6833" marT="68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200,00</a:t>
                      </a:r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33" marR="6833" marT="68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33" marR="6833" marT="68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33" marR="6833" marT="6833" marB="0" anchor="ctr"/>
                </a:tc>
              </a:tr>
              <a:tr h="87459">
                <a:tc>
                  <a:txBody>
                    <a:bodyPr/>
                    <a:lstStyle/>
                    <a:p>
                      <a:pPr algn="l" fontAlgn="ctr"/>
                      <a:r>
                        <a:rPr lang="ru-RU" sz="95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"Сохранение и развитие культуры в Кировском муниципальном районе на 2023-2027 годы"</a:t>
                      </a:r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33" marR="6833" marT="68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000</a:t>
                      </a:r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33" marR="6833" marT="68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600000000</a:t>
                      </a:r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33" marR="6833" marT="68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28 501,75</a:t>
                      </a:r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33" marR="6833" marT="68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5 684,35</a:t>
                      </a:r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33" marR="6833" marT="68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19,94</a:t>
                      </a:r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33" marR="6833" marT="6833" marB="0" anchor="ctr"/>
                </a:tc>
              </a:tr>
              <a:tr h="1313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5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малого и среднего предпринимательства в Кировском муниципальном районе на 2023-2027 годы»</a:t>
                      </a:r>
                      <a:endParaRPr lang="ru-RU" sz="9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33" marR="6833" marT="68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000</a:t>
                      </a:r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33" marR="6833" marT="68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900000000</a:t>
                      </a:r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33" marR="6833" marT="68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200,00</a:t>
                      </a:r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33" marR="6833" marT="68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33" marR="6833" marT="68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33" marR="6833" marT="6833" marB="0" anchor="ctr"/>
                </a:tc>
              </a:tr>
              <a:tr h="1538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95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и осуществление дорожной деятельности в отношении автомобильных дорог местного значения в границах Кировского муниципального района» на 2023-2027 гг.»</a:t>
                      </a:r>
                      <a:endParaRPr lang="ru-RU" sz="9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33" marR="6833" marT="68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000</a:t>
                      </a:r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33" marR="6833" marT="68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1000000000</a:t>
                      </a:r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33" marR="6833" marT="68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27 615,05</a:t>
                      </a:r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33" marR="6833" marT="68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1 973,90</a:t>
                      </a:r>
                      <a:endParaRPr lang="ru-RU" sz="9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33" marR="6833" marT="68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7,15</a:t>
                      </a:r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33" marR="6833" marT="6833" marB="0" anchor="ctr"/>
                </a:tc>
              </a:tr>
              <a:tr h="127388">
                <a:tc>
                  <a:txBody>
                    <a:bodyPr/>
                    <a:lstStyle/>
                    <a:p>
                      <a:pPr algn="l" fontAlgn="ctr"/>
                      <a:r>
                        <a:rPr lang="ru-RU" sz="95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"Энергосбережение и повышение энергетической эффективности в муниципальных учреждениях Кировского муниципального района на 2022-2026 годы"</a:t>
                      </a:r>
                      <a:endParaRPr lang="ru-RU" sz="9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33" marR="6833" marT="68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000</a:t>
                      </a:r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33" marR="6833" marT="68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1100000000</a:t>
                      </a:r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33" marR="6833" marT="68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768,00</a:t>
                      </a:r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33" marR="6833" marT="68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10,62</a:t>
                      </a:r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33" marR="6833" marT="68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1,38</a:t>
                      </a:r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33" marR="6833" marT="6833" marB="0" anchor="ctr"/>
                </a:tc>
              </a:tr>
              <a:tr h="2787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5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"Совершенствование межбюджетных отношений и управление муниципальным долгом в Кировском муниципальном районе на 2022-2024 годы"</a:t>
                      </a:r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33" marR="6833" marT="68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000</a:t>
                      </a:r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33" marR="6833" marT="68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1200000000</a:t>
                      </a:r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33" marR="6833" marT="68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22 154,91</a:t>
                      </a:r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33" marR="6833" marT="68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5 684,07</a:t>
                      </a:r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33" marR="6833" marT="68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25,66</a:t>
                      </a:r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33" marR="6833" marT="6833" marB="0" anchor="ctr"/>
                </a:tc>
              </a:tr>
              <a:tr h="286029">
                <a:tc>
                  <a:txBody>
                    <a:bodyPr/>
                    <a:lstStyle/>
                    <a:p>
                      <a:pPr algn="l" fontAlgn="ctr"/>
                      <a:r>
                        <a:rPr lang="ru-RU" sz="95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"Противодействия коррупции в администрации Кировского муниципального района на 2023-2025 годы"</a:t>
                      </a:r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33" marR="6833" marT="68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000</a:t>
                      </a:r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33" marR="6833" marT="68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1300000000</a:t>
                      </a:r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33" marR="6833" marT="68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20,00</a:t>
                      </a:r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33" marR="6833" marT="68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7,00</a:t>
                      </a:r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33" marR="6833" marT="68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35,00</a:t>
                      </a:r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33" marR="6833" marT="6833" marB="0" anchor="ctr"/>
                </a:tc>
              </a:tr>
              <a:tr h="4994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5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"Социальная поддержка детей-сирот и детей, оставшихся без попечения родителей, лиц из числа детей-сирот и детей, оставшихся без попечения родителей, и лиц, принявших на воспитание в семью детей, оставшихся без попечения родителей в Кировском муниципальном районе на 2021-2025 годы"</a:t>
                      </a:r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33" marR="6833" marT="68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000</a:t>
                      </a:r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33" marR="6833" marT="68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1500000000</a:t>
                      </a:r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33" marR="6833" marT="68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23 330,80</a:t>
                      </a:r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33" marR="6833" marT="68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7 673,20</a:t>
                      </a:r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33" marR="6833" marT="68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32,89</a:t>
                      </a:r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33" marR="6833" marT="6833" marB="0" anchor="ctr"/>
                </a:tc>
              </a:tr>
              <a:tr h="1683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95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"Укрепление общественного здоровья" на 2021-2024 годы</a:t>
                      </a:r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33" marR="6833" marT="68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000</a:t>
                      </a:r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33" marR="6833" marT="68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1600000000</a:t>
                      </a:r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33" marR="6833" marT="68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40,00</a:t>
                      </a:r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33" marR="6833" marT="68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33" marR="6833" marT="68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33" marR="6833" marT="6833" marB="0" anchor="ctr"/>
                </a:tc>
              </a:tr>
              <a:tr h="33372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5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"Поддержка социально ориентированных некоммерческих организаций Кировского муниципального района на 2022-2024 годы" </a:t>
                      </a:r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33" marR="6833" marT="68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000</a:t>
                      </a:r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33" marR="6833" marT="68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1700000000</a:t>
                      </a:r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33" marR="6833" marT="68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10,00</a:t>
                      </a:r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33" marR="6833" marT="68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33" marR="6833" marT="68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33" marR="6833" marT="6833" marB="0" anchor="ctr"/>
                </a:tc>
              </a:tr>
              <a:tr h="23633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5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программные мероприятия</a:t>
                      </a:r>
                      <a:endParaRPr lang="ru-RU" sz="9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33" marR="6833" marT="68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5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33" marR="6833" marT="68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5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33" marR="6833" marT="68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609 410,29</a:t>
                      </a:r>
                      <a:endParaRPr lang="ru-RU" sz="95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33" marR="6833" marT="68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113 500,91</a:t>
                      </a:r>
                      <a:endParaRPr lang="ru-RU" sz="95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33" marR="6833" marT="68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18,62</a:t>
                      </a:r>
                      <a:endParaRPr lang="ru-RU" sz="9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33" marR="6833" marT="6833" marB="0" anchor="ctr"/>
                </a:tc>
              </a:tr>
            </a:tbl>
          </a:graphicData>
        </a:graphic>
      </p:graphicFrame>
      <p:pic>
        <p:nvPicPr>
          <p:cNvPr id="14" name="Picture 4" descr="герб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627"/>
            <a:ext cx="828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587676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con11\Desktop\Для презентации\large-bag-money-coins-473785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0" t="3003" r="5453" b="12746"/>
          <a:stretch/>
        </p:blipFill>
        <p:spPr bwMode="auto">
          <a:xfrm>
            <a:off x="6879008" y="4799307"/>
            <a:ext cx="1820149" cy="17414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31" name="Picture 7" descr="C:\Users\econ11\Desktop\Для презентации\14_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4" r="-1814"/>
          <a:stretch/>
        </p:blipFill>
        <p:spPr bwMode="auto">
          <a:xfrm>
            <a:off x="887287" y="1050627"/>
            <a:ext cx="1187942" cy="14692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8" name="TextBox 7"/>
          <p:cNvSpPr txBox="1"/>
          <p:nvPr/>
        </p:nvSpPr>
        <p:spPr>
          <a:xfrm>
            <a:off x="1275907" y="1459393"/>
            <a:ext cx="6838459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долг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Заголовок 1"/>
          <p:cNvSpPr>
            <a:spLocks noGrp="1"/>
          </p:cNvSpPr>
          <p:nvPr>
            <p:ph type="title"/>
          </p:nvPr>
        </p:nvSpPr>
        <p:spPr>
          <a:xfrm>
            <a:off x="414000" y="163215"/>
            <a:ext cx="8581144" cy="887412"/>
          </a:xfrm>
          <a:effectLst/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Кировского муниципального района</a:t>
            </a:r>
            <a:endParaRPr lang="ru-RU" sz="2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4" descr="герб2"/>
          <p:cNvPicPr preferRelativeResize="0"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66"/>
            <a:ext cx="828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444843" y="3105835"/>
            <a:ext cx="82543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4281327"/>
              </p:ext>
            </p:extLst>
          </p:nvPr>
        </p:nvGraphicFramePr>
        <p:xfrm>
          <a:off x="297712" y="2804954"/>
          <a:ext cx="8495414" cy="133465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5645888"/>
                <a:gridCol w="1446028"/>
                <a:gridCol w="1403498"/>
              </a:tblGrid>
              <a:tr h="2678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01.01.2023 г.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01.04.2023 г.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Муниципальный долг, всего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7 487,45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7 487,45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том числе: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Бюджетный кредит «министерство финансов Приморского края», в т.ч.: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7 487,45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7 487,45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i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Договор №06/16 от 09.12.2016</a:t>
                      </a:r>
                      <a:endParaRPr lang="ru-RU" sz="1400" b="0" i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i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3 780,00</a:t>
                      </a:r>
                      <a:endParaRPr lang="ru-RU" sz="1400" b="0" i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i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3 780,00</a:t>
                      </a:r>
                      <a:endParaRPr lang="ru-RU" sz="1400" b="0" i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i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Договор №04/20 от 18.12.2020</a:t>
                      </a:r>
                      <a:endParaRPr lang="ru-RU" sz="1400" b="0" i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i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3 707,45</a:t>
                      </a:r>
                      <a:endParaRPr lang="ru-RU" sz="1400" b="0" i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i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3 707,45</a:t>
                      </a:r>
                      <a:endParaRPr lang="ru-RU" sz="1400" b="0" i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353407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0338"/>
            <a:ext cx="8458200" cy="523403"/>
          </a:xfrm>
          <a:effectLst/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0995" y="676717"/>
            <a:ext cx="8325293" cy="2757599"/>
          </a:xfrm>
        </p:spPr>
        <p:txBody>
          <a:bodyPr/>
          <a:lstStyle/>
          <a:p>
            <a:pPr marL="0" indent="0" algn="just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Расходы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2023 год по  разделу «Межбюджетные трансферты»  утверждены в сумме 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22 044,91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 в том числе за счет средств  краевого бюджета в сумме 10728,880тыс. руб., за счет средств местного бюджета в сумме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11 316,03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руб.</a:t>
            </a:r>
          </a:p>
          <a:p>
            <a:pPr marL="0" indent="0" algn="just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На 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01.04.2023 года исполнение составило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5 682,23 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 или 25,8% от утвержденных назначений, в т.ч.:</a:t>
            </a:r>
          </a:p>
          <a:p>
            <a:pPr marL="0" indent="0" algn="just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 краевым средствам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2 682,22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 (в сумме поступившей субвенции на предоставление дотаций на выравнивание бюджетной обеспеченности бюджетам поселений, входящих в состав муниципального района); </a:t>
            </a:r>
          </a:p>
          <a:p>
            <a:pPr marL="0" indent="0" algn="just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за счет средств местного бюджета перечислена поселениям дотация на выравнивание бюджетной обеспеченности в сумме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1 968,01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руб.; </a:t>
            </a:r>
          </a:p>
          <a:p>
            <a:pPr marL="0" indent="0" algn="just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иные межбюджетные трансферты поселениям на сбалансированность за счет средств местного бюджета перечислены в сумме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1 032,00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  <a:p>
            <a:pPr marL="0" indent="0">
              <a:buNone/>
            </a:pP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Дотация на выравнивание уровня бюджетной обеспеченности городским и сельским поселениям за счет средств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краевого бюджета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26</a:t>
            </a:fld>
            <a:endParaRPr lang="ru-RU" dirty="0"/>
          </a:p>
        </p:txBody>
      </p:sp>
      <p:pic>
        <p:nvPicPr>
          <p:cNvPr id="6" name="Picture 4" descr="герб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8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552536"/>
              </p:ext>
            </p:extLst>
          </p:nvPr>
        </p:nvGraphicFramePr>
        <p:xfrm>
          <a:off x="489097" y="4410821"/>
          <a:ext cx="8367824" cy="188162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3657601"/>
                <a:gridCol w="2200939"/>
                <a:gridCol w="2509284"/>
              </a:tblGrid>
              <a:tr h="2568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005205" indent="-1005205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Утверждено на 2023г.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 на 01.04.2023г.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304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Кировское  городское поселение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6 848,15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1 712,04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304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Горноключевское городское поселение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2 661,83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665,46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304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Горненское сельское поселение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32,30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8,08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304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Крыловское сельское поселение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407,15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101,79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304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Руновское сельское поселение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682,55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170,64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304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Хвищанское сельское поселение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96,90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24,23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419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ВСЕГО: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10 728,88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2 682,22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370436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4280" y="3364294"/>
            <a:ext cx="8000234" cy="660572"/>
          </a:xfrm>
          <a:effectLst/>
        </p:spPr>
        <p:txBody>
          <a:bodyPr>
            <a:noAutofit/>
          </a:bodyPr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Дотация на выравнивание уровня бюджетной обеспеченности городским и сельским поселениям за счет средств краевого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на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01.04.2023г.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27</a:t>
            </a:fld>
            <a:endParaRPr lang="ru-RU" dirty="0"/>
          </a:p>
        </p:txBody>
      </p:sp>
      <p:pic>
        <p:nvPicPr>
          <p:cNvPr id="6" name="Picture 4" descr="герб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8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0212324"/>
              </p:ext>
            </p:extLst>
          </p:nvPr>
        </p:nvGraphicFramePr>
        <p:xfrm>
          <a:off x="828000" y="4347879"/>
          <a:ext cx="7702379" cy="1783278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291553"/>
                <a:gridCol w="2160105"/>
                <a:gridCol w="2250721"/>
              </a:tblGrid>
              <a:tr h="2897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Наименование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05205" indent="-1005205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Утверждено на 2023г.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Исполнено на 01.04.2023г.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1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Кировское  городское поселение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6 848,15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1 712,04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8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Горноключевское городское поселение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2 661,83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665,43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4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Горненское городское поселение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32,30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8,08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5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Крыловское сельское поселение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407,15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101,79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97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Руновское сельское поселение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682,55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170,64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1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Хвищанское сельское поселение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96,90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24,23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1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ВСЕГО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/>
                          <a:ea typeface="Times New Roman"/>
                        </a:rPr>
                        <a:t>10 728,88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/>
                          <a:ea typeface="Times New Roman"/>
                        </a:rPr>
                        <a:t>2 682,22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44280" y="329290"/>
            <a:ext cx="7942522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Дотация на выравнивание уровня бюджетной обеспеченности городским и сельским поселениям за счет средств местного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бюджета на 01.04.2023г.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2690191"/>
              </p:ext>
            </p:extLst>
          </p:nvPr>
        </p:nvGraphicFramePr>
        <p:xfrm>
          <a:off x="860569" y="1137684"/>
          <a:ext cx="7709944" cy="173806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3350595"/>
                <a:gridCol w="2126512"/>
                <a:gridCol w="2232837"/>
              </a:tblGrid>
              <a:tr h="2445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005205" indent="-1005205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Утверждено на 2023г.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 на 01.04.2023г.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Кировское  городское поселение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186,64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46,66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Горноключевское городское поселение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74,90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18,72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Горненское сельское поселение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330,41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82,60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Крыловское сельское поселение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2 791,67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697,92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Руновское сельское поселение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3 670,85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917,71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Хвищанское сельское поселение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817,57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204,39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774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7 872,03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1 968,01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066537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9730" y="337750"/>
            <a:ext cx="7885669" cy="1054445"/>
          </a:xfrm>
          <a:effectLst/>
        </p:spPr>
        <p:txBody>
          <a:bodyPr>
            <a:normAutofit/>
          </a:bodyPr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Иные межбюджетные трансферты городским и сельским поселениям на сбалансированность за счет средств местного бюджета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28</a:t>
            </a:fld>
            <a:endParaRPr lang="ru-RU" dirty="0"/>
          </a:p>
        </p:txBody>
      </p:sp>
      <p:pic>
        <p:nvPicPr>
          <p:cNvPr id="6" name="Picture 4" descr="герб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8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1848824"/>
              </p:ext>
            </p:extLst>
          </p:nvPr>
        </p:nvGraphicFramePr>
        <p:xfrm>
          <a:off x="620666" y="1435395"/>
          <a:ext cx="8048844" cy="976996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550984"/>
                <a:gridCol w="2232454"/>
                <a:gridCol w="2265406"/>
              </a:tblGrid>
              <a:tr h="2416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Наименование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05205" indent="-1005205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Утверждено на 2023г.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Исполнено на 01.04.2023г.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0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Горненское городское поселение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05205" indent="-1005205"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508,00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126,99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5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Хвищанское сельское поселение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05205" indent="-1005205"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356,00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89,00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7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</a:rPr>
                        <a:t>ВСЕГО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05205" indent="-1005205"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/>
                          <a:ea typeface="Times New Roman"/>
                        </a:rPr>
                        <a:t>864,00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/>
                          <a:ea typeface="Times New Roman"/>
                        </a:rPr>
                        <a:t>216,00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28000" y="3094074"/>
            <a:ext cx="7634176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Иные межбюджетные трансферты городским и сельским поселениям на сбалансированность за счет средств местного бюджета (выборы)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4093205"/>
              </p:ext>
            </p:extLst>
          </p:nvPr>
        </p:nvGraphicFramePr>
        <p:xfrm>
          <a:off x="691117" y="3879462"/>
          <a:ext cx="8064875" cy="104341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3561907"/>
                <a:gridCol w="2211572"/>
                <a:gridCol w="2291396"/>
              </a:tblGrid>
              <a:tr h="2672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005205" indent="-1005205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Утверждено на 2023г.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 на 01.04.2023г.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658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Крыловское сельское поселение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005205" indent="-1005205"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1600,00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816,00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764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Руновское сельское поселение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005205" indent="-1005205"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980,00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339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005205" indent="-1005205"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2580,00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816,00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795133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825993553"/>
              </p:ext>
            </p:extLst>
          </p:nvPr>
        </p:nvGraphicFramePr>
        <p:xfrm>
          <a:off x="0" y="555585"/>
          <a:ext cx="9051403" cy="63024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462088473"/>
              </p:ext>
            </p:extLst>
          </p:nvPr>
        </p:nvGraphicFramePr>
        <p:xfrm>
          <a:off x="5359928" y="1223683"/>
          <a:ext cx="3784072" cy="4704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0093" y="280194"/>
            <a:ext cx="7801128" cy="887412"/>
          </a:xfrm>
          <a:effectLst/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доходов бюджета Кировского муниципального района за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b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4" descr="герб2"/>
          <p:cNvPicPr preferRelativeResize="0"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8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645159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994914707"/>
              </p:ext>
            </p:extLst>
          </p:nvPr>
        </p:nvGraphicFramePr>
        <p:xfrm>
          <a:off x="0" y="0"/>
          <a:ext cx="9144000" cy="69094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8139" y="558800"/>
            <a:ext cx="8058769" cy="477520"/>
          </a:xfrm>
          <a:noFill/>
          <a:ln>
            <a:noFill/>
          </a:ln>
          <a:effectLst/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налоговых и неналоговых доходов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квартал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9ED5B1-A891-4EC1-A0FA-F733B810D979}" type="slidenum">
              <a:rPr lang="ru-RU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0" y="2238376"/>
            <a:ext cx="2638425" cy="9429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462462" y="2352675"/>
            <a:ext cx="714375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090987" y="3409950"/>
            <a:ext cx="714375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586537" y="2362200"/>
            <a:ext cx="714375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272212" y="4819650"/>
            <a:ext cx="714375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491037" y="4752975"/>
            <a:ext cx="714375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567362" y="1781175"/>
            <a:ext cx="842963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5385570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07" r="4644" b="9147"/>
          <a:stretch/>
        </p:blipFill>
        <p:spPr bwMode="auto">
          <a:xfrm>
            <a:off x="6837680" y="1088062"/>
            <a:ext cx="2082800" cy="13117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76382" y="1088062"/>
            <a:ext cx="65796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Налог на доходы физических лиц является основным источником формирования доходов бюджета Кировского муниципального района. Доля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НДФЛ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в структуре налоговых и неналоговых доходов 2023 года (279 830,93 тыс. руб.) составила 85,30%  или 238 683,00 тыс. руб.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23785" y="450000"/>
            <a:ext cx="7931652" cy="40011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доходы физических лиц за 1 квартал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575474704"/>
              </p:ext>
            </p:extLst>
          </p:nvPr>
        </p:nvGraphicFramePr>
        <p:xfrm>
          <a:off x="313038" y="2630532"/>
          <a:ext cx="4960002" cy="37702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1" name="Picture 4" descr="герб2"/>
          <p:cNvPicPr preferRelativeResize="0"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8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771177" y="2545237"/>
            <a:ext cx="3149303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Годовые бюджетные назначения исполнены на 13,86% (33 081,84 тыс. руб.).  В сравнении с предыдущим годом поступление уменьшилось на 17 736,83 тыс. руб. или на 34,90%.  За январь поступление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НДФЛ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составило 9 663,84 тыс. руб., за февраль значения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НДФЛ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минусовые  -654,84 тыс. руб., в марте поступило 24 072,87 тыс. руб. 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Дополнительный норматив составил на 2022 год – 85,00%, что соответствует дополнительному нормативу  2023 года (85,00%).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09802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13151" y="1969111"/>
            <a:ext cx="8445199" cy="40011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Единый налог на вмененный доход для отдельных видов деятельности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3151" y="2444344"/>
            <a:ext cx="6682322" cy="156966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Поступление данного вида налога за 3 месяца 2023 года составило (минус)  -147,84 тыс. руб., при установленном годовом плане 0,00 тыс. руб. (данный вид дохода не планировался в виду того, что с 1 января 2021 года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ЕНВД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применяется, согласно письма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ФНС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 20.11.2020г. № СД-4-3/19053 всех плательщиков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ЕНВД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автоматически снимают с налогового учета с 1 января 2021г.). 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43739" y="3977057"/>
            <a:ext cx="5879803" cy="40011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Единый сельскохозяйственный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08977" y="4377167"/>
            <a:ext cx="6749374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данного вида налога за 3 месяца 2023 года составило 2 369,40 тыс. руб. при установленном годовом плане 648,00 тыс. руб. Выполнение составило 365,65 %, в сравнении с предыдущим годом поступление увеличилось на 2 362,27 тыс. руб. или на 33 142,50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%.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Перевыполнение плана связано с поступлением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ЕСХН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1 квартале 2023 года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сумме 2 016,00 тыс. руб. (за счет роста сумм к доплате по итогам представленной годовой декларации за 2022 год на 4 032,00 тыс. руб. - 100%).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pic>
        <p:nvPicPr>
          <p:cNvPr id="2050" name="Picture 2" descr="C:\Users\econ11\Desktop\Для презентации\agriculture-600X30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295" y="4687988"/>
            <a:ext cx="1844681" cy="13309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6" name="Picture 2" descr="C:\Users\econ11\Desktop\Для презентации\картинки\c987a1b31fd3f1f08322280ca0954f48_X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965" y="2793631"/>
            <a:ext cx="1541522" cy="122037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15" name="Прямоугольник 14"/>
          <p:cNvSpPr/>
          <p:nvPr/>
        </p:nvSpPr>
        <p:spPr>
          <a:xfrm>
            <a:off x="918193" y="435217"/>
            <a:ext cx="7746589" cy="40011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Акцизы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нефтепродукты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33487" y="891893"/>
            <a:ext cx="8316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3 месяца  2023 года акцизов поступило 4 583,04 тыс. руб. при плане 16 800,00 тыс. руб., что соответствует 27,28%, в сравнении с предыдущим годом поступление увеличилось на 630,34 тыс. руб. или на 15,95%. Акцизы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нефтепродукты поступают в соответствии с установленными дифференцированными нормативами. </a:t>
            </a:r>
          </a:p>
        </p:txBody>
      </p:sp>
      <p:pic>
        <p:nvPicPr>
          <p:cNvPr id="16" name="Picture 4" descr="герб2"/>
          <p:cNvPicPr preferRelativeResize="0"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8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087238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14337" y="901700"/>
            <a:ext cx="6622567" cy="2324233"/>
          </a:xfrm>
        </p:spPr>
        <p:txBody>
          <a:bodyPr/>
          <a:lstStyle/>
          <a:p>
            <a:pPr algn="just">
              <a:spcBef>
                <a:spcPts val="0"/>
              </a:spcBef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При плане 647,00 тыс. руб. исполнение за 1 квартал 2023 года составило 11,38 тыс. руб. или 1,76%. В сравнении с 1 кварталом 2022 года поступления уменьшились на 6 415,14 тыс. руб., это объясняется тем, что Законом Приморского края от 20.12.2022 № 253-КЗ «О краевом бюджете на 2023 год и плановый период 2024 и 2025 годов» дифференцированные нормативы отчислений в местные бюджеты от налога, взымаемого в связи с применением упрощенной системы налогообложения для Кировского муниципального района не предусмотрены. В связи с этим в бюджет района в 2023 году налог, взимаемый в связи с применением упрощенной системы налогообложения поступает в размере 2%.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>
          <a:xfrm>
            <a:off x="8582698" y="6449589"/>
            <a:ext cx="461962" cy="365125"/>
          </a:xfrm>
        </p:spPr>
        <p:txBody>
          <a:bodyPr/>
          <a:lstStyle/>
          <a:p>
            <a:pPr>
              <a:defRPr/>
            </a:pPr>
            <a:fld id="{AB3B7063-6465-48CF-A1EE-12D922ECC935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pic>
        <p:nvPicPr>
          <p:cNvPr id="1027" name="Picture 3" descr="\\kenny1\Общие документы\БЮДЖЕТНЫЙ ОТДЕЛ\ДОХОДНИК\s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1268" y="1279387"/>
            <a:ext cx="1906397" cy="1808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\\kenny1\Общие документы\БЮДЖЕТНЫЙ ОТДЕЛ\ДОХОДНИК\unnam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16250">
            <a:off x="245966" y="4672369"/>
            <a:ext cx="1943238" cy="1703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62031" y="3787059"/>
            <a:ext cx="85844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Налог, взимаемый в связи с применением патентной системы налогообложения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19129" y="3885559"/>
            <a:ext cx="64273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8675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411091" y="4256474"/>
            <a:ext cx="654657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Поступление данного вида налога за 3 месяца 2023 года составило (минус) -964,30 тыс. руб., при установленном годовом плане 4 082,00 тыс. руб. выполнение составило – -23,62%%, в сравнении с предыдущим годом поступление уменьшилось на  2 787,63 тыс. руб. или  на 152,89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%.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 данным МИФНС №9 количество выданных патентов по состоянию на 01.01.2023 года - 211 единиц (Кировское ГП – 146, Горноключевское ГП – 54, Крыловское СП – 4, Руновское СП – 7).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09690" y="332313"/>
            <a:ext cx="67563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Упрощенная система налогообложения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35811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вал 10"/>
          <p:cNvSpPr/>
          <p:nvPr/>
        </p:nvSpPr>
        <p:spPr>
          <a:xfrm>
            <a:off x="8324862" y="3647398"/>
            <a:ext cx="508000" cy="386080"/>
          </a:xfrm>
          <a:prstGeom prst="ellipse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316452466"/>
              </p:ext>
            </p:extLst>
          </p:nvPr>
        </p:nvGraphicFramePr>
        <p:xfrm>
          <a:off x="263610" y="1936451"/>
          <a:ext cx="8756821" cy="45302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Овал 1"/>
          <p:cNvSpPr/>
          <p:nvPr/>
        </p:nvSpPr>
        <p:spPr>
          <a:xfrm>
            <a:off x="8007178" y="3624039"/>
            <a:ext cx="825684" cy="442128"/>
          </a:xfrm>
          <a:prstGeom prst="ellipse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726</a:t>
            </a:r>
            <a:endPara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4622136" y="4143512"/>
            <a:ext cx="633232" cy="457220"/>
          </a:xfrm>
          <a:prstGeom prst="ellipse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129453" y="386710"/>
            <a:ext cx="3255571" cy="400110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пошлина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580157" y="6351345"/>
            <a:ext cx="461962" cy="365125"/>
          </a:xfrm>
        </p:spPr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sp>
        <p:nvSpPr>
          <p:cNvPr id="9" name="Правая фигурная скобка 8"/>
          <p:cNvSpPr/>
          <p:nvPr/>
        </p:nvSpPr>
        <p:spPr>
          <a:xfrm>
            <a:off x="7553739" y="2371068"/>
            <a:ext cx="168777" cy="2810532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07451" y="1047275"/>
            <a:ext cx="846710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Госпошлины за 3 месяца 2023 года поступило 726,23 тыс. руб. или 28,54%. при установленном годовом плане 2 545,0 тыс. руб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В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сравнении с предыдущим годом поступление увеличилось на 150,45 тыс. руб. или  на 26,13%,  в связи с увеличением количества дел, рассматриваемых в судах общей юрисдикции, мировыми судьями и поступление за выдачу разрешений на установку рекламной конструкций.</a:t>
            </a:r>
          </a:p>
        </p:txBody>
      </p:sp>
      <p:sp>
        <p:nvSpPr>
          <p:cNvPr id="14" name="TextBox 1"/>
          <p:cNvSpPr txBox="1"/>
          <p:nvPr/>
        </p:nvSpPr>
        <p:spPr>
          <a:xfrm>
            <a:off x="4664739" y="4228341"/>
            <a:ext cx="548027" cy="673107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575</a:t>
            </a:r>
          </a:p>
          <a:p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4" descr="герб2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311"/>
            <a:ext cx="828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617005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5664" y="160338"/>
            <a:ext cx="7979735" cy="887412"/>
          </a:xfrm>
          <a:effectLst/>
        </p:spPr>
        <p:txBody>
          <a:bodyPr>
            <a:normAutofit fontScale="90000"/>
          </a:bodyPr>
          <a:lstStyle/>
          <a:p>
            <a:pPr algn="ctr"/>
            <a:r>
              <a:rPr lang="ru-RU" sz="2200" dirty="0" smtClean="0">
                <a:ln w="10541" cmpd="sng">
                  <a:noFill/>
                  <a:prstDash val="solid"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ln w="10541" cmpd="sng">
                  <a:noFill/>
                  <a:prstDash val="solid"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n w="10541" cmpd="sng">
                  <a:noFill/>
                  <a:prstDash val="solid"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</a:t>
            </a:r>
            <a:r>
              <a:rPr lang="ru-RU" sz="2200" dirty="0">
                <a:ln w="10541" cmpd="sng">
                  <a:noFill/>
                  <a:prstDash val="solid"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использования имущества, находящегося в государственной и муниципальной собственности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	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Доходы, получаемые в виде арендной платы за земельные участки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установленном годовом плане 6 376,00 тыс. руб., выполнение плана по аренде земельных участков составило 1 590,53 тыс. руб. или  24,95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%.</a:t>
            </a:r>
          </a:p>
          <a:p>
            <a:pPr marL="0" indent="0" algn="just">
              <a:buNone/>
            </a:pP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Доходы, получаемые в виде арендной платы за земельные участки, государственная собственность на которые не разграничена и которые расположены в границах городских поселений, а также средства от продажи права на заключение договоров аренды указанных земельных участков: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при годовом плане 5 250,00 тыс. руб. в бюджет района поступило на 01.04.2023 года – 1 319,70 тыс. руб. или 25,13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%,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 том числе:</a:t>
            </a:r>
          </a:p>
          <a:p>
            <a:pPr marL="0" indent="0" algn="just">
              <a:buNone/>
            </a:pP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1. Кировское ГП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при плане 2 250,00 тыс. руб. исполнение составило 662,02 тыс. руб. или 29,42%, перевыполнение произошло за счет погашения недоимки прошлых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лет в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сумме 91,50 тыс. руб. (по нормативу 50% в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МР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) и перечислением суммы арендной платы до конца года по договору № 04/12 от 13.01.2012 года в сумме 44,05 тыс. руб. (по нормативу 50% в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МР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0" indent="0" algn="just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Количество заключенных договоров по состоянию на 01.04.2023 года – 461 шт.</a:t>
            </a:r>
          </a:p>
          <a:p>
            <a:pPr marL="0" indent="0" algn="just">
              <a:buNone/>
            </a:pP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2. Горноключевское ГП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годовой план составляет 3 000,00 тыс. руб. На 1 квартал 2023 года поступления по данному виду дохода запланированы в сумме 600,00 тыс. руб., исполнение составило 657,68 тыс. руб. Перевыполнение за 1 квартал 2023 года произошло из-за погашения недоимки прошлых лет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сумме 57,00 тыс. руб. Всего заключено договоров на 01.04.2023 года 231 шт.</a:t>
            </a:r>
          </a:p>
          <a:p>
            <a:pPr marL="0" indent="0"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pic>
        <p:nvPicPr>
          <p:cNvPr id="5" name="Picture 4" descr="герб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8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281721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14086</TotalTime>
  <Words>3748</Words>
  <Application>Microsoft Office PowerPoint</Application>
  <PresentationFormat>Экран (4:3)</PresentationFormat>
  <Paragraphs>637</Paragraphs>
  <Slides>28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Презентация PowerPoint</vt:lpstr>
      <vt:lpstr>Основные характеристики бюджета Кировского муниципального района</vt:lpstr>
      <vt:lpstr>  Структура доходов бюджета Кировского муниципального района за 2023 год </vt:lpstr>
      <vt:lpstr>Структура налоговых и неналоговых доходов  за 1 квартал 2023 года</vt:lpstr>
      <vt:lpstr>Презентация PowerPoint</vt:lpstr>
      <vt:lpstr>Презентация PowerPoint</vt:lpstr>
      <vt:lpstr>Презентация PowerPoint</vt:lpstr>
      <vt:lpstr>Презентация PowerPoint</vt:lpstr>
      <vt:lpstr> Доходы от использования имущества, находящегося в государственной и муниципальной собственности </vt:lpstr>
      <vt:lpstr>Презентация PowerPoint</vt:lpstr>
      <vt:lpstr> Плата за публичный сервитут </vt:lpstr>
      <vt:lpstr>Презентация PowerPoint</vt:lpstr>
      <vt:lpstr>Презентация PowerPoint</vt:lpstr>
      <vt:lpstr>Презентация PowerPoint</vt:lpstr>
      <vt:lpstr>  Доходы от реализации имущества </vt:lpstr>
      <vt:lpstr>Плата за негативное воздействие на окружающую среду</vt:lpstr>
      <vt:lpstr>Презентация PowerPoint</vt:lpstr>
      <vt:lpstr>Презентация PowerPoint</vt:lpstr>
      <vt:lpstr>РАСХОДЫ БЮДЖЕТА </vt:lpstr>
      <vt:lpstr>Структура расходов бюджета Кировского муниципального  района за 2023 год.</vt:lpstr>
      <vt:lpstr>Структура расходов бюджета Кировского муниципального района за 1 квартал  2023 года.</vt:lpstr>
      <vt:lpstr>Структура расходов районного бюджета  за 2023 год, тыс. руб.</vt:lpstr>
      <vt:lpstr>Муниципальные программы</vt:lpstr>
      <vt:lpstr> Показатели районного бюджета по долгосрочным муниципальным программам за 1 квартал 2023 года </vt:lpstr>
      <vt:lpstr>        Структура бюджета Кировского муниципального района</vt:lpstr>
      <vt:lpstr>Межбюджетные трансферты</vt:lpstr>
      <vt:lpstr> Дотация на выравнивание уровня бюджетной обеспеченности городским и сельским поселениям за счет средств краевого бюджета на 01.04.2023г.</vt:lpstr>
      <vt:lpstr>Иные межбюджетные трансферты городским и сельским поселениям на сбалансированность за счет средств местного бюджета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Wolf</dc:creator>
  <cp:lastModifiedBy>Олеся</cp:lastModifiedBy>
  <cp:revision>950</cp:revision>
  <cp:lastPrinted>2017-06-15T22:27:28Z</cp:lastPrinted>
  <dcterms:created xsi:type="dcterms:W3CDTF">2010-06-18T09:27:04Z</dcterms:created>
  <dcterms:modified xsi:type="dcterms:W3CDTF">2023-05-11T07:03:00Z</dcterms:modified>
</cp:coreProperties>
</file>