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57" r:id="rId3"/>
    <p:sldId id="318" r:id="rId4"/>
    <p:sldId id="324" r:id="rId5"/>
    <p:sldId id="325" r:id="rId6"/>
    <p:sldId id="326" r:id="rId7"/>
    <p:sldId id="329" r:id="rId8"/>
    <p:sldId id="328" r:id="rId9"/>
    <p:sldId id="260" r:id="rId10"/>
    <p:sldId id="261" r:id="rId11"/>
    <p:sldId id="263" r:id="rId12"/>
    <p:sldId id="264" r:id="rId13"/>
    <p:sldId id="319" r:id="rId14"/>
    <p:sldId id="309" r:id="rId15"/>
    <p:sldId id="292" r:id="rId16"/>
    <p:sldId id="327" r:id="rId17"/>
    <p:sldId id="321" r:id="rId18"/>
    <p:sldId id="320" r:id="rId19"/>
    <p:sldId id="323" r:id="rId20"/>
    <p:sldId id="322" r:id="rId21"/>
    <p:sldId id="300" r:id="rId22"/>
    <p:sldId id="299" r:id="rId23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0450"/>
    <a:srgbClr val="6E78DC"/>
    <a:srgbClr val="676CD3"/>
    <a:srgbClr val="1F09A3"/>
    <a:srgbClr val="8D176B"/>
    <a:srgbClr val="0E2C11"/>
    <a:srgbClr val="451C5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28" autoAdjust="0"/>
  </p:normalViewPr>
  <p:slideViewPr>
    <p:cSldViewPr>
      <p:cViewPr varScale="1">
        <p:scale>
          <a:sx n="61" d="100"/>
          <a:sy n="61" d="100"/>
        </p:scale>
        <p:origin x="-84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65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4C4BCAA-6E74-43AC-B7D5-AB170A57B252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1AD1357-0772-43C9-B72D-E38E418E6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E65B-F207-47EA-9222-140EFB590E1A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FEA53B-0AF1-4AF1-975B-C075A3DE1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0778C-0590-4388-9788-ECAB4D4BC7C5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2ECA7-E3C5-446C-B7BD-123D80717C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EFC06-2229-4420-8D2A-ECA0C53D5EBC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8D1E4-ACE3-473B-8C03-B6BE12A7CF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6034087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41667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ADF5A0-413E-4237-93D8-3037584B34A0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E3D853-E773-4D9F-9E08-F3F3632D6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38923-BBAA-4C5F-B4DF-6CE1E6471C1C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89E542-8E0F-4C18-8D43-B2C0BC7AA9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5D98E-CBB2-4E50-9171-370242F06000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4D008-EA89-4168-B75A-E35E6C66F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5B81A-822C-49CE-AF5A-0A2A373A0C85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62392D-356D-4493-936D-652985F89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89A50-9204-48D0-8DEA-F4CCA10D32F3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54A15-E495-4485-B213-291918DB4B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86570-3319-4E87-B6E6-0F38C104D6B0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C1040F-8116-48DA-A3D0-9BE614DF8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AA076-9C7A-4C16-B02D-31C4FECA5489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2358BD-6560-4994-B3BE-5DD5569A9F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92AF1-65AA-48A7-AC4F-88FA85EAA2F9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4C950-E18F-439D-88A0-2BB7D5573C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0F666-76FA-44F3-BD07-9EC6E6B97763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06BCE-7A72-4A13-B218-B9539EC340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4DC483-DCBE-487C-B2FE-92CA3DBFF2C1}" type="datetimeFigureOut">
              <a:rPr lang="ru-RU"/>
              <a:pPr>
                <a:defRPr/>
              </a:pPr>
              <a:t>08.08.2018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A0C7F5-2ACF-4A11-809F-D8DBF89EF0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  <p:sldLayoutId id="21474837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2.jpe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2.jpe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9"/>
          <p:cNvSpPr>
            <a:spLocks noChangeArrowheads="1"/>
          </p:cNvSpPr>
          <p:nvPr/>
        </p:nvSpPr>
        <p:spPr bwMode="auto">
          <a:xfrm>
            <a:off x="3635375" y="188913"/>
            <a:ext cx="53292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С.В. Сухина,</a:t>
            </a:r>
          </a:p>
          <a:p>
            <a:pPr algn="r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отдела образования администрации Кировского </a:t>
            </a:r>
          </a:p>
          <a:p>
            <a:pPr algn="r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муниципального района </a:t>
            </a:r>
          </a:p>
        </p:txBody>
      </p:sp>
      <p:sp>
        <p:nvSpPr>
          <p:cNvPr id="1433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913" y="5949950"/>
            <a:ext cx="6400800" cy="503238"/>
          </a:xfrm>
        </p:spPr>
        <p:txBody>
          <a:bodyPr/>
          <a:lstStyle/>
          <a:p>
            <a:pPr eaLnBrk="1" hangingPunct="1"/>
            <a:r>
              <a:rPr lang="en-US" sz="20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smtClean="0">
                <a:solidFill>
                  <a:srgbClr val="002060"/>
                </a:solidFill>
                <a:cs typeface="Times New Roman" pitchFamily="18" charset="0"/>
              </a:rPr>
              <a:t>28.08.2018 г.</a:t>
            </a:r>
          </a:p>
        </p:txBody>
      </p:sp>
      <p:pic>
        <p:nvPicPr>
          <p:cNvPr id="14343" name="Picture 7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60350"/>
            <a:ext cx="600075" cy="723900"/>
          </a:xfrm>
          <a:prstGeom prst="rect">
            <a:avLst/>
          </a:prstGeom>
          <a:noFill/>
        </p:spPr>
      </p:pic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592138" y="2081213"/>
            <a:ext cx="79406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68313" y="1989138"/>
            <a:ext cx="8351837" cy="3568700"/>
          </a:xfrm>
          <a:prstGeom prst="rect">
            <a:avLst/>
          </a:prstGeom>
          <a:gradFill rotWithShape="1">
            <a:gsLst>
              <a:gs pos="0">
                <a:schemeClr val="bg1">
                  <a:alpha val="67000"/>
                </a:schemeClr>
              </a:gs>
              <a:gs pos="100000">
                <a:srgbClr val="6E78DC">
                  <a:alpha val="37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800" b="1">
                <a:solidFill>
                  <a:srgbClr val="0F04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Тема: «Развитие муниципальной системы образования в контексте основных стратегических ориентиров: достижения, проблемы, перспективы».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5674" y="1221676"/>
            <a:ext cx="7719918" cy="376647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pic>
        <p:nvPicPr>
          <p:cNvPr id="21517" name="Picture 13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947892" y="377453"/>
            <a:ext cx="7543705" cy="52935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Количество школьников, обучающихся во вторую смену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graphicFrame>
        <p:nvGraphicFramePr>
          <p:cNvPr id="21611" name="Group 107"/>
          <p:cNvGraphicFramePr>
            <a:graphicFrameLocks noGrp="1"/>
          </p:cNvGraphicFramePr>
          <p:nvPr/>
        </p:nvGraphicFramePr>
        <p:xfrm>
          <a:off x="971550" y="1484313"/>
          <a:ext cx="7272338" cy="3100387"/>
        </p:xfrm>
        <a:graphic>
          <a:graphicData uri="http://schemas.openxmlformats.org/drawingml/2006/table">
            <a:tbl>
              <a:tblPr/>
              <a:tblGrid>
                <a:gridCol w="1627188"/>
                <a:gridCol w="1736725"/>
                <a:gridCol w="1735137"/>
                <a:gridCol w="2173288"/>
              </a:tblGrid>
              <a:tr h="14398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  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2016-2017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2017-2018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2018-2019 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(прогноз)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628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31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8,2%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8,4%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4,2%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9"/>
          <p:cNvSpPr/>
          <p:nvPr/>
        </p:nvSpPr>
        <p:spPr>
          <a:xfrm>
            <a:off x="768433" y="5560641"/>
            <a:ext cx="7681940" cy="52935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Количество заседаний ПМПК – 11 заседаний, </a:t>
            </a:r>
          </a:p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охвачено – 104 ребенка.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590433" y="1356855"/>
            <a:ext cx="8098167" cy="453196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pic>
        <p:nvPicPr>
          <p:cNvPr id="22533" name="Picture 5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947892" y="377453"/>
            <a:ext cx="7543705" cy="52935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Итоги успеваемости за 2017-2018 учебный год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graphicFrame>
        <p:nvGraphicFramePr>
          <p:cNvPr id="22656" name="Group 128"/>
          <p:cNvGraphicFramePr>
            <a:graphicFrameLocks noGrp="1"/>
          </p:cNvGraphicFramePr>
          <p:nvPr/>
        </p:nvGraphicFramePr>
        <p:xfrm>
          <a:off x="684213" y="1628775"/>
          <a:ext cx="7848600" cy="3935413"/>
        </p:xfrm>
        <a:graphic>
          <a:graphicData uri="http://schemas.openxmlformats.org/drawingml/2006/table">
            <a:tbl>
              <a:tblPr/>
              <a:tblGrid>
                <a:gridCol w="1223962"/>
                <a:gridCol w="2519363"/>
                <a:gridCol w="1944687"/>
                <a:gridCol w="2160588"/>
              </a:tblGrid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Успеваемость, 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Качество, 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второгодников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10/0,4% (10  по рекомендации ПМПК)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2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2017 г.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99,6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43,0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9/0,37(2 по рекомендации ПМПК)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2018 г.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41,8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 /0,65 %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941664" y="1262920"/>
            <a:ext cx="7410027" cy="511970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pic>
        <p:nvPicPr>
          <p:cNvPr id="23557" name="Picture 5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980186" y="216090"/>
            <a:ext cx="7303692" cy="86020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451C58"/>
                </a:solidFill>
                <a:latin typeface="Arial" charset="0"/>
              </a:rPr>
              <a:t>Обучающиеся, получившие выше 80 баллов (высокобальники) 2018</a:t>
            </a:r>
          </a:p>
        </p:txBody>
      </p:sp>
      <p:graphicFrame>
        <p:nvGraphicFramePr>
          <p:cNvPr id="23825" name="Group 273"/>
          <p:cNvGraphicFramePr>
            <a:graphicFrameLocks noGrp="1"/>
          </p:cNvGraphicFramePr>
          <p:nvPr/>
        </p:nvGraphicFramePr>
        <p:xfrm>
          <a:off x="1128713" y="1406525"/>
          <a:ext cx="6972300" cy="4830763"/>
        </p:xfrm>
        <a:graphic>
          <a:graphicData uri="http://schemas.openxmlformats.org/drawingml/2006/table">
            <a:tbl>
              <a:tblPr/>
              <a:tblGrid>
                <a:gridCol w="2971800"/>
                <a:gridCol w="1371600"/>
                <a:gridCol w="1371600"/>
                <a:gridCol w="1257300"/>
              </a:tblGrid>
              <a:tr h="309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     24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Обществознание   42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  25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№2 пгт.Кировсий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Москвитина Александра Константиновна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Новоселова Юлия  Сергеевна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Самойличенко Дарья Сергеевна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№1пгт.Кировсий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Постнова Валерия Евгеньевна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Назаренко Юлия Сергеевна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Мельник Алина Сергеевна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МБОУ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кп.Горные Ключи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Пивень Алина  Анатольевна 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13102" y="760121"/>
            <a:ext cx="7410027" cy="600196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pic>
        <p:nvPicPr>
          <p:cNvPr id="24581" name="Picture 5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982817" y="161553"/>
            <a:ext cx="7543705" cy="52935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451C58"/>
                </a:solidFill>
                <a:latin typeface="Arial" charset="0"/>
              </a:rPr>
              <a:t>Результаты ОГЭ  2018</a:t>
            </a:r>
          </a:p>
        </p:txBody>
      </p:sp>
      <p:graphicFrame>
        <p:nvGraphicFramePr>
          <p:cNvPr id="25038" name="Group 462"/>
          <p:cNvGraphicFramePr>
            <a:graphicFrameLocks noGrp="1"/>
          </p:cNvGraphicFramePr>
          <p:nvPr/>
        </p:nvGraphicFramePr>
        <p:xfrm>
          <a:off x="1114425" y="692150"/>
          <a:ext cx="7418388" cy="6180138"/>
        </p:xfrm>
        <a:graphic>
          <a:graphicData uri="http://schemas.openxmlformats.org/drawingml/2006/table">
            <a:tbl>
              <a:tblPr/>
              <a:tblGrid>
                <a:gridCol w="2033588"/>
                <a:gridCol w="1114425"/>
                <a:gridCol w="1387475"/>
                <a:gridCol w="1227137"/>
                <a:gridCol w="1473200"/>
                <a:gridCol w="208280"/>
              </a:tblGrid>
              <a:tr h="3968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общеобразовательного предмета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сдававших экзамены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успешно сдавших все экзамены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 первого раза)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не сдавших экзамены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 первого раза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успешно пересдавших 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по одному или двум  предметам в резервные (июньские) сроки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6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Математика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Обществознание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Информатика и ИКТ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Литература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Английский язык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География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История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Биология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Физика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415631" y="3710486"/>
            <a:ext cx="8371599" cy="303731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2" name="Прямоугольник 9"/>
          <p:cNvSpPr/>
          <p:nvPr/>
        </p:nvSpPr>
        <p:spPr>
          <a:xfrm>
            <a:off x="769599" y="941597"/>
            <a:ext cx="7788275" cy="211872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1120115" y="340469"/>
            <a:ext cx="7771348" cy="1080121"/>
          </a:xfrm>
        </p:spPr>
        <p:txBody>
          <a:bodyPr>
            <a:noAutofit/>
          </a:bodyPr>
          <a:lstStyle/>
          <a:p>
            <a:pPr algn="r" eaLnBrk="1" hangingPunct="1">
              <a:defRPr/>
            </a:pPr>
            <a:r>
              <a:rPr lang="ru-RU" sz="2000" i="1" dirty="0" smtClean="0">
                <a:solidFill>
                  <a:srgbClr val="002060"/>
                </a:solidFill>
                <a:latin typeface="Times New Roman"/>
                <a:ea typeface="Calibri"/>
              </a:rPr>
              <a:t/>
            </a:r>
            <a:br>
              <a:rPr lang="ru-RU" sz="2000" i="1" dirty="0" smtClean="0">
                <a:solidFill>
                  <a:srgbClr val="002060"/>
                </a:solidFill>
                <a:latin typeface="Times New Roman"/>
                <a:ea typeface="Calibri"/>
              </a:rPr>
            </a:br>
            <a:r>
              <a:rPr lang="ru-RU" sz="2000" i="1" dirty="0">
                <a:solidFill>
                  <a:srgbClr val="002060"/>
                </a:solidFill>
                <a:latin typeface="Times New Roman"/>
                <a:ea typeface="Calibri"/>
              </a:rPr>
              <a:t/>
            </a:r>
            <a:br>
              <a:rPr lang="ru-RU" sz="2000" i="1" dirty="0">
                <a:solidFill>
                  <a:srgbClr val="002060"/>
                </a:solidFill>
                <a:latin typeface="Times New Roman"/>
                <a:ea typeface="Calibri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/>
                <a:ea typeface="Calibri"/>
              </a:rPr>
              <a:t/>
            </a:r>
            <a:br>
              <a:rPr lang="ru-RU" sz="2000" i="1" dirty="0" smtClean="0">
                <a:solidFill>
                  <a:srgbClr val="002060"/>
                </a:solidFill>
                <a:latin typeface="Times New Roman"/>
                <a:ea typeface="Calibri"/>
              </a:rPr>
            </a:br>
            <a:r>
              <a:rPr lang="ru-RU" sz="2000" i="1" dirty="0">
                <a:solidFill>
                  <a:srgbClr val="002060"/>
                </a:solidFill>
                <a:latin typeface="Times New Roman"/>
                <a:ea typeface="Calibri"/>
              </a:rPr>
              <a:t/>
            </a:r>
            <a:br>
              <a:rPr lang="ru-RU" sz="2000" i="1" dirty="0">
                <a:solidFill>
                  <a:srgbClr val="002060"/>
                </a:solidFill>
                <a:latin typeface="Times New Roman"/>
                <a:ea typeface="Calibri"/>
              </a:rPr>
            </a:br>
            <a:r>
              <a:rPr lang="ru-RU" sz="2000" i="1" dirty="0" smtClean="0">
                <a:solidFill>
                  <a:srgbClr val="002060"/>
                </a:solidFill>
                <a:latin typeface="Times New Roman"/>
                <a:ea typeface="Calibri"/>
              </a:rPr>
              <a:t/>
            </a:r>
            <a:br>
              <a:rPr lang="ru-RU" sz="2000" i="1" dirty="0" smtClean="0">
                <a:solidFill>
                  <a:srgbClr val="002060"/>
                </a:solidFill>
                <a:latin typeface="Times New Roman"/>
                <a:ea typeface="Calibri"/>
              </a:rPr>
            </a:b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602" name="Номер слайда 5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EEF14C-528F-4D6B-A9D4-B3698F8F4EAA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>
              <a:solidFill>
                <a:srgbClr val="898989"/>
              </a:solidFill>
            </a:endParaRPr>
          </a:p>
        </p:txBody>
      </p:sp>
      <p:sp>
        <p:nvSpPr>
          <p:cNvPr id="25603" name="Прямоугольник 14"/>
          <p:cNvSpPr>
            <a:spLocks noChangeArrowheads="1"/>
          </p:cNvSpPr>
          <p:nvPr/>
        </p:nvSpPr>
        <p:spPr bwMode="auto">
          <a:xfrm>
            <a:off x="179388" y="-633413"/>
            <a:ext cx="720725" cy="1476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49263" algn="just">
              <a:lnSpc>
                <a:spcPct val="150000"/>
              </a:lnSpc>
            </a:pPr>
            <a:endParaRPr lang="ru-RU" sz="12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>
              <a:lnSpc>
                <a:spcPct val="150000"/>
              </a:lnSpc>
            </a:pPr>
            <a:endParaRPr 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 algn="just">
              <a:lnSpc>
                <a:spcPct val="150000"/>
              </a:lnSpc>
            </a:pPr>
            <a:endParaRPr 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49263">
              <a:lnSpc>
                <a:spcPct val="150000"/>
              </a:lnSpc>
            </a:pPr>
            <a:endParaRPr lang="ru-RU" sz="1600" b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9" name="Picture 9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12713"/>
            <a:ext cx="600075" cy="723900"/>
          </a:xfrm>
          <a:prstGeom prst="rect">
            <a:avLst/>
          </a:prstGeom>
          <a:noFill/>
        </p:spPr>
      </p:pic>
      <p:sp>
        <p:nvSpPr>
          <p:cNvPr id="3" name="Прямоугольник 9"/>
          <p:cNvSpPr/>
          <p:nvPr/>
        </p:nvSpPr>
        <p:spPr>
          <a:xfrm>
            <a:off x="874867" y="366143"/>
            <a:ext cx="7543705" cy="4125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451C58"/>
                </a:solidFill>
                <a:latin typeface="Arial" charset="0"/>
              </a:rPr>
              <a:t>Результаты аттестации педагогов</a:t>
            </a:r>
          </a:p>
        </p:txBody>
      </p:sp>
      <p:graphicFrame>
        <p:nvGraphicFramePr>
          <p:cNvPr id="25679" name="Group 79"/>
          <p:cNvGraphicFramePr>
            <a:graphicFrameLocks noGrp="1"/>
          </p:cNvGraphicFramePr>
          <p:nvPr/>
        </p:nvGraphicFramePr>
        <p:xfrm>
          <a:off x="898525" y="1052513"/>
          <a:ext cx="7561263" cy="1943100"/>
        </p:xfrm>
        <a:graphic>
          <a:graphicData uri="http://schemas.openxmlformats.org/drawingml/2006/table">
            <a:tbl>
              <a:tblPr/>
              <a:tblGrid>
                <a:gridCol w="2376488"/>
                <a:gridCol w="1770062"/>
                <a:gridCol w="1781175"/>
                <a:gridCol w="1633538"/>
              </a:tblGrid>
              <a:tr h="5238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АТТЕСТАЦИЯ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08075" algn="ct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2015-2016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08075" algn="ct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2016-2017год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108075" algn="ctr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2017-2018 год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21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Высшая  кв. категория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85(24%)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94(27%)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 (28%)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70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кв. категория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161(45,5%)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149(43%)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 (44%)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6012" name="Group 412"/>
          <p:cNvGraphicFramePr>
            <a:graphicFrameLocks noGrp="1"/>
          </p:cNvGraphicFramePr>
          <p:nvPr/>
        </p:nvGraphicFramePr>
        <p:xfrm>
          <a:off x="539750" y="3789363"/>
          <a:ext cx="8137525" cy="2868612"/>
        </p:xfrm>
        <a:graphic>
          <a:graphicData uri="http://schemas.openxmlformats.org/drawingml/2006/table">
            <a:tbl>
              <a:tblPr/>
              <a:tblGrid>
                <a:gridCol w="1085850"/>
                <a:gridCol w="1217613"/>
                <a:gridCol w="1152525"/>
                <a:gridCol w="647700"/>
                <a:gridCol w="792162"/>
                <a:gridCol w="433388"/>
                <a:gridCol w="825500"/>
                <a:gridCol w="811212"/>
                <a:gridCol w="1171575"/>
              </a:tblGrid>
              <a:tr h="16192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педа-гогических и руководящих работников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Руководите-ли, в т.ч. заместители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Учи-теля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Воспи-татели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Высшее образо-вание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Среднее образование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ШКОЛЫ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115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ДОДы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9"/>
          <p:cNvSpPr/>
          <p:nvPr/>
        </p:nvSpPr>
        <p:spPr>
          <a:xfrm>
            <a:off x="909792" y="3176018"/>
            <a:ext cx="7543705" cy="41258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>
                <a:solidFill>
                  <a:srgbClr val="451C58"/>
                </a:solidFill>
                <a:latin typeface="Arial" charset="0"/>
              </a:rPr>
              <a:t>Сведения о педагогических и руководящих работниках КМР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332166" y="821836"/>
            <a:ext cx="6683911" cy="588519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47675" y="4437063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endParaRPr lang="ru-RU" sz="28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72" name="Picture 48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1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983966" y="98360"/>
            <a:ext cx="7648521" cy="6474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>
                <a:solidFill>
                  <a:srgbClr val="451C58"/>
                </a:solidFill>
                <a:latin typeface="Arial" charset="0"/>
              </a:rPr>
              <a:t>Результаты конкурсов: «Педагог-исследователь»,</a:t>
            </a:r>
          </a:p>
          <a:p>
            <a:pPr algn="ctr"/>
            <a:r>
              <a:rPr lang="ru-RU">
                <a:solidFill>
                  <a:srgbClr val="451C58"/>
                </a:solidFill>
                <a:latin typeface="Arial" charset="0"/>
              </a:rPr>
              <a:t>«Моя методическая копилка»:</a:t>
            </a:r>
          </a:p>
        </p:txBody>
      </p:sp>
      <p:graphicFrame>
        <p:nvGraphicFramePr>
          <p:cNvPr id="27097" name="Group 473"/>
          <p:cNvGraphicFramePr>
            <a:graphicFrameLocks noGrp="1"/>
          </p:cNvGraphicFramePr>
          <p:nvPr/>
        </p:nvGraphicFramePr>
        <p:xfrm>
          <a:off x="1476375" y="995363"/>
          <a:ext cx="6434138" cy="5529262"/>
        </p:xfrm>
        <a:graphic>
          <a:graphicData uri="http://schemas.openxmlformats.org/drawingml/2006/table">
            <a:tbl>
              <a:tblPr/>
              <a:tblGrid>
                <a:gridCol w="2349500"/>
                <a:gridCol w="1058863"/>
                <a:gridCol w="1619250"/>
                <a:gridCol w="140652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работ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призовых мест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№1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№2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п. Г. Ключи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с. Авдеевка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СОШ с. Павлофёдоровка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 с. Преображенка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ООШс.Шмаковка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 с.  Хвищанка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ДЮСША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 с.Увальное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 с. Уссурка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 с. Родниковое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ООШ с. Крыловка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Д/С1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Д/С3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Д/С6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768816" y="828284"/>
            <a:ext cx="7716879" cy="594358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«»</a:t>
            </a:r>
          </a:p>
        </p:txBody>
      </p:sp>
      <p:sp>
        <p:nvSpPr>
          <p:cNvPr id="2" name="Прямоугольник 9"/>
          <p:cNvSpPr/>
          <p:nvPr/>
        </p:nvSpPr>
        <p:spPr>
          <a:xfrm>
            <a:off x="697673" y="98360"/>
            <a:ext cx="7888534" cy="6474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500" b="1">
                <a:solidFill>
                  <a:srgbClr val="451C58"/>
                </a:solidFill>
                <a:latin typeface="Arial" charset="0"/>
              </a:rPr>
              <a:t>«Медалисты –  2018»</a:t>
            </a:r>
          </a:p>
        </p:txBody>
      </p:sp>
      <p:pic>
        <p:nvPicPr>
          <p:cNvPr id="33799" name="Picture 7" descr="bd5731559db8954a59efc50cc21e5be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954088"/>
            <a:ext cx="742950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054271" y="1089619"/>
            <a:ext cx="7545225" cy="565035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pic>
        <p:nvPicPr>
          <p:cNvPr id="27653" name="Picture 5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1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986598" y="242823"/>
            <a:ext cx="7888534" cy="6474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Численность детей в учреждениях дополнительного образования по направлениям:</a:t>
            </a:r>
          </a:p>
        </p:txBody>
      </p:sp>
      <p:graphicFrame>
        <p:nvGraphicFramePr>
          <p:cNvPr id="27931" name="Group 283"/>
          <p:cNvGraphicFramePr>
            <a:graphicFrameLocks noGrp="1"/>
          </p:cNvGraphicFramePr>
          <p:nvPr/>
        </p:nvGraphicFramePr>
        <p:xfrm>
          <a:off x="1260475" y="1196975"/>
          <a:ext cx="7127875" cy="5400675"/>
        </p:xfrm>
        <a:graphic>
          <a:graphicData uri="http://schemas.openxmlformats.org/drawingml/2006/table">
            <a:tbl>
              <a:tblPr/>
              <a:tblGrid>
                <a:gridCol w="436563"/>
                <a:gridCol w="1549400"/>
                <a:gridCol w="1825625"/>
                <a:gridCol w="1631950"/>
                <a:gridCol w="1011237"/>
                <a:gridCol w="673100"/>
              </a:tblGrid>
              <a:tr h="3508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п/п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ОУ, кол-во детей, %- от занимающихся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175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ДЮСШ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Патриот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/>
                          <a:cs typeface="Times New Roman" pitchFamily="18" charset="0"/>
                        </a:rPr>
                        <a:t>»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п. Кировский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Дополнительное образование при ОУ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ДЮЦ   п.Горные Ключи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Физкультурно-спортивное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488 / 73%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 / 46%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 / 40,5%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984 / 54,8%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Естественнонаучное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 / 5%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 / 24%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248 / 13%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Художественное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 / 13%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 / 23,5%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 / 41,5%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 / 23 %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Военно-патриотическое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 / 2%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 / 2,5%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 / 1,8%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9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Социально-педагогическое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 / 7 %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 / 4%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 / 18%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131 / 7,4 %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7563"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 (количество обучающихся)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30015" y="3470791"/>
            <a:ext cx="8233364" cy="223678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b="1">
              <a:solidFill>
                <a:srgbClr val="451C58"/>
              </a:solidFill>
              <a:latin typeface="Arial" charset="0"/>
            </a:endParaRPr>
          </a:p>
        </p:txBody>
      </p:sp>
      <p:pic>
        <p:nvPicPr>
          <p:cNvPr id="28677" name="Picture 5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150"/>
            <a:ext cx="600075" cy="723900"/>
          </a:xfrm>
          <a:prstGeom prst="rect">
            <a:avLst/>
          </a:prstGeom>
          <a:noFill/>
        </p:spPr>
      </p:pic>
      <p:sp>
        <p:nvSpPr>
          <p:cNvPr id="2" name="Прямоугольник 9"/>
          <p:cNvSpPr/>
          <p:nvPr/>
        </p:nvSpPr>
        <p:spPr>
          <a:xfrm>
            <a:off x="1758742" y="242823"/>
            <a:ext cx="6062611" cy="6474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Организация питания обучающихся в 2017 – 2018 учебном году  </a:t>
            </a:r>
          </a:p>
        </p:txBody>
      </p:sp>
      <p:sp>
        <p:nvSpPr>
          <p:cNvPr id="3" name="Прямоугольник 9"/>
          <p:cNvSpPr/>
          <p:nvPr/>
        </p:nvSpPr>
        <p:spPr>
          <a:xfrm>
            <a:off x="1050873" y="1106423"/>
            <a:ext cx="7235335" cy="6474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Всего охвачено питанием – 1558 (65%) школьников, </a:t>
            </a:r>
          </a:p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из них 1-4 классы – 100%. </a:t>
            </a:r>
          </a:p>
        </p:txBody>
      </p:sp>
      <p:sp>
        <p:nvSpPr>
          <p:cNvPr id="4" name="Прямоугольник 9"/>
          <p:cNvSpPr/>
          <p:nvPr/>
        </p:nvSpPr>
        <p:spPr>
          <a:xfrm>
            <a:off x="1264564" y="2474848"/>
            <a:ext cx="6888986" cy="64742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Организация летней оздоровительной кампании 2018</a:t>
            </a:r>
          </a:p>
        </p:txBody>
      </p:sp>
      <p:graphicFrame>
        <p:nvGraphicFramePr>
          <p:cNvPr id="28779" name="Group 107"/>
          <p:cNvGraphicFramePr>
            <a:graphicFrameLocks noGrp="1"/>
          </p:cNvGraphicFramePr>
          <p:nvPr/>
        </p:nvGraphicFramePr>
        <p:xfrm>
          <a:off x="755650" y="3573463"/>
          <a:ext cx="7993063" cy="2009775"/>
        </p:xfrm>
        <a:graphic>
          <a:graphicData uri="http://schemas.openxmlformats.org/drawingml/2006/table">
            <a:tbl>
              <a:tblPr/>
              <a:tblGrid>
                <a:gridCol w="1539875"/>
                <a:gridCol w="1719263"/>
                <a:gridCol w="1363662"/>
                <a:gridCol w="1570038"/>
                <a:gridCol w="1800225"/>
              </a:tblGrid>
              <a:tr h="180975"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Краевой бюджет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Муниципаль-ный бюджет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Кол-во лагерей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Кол-во оздоровив-шихся детей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Трудоустрой-ство несовершенно-летних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663"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2 066 000 руб.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440 000 руб.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1572 чел.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36525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65000"/>
                        <a:buFont typeface="Wingdings 2" pitchFamily="18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112 чел.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150"/>
            <a:ext cx="600075" cy="723900"/>
          </a:xfrm>
          <a:prstGeom prst="rect">
            <a:avLst/>
          </a:prstGeom>
          <a:noFill/>
        </p:spPr>
      </p:pic>
      <p:pic>
        <p:nvPicPr>
          <p:cNvPr id="29705" name="Содержимое 3" descr="IMG-20180619-WA001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856404">
            <a:off x="454025" y="674688"/>
            <a:ext cx="5616575" cy="376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8" descr="200880e7bfb30ae497d957d57980e1d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3284538"/>
            <a:ext cx="4608512" cy="3457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6177" y="1748191"/>
            <a:ext cx="8786305" cy="488486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b="1">
                <a:solidFill>
                  <a:srgbClr val="451C58"/>
                </a:solidFill>
                <a:latin typeface="Arial" charset="0"/>
              </a:rPr>
              <a:t>26 муниципальных образовательных организации: </a:t>
            </a:r>
          </a:p>
          <a:p>
            <a:pPr algn="ctr"/>
            <a:endParaRPr lang="ru-RU" b="1">
              <a:solidFill>
                <a:srgbClr val="451C58"/>
              </a:solidFill>
              <a:latin typeface="Arial" charset="0"/>
            </a:endParaRP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* Дошкольное образование </a:t>
            </a:r>
            <a:r>
              <a:rPr lang="ru-RU" b="1">
                <a:solidFill>
                  <a:srgbClr val="002060"/>
                </a:solidFill>
                <a:latin typeface="Arial" charset="0"/>
              </a:rPr>
              <a:t>(886 воспитанников):</a:t>
            </a:r>
            <a:r>
              <a:rPr lang="ru-RU">
                <a:solidFill>
                  <a:schemeClr val="tx1"/>
                </a:solidFill>
                <a:latin typeface="Arial" charset="0"/>
              </a:rPr>
              <a:t> </a:t>
            </a:r>
            <a:endParaRPr lang="ru-RU" b="1">
              <a:solidFill>
                <a:srgbClr val="451C58"/>
              </a:solidFill>
              <a:latin typeface="Arial" charset="0"/>
            </a:endParaRP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6 - детских садов,</a:t>
            </a:r>
            <a:endParaRPr lang="ru-RU" b="1">
              <a:solidFill>
                <a:srgbClr val="002060"/>
              </a:solidFill>
              <a:latin typeface="Arial" charset="0"/>
            </a:endParaRPr>
          </a:p>
          <a:p>
            <a:pPr algn="just"/>
            <a:r>
              <a:rPr lang="ru-RU" b="1">
                <a:solidFill>
                  <a:srgbClr val="002060"/>
                </a:solidFill>
                <a:latin typeface="Arial" charset="0"/>
              </a:rPr>
              <a:t>8 – общеобразовательных организаций с дошкольными группами,</a:t>
            </a:r>
          </a:p>
          <a:p>
            <a:pPr algn="just"/>
            <a:r>
              <a:rPr lang="ru-RU" b="1">
                <a:solidFill>
                  <a:srgbClr val="002060"/>
                </a:solidFill>
                <a:latin typeface="Arial" charset="0"/>
              </a:rPr>
              <a:t>* Общее образование (2346 обучающихся):</a:t>
            </a: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16 - общеобразовательных организаций,</a:t>
            </a:r>
            <a:endParaRPr lang="ru-RU" b="1">
              <a:solidFill>
                <a:srgbClr val="002060"/>
              </a:solidFill>
              <a:latin typeface="Arial" charset="0"/>
            </a:endParaRP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* Дополнительное образование:</a:t>
            </a:r>
            <a:endParaRPr lang="ru-RU" b="1">
              <a:solidFill>
                <a:srgbClr val="002060"/>
              </a:solidFill>
              <a:latin typeface="Arial" charset="0"/>
            </a:endParaRP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2 - учреждения дополнительного образования </a:t>
            </a:r>
            <a:r>
              <a:rPr lang="ru-RU" b="1">
                <a:solidFill>
                  <a:srgbClr val="002060"/>
                </a:solidFill>
                <a:latin typeface="Arial" charset="0"/>
              </a:rPr>
              <a:t>(988 воспитанников)</a:t>
            </a:r>
            <a:r>
              <a:rPr lang="ru-RU" b="1">
                <a:solidFill>
                  <a:srgbClr val="451C58"/>
                </a:solidFill>
                <a:latin typeface="Arial" charset="0"/>
              </a:rPr>
              <a:t>,</a:t>
            </a: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2 – детские школы искусств,</a:t>
            </a: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            </a:t>
            </a: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                2 Краевых государственных учреждения:</a:t>
            </a:r>
          </a:p>
          <a:p>
            <a:pPr algn="just"/>
            <a:endParaRPr lang="ru-RU" b="1">
              <a:solidFill>
                <a:srgbClr val="451C58"/>
              </a:solidFill>
              <a:latin typeface="Arial" charset="0"/>
            </a:endParaRPr>
          </a:p>
          <a:p>
            <a:r>
              <a:rPr lang="ru-RU" b="1">
                <a:solidFill>
                  <a:srgbClr val="451C58"/>
                </a:solidFill>
                <a:latin typeface="Arial" charset="0"/>
              </a:rPr>
              <a:t>КГБУ ПО «Сельскохозяйственный технологический колледж» п.Кировский,</a:t>
            </a:r>
          </a:p>
          <a:p>
            <a:pPr algn="just"/>
            <a:r>
              <a:rPr lang="ru-RU" b="1">
                <a:solidFill>
                  <a:srgbClr val="451C58"/>
                </a:solidFill>
                <a:latin typeface="Arial" charset="0"/>
              </a:rPr>
              <a:t>КГКУ «Центр содействия семейному устройству для детей сирот и детей, оставшихся без попечения родителей, с.Преображенка».  </a:t>
            </a:r>
          </a:p>
          <a:p>
            <a:pPr algn="just"/>
            <a:endParaRPr lang="ru-RU" b="1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15381" name="Заголовок 1"/>
          <p:cNvSpPr txBox="1">
            <a:spLocks/>
          </p:cNvSpPr>
          <p:nvPr/>
        </p:nvSpPr>
        <p:spPr bwMode="auto">
          <a:xfrm>
            <a:off x="971550" y="765175"/>
            <a:ext cx="8172450" cy="6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  <a:t/>
            </a:r>
            <a:br>
              <a:rPr lang="ru-RU" sz="2400" b="1" i="1">
                <a:solidFill>
                  <a:srgbClr val="002060"/>
                </a:solidFill>
                <a:latin typeface="Times New Roman" pitchFamily="18" charset="0"/>
              </a:rPr>
            </a:br>
            <a:endParaRPr lang="ru-RU" sz="2400" b="1" i="1">
              <a:solidFill>
                <a:srgbClr val="002060"/>
              </a:solidFill>
              <a:latin typeface="Times New Roman" pitchFamily="18" charset="0"/>
            </a:endParaRPr>
          </a:p>
          <a:p>
            <a:pPr algn="ctr"/>
            <a: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000" b="1" i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87" name="Picture 27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600075" cy="7239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66758" y="180062"/>
            <a:ext cx="7038576" cy="1418003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i="1">
                <a:solidFill>
                  <a:srgbClr val="0F0450"/>
                </a:solidFill>
                <a:latin typeface="Arial" charset="0"/>
              </a:rPr>
              <a:t>Образовательные организации на территории  Кировского муниципального района </a:t>
            </a:r>
          </a:p>
          <a:p>
            <a:pPr algn="ctr"/>
            <a:r>
              <a:rPr lang="ru-RU" sz="2000" b="1" i="1">
                <a:solidFill>
                  <a:srgbClr val="0F0450"/>
                </a:solidFill>
                <a:latin typeface="Arial" charset="0"/>
              </a:rPr>
              <a:t>на начало  2018-2019 учебного года </a:t>
            </a:r>
            <a:br>
              <a:rPr lang="ru-RU" sz="2000" b="1" i="1">
                <a:solidFill>
                  <a:srgbClr val="0F0450"/>
                </a:solidFill>
                <a:latin typeface="Arial" charset="0"/>
              </a:rPr>
            </a:br>
            <a:endParaRPr lang="ru-RU" sz="2000" b="1" i="1">
              <a:solidFill>
                <a:srgbClr val="0F045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150"/>
            <a:ext cx="600075" cy="723900"/>
          </a:xfrm>
          <a:prstGeom prst="rect">
            <a:avLst/>
          </a:prstGeom>
          <a:noFill/>
        </p:spPr>
      </p:pic>
      <p:pic>
        <p:nvPicPr>
          <p:cNvPr id="30727" name="Содержимое 3" descr="IMG-20180619-WA002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50790">
            <a:off x="755650" y="739775"/>
            <a:ext cx="3259138" cy="434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8" descr="e29ca0696c87522bc38c07f3acf6479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1525" y="96838"/>
            <a:ext cx="4238625" cy="3260725"/>
          </a:xfrm>
          <a:prstGeom prst="rect">
            <a:avLst/>
          </a:prstGeom>
          <a:noFill/>
        </p:spPr>
      </p:pic>
      <p:pic>
        <p:nvPicPr>
          <p:cNvPr id="30729" name="Picture 9" descr="b68cd310efc319a2d50d3313363c09b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95738" y="3435350"/>
            <a:ext cx="4392612" cy="337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0821325">
            <a:off x="609936" y="2939080"/>
            <a:ext cx="79017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Благодарим за внимание</a:t>
            </a:r>
            <a:endParaRPr lang="ru-RU" sz="4000" dirty="0">
              <a:latin typeface="+mn-lt"/>
            </a:endParaRPr>
          </a:p>
        </p:txBody>
      </p:sp>
      <p:pic>
        <p:nvPicPr>
          <p:cNvPr id="32772" name="Picture 4" descr="герб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4150"/>
            <a:ext cx="600075" cy="72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заставка конференц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00025"/>
            <a:ext cx="8712200" cy="654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0" name="Picture 6" descr="герб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88913"/>
            <a:ext cx="600075" cy="7239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401411" y="207178"/>
            <a:ext cx="6339081" cy="109633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500" b="1">
                <a:solidFill>
                  <a:srgbClr val="451C58"/>
                </a:solidFill>
                <a:latin typeface="Arial" charset="0"/>
              </a:rPr>
              <a:t>Дошкольное образование</a:t>
            </a:r>
            <a:endParaRPr lang="ru-RU" sz="25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16395" name="Rectangle 11"/>
          <p:cNvSpPr>
            <a:spLocks noChangeArrowheads="1"/>
          </p:cNvSpPr>
          <p:nvPr/>
        </p:nvSpPr>
        <p:spPr bwMode="auto">
          <a:xfrm>
            <a:off x="-180975" y="142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6396" name="Object 12"/>
          <p:cNvGraphicFramePr>
            <a:graphicFrameLocks noChangeAspect="1"/>
          </p:cNvGraphicFramePr>
          <p:nvPr/>
        </p:nvGraphicFramePr>
        <p:xfrm>
          <a:off x="539750" y="1916113"/>
          <a:ext cx="7993063" cy="4643437"/>
        </p:xfrm>
        <a:graphic>
          <a:graphicData uri="http://schemas.openxmlformats.org/presentationml/2006/ole">
            <p:oleObj spid="_x0000_s16396" name="Диаграмма" r:id="rId4" imgW="5105400" imgH="2962275" progId="MSGraph.Chart.8">
              <p:embed/>
            </p:oleObj>
          </a:graphicData>
        </a:graphic>
      </p:graphicFrame>
      <p:sp>
        <p:nvSpPr>
          <p:cNvPr id="2" name="Прямоугольник 9"/>
          <p:cNvSpPr/>
          <p:nvPr/>
        </p:nvSpPr>
        <p:spPr>
          <a:xfrm>
            <a:off x="2177718" y="1455225"/>
            <a:ext cx="4892927" cy="50859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Численность воспитанников ДОУ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герб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" y="404813"/>
            <a:ext cx="600075" cy="723900"/>
          </a:xfrm>
          <a:prstGeom prst="rect">
            <a:avLst/>
          </a:prstGeom>
          <a:noFill/>
        </p:spPr>
      </p:pic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0" y="19478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7417" name="Object 9"/>
          <p:cNvGraphicFramePr>
            <a:graphicFrameLocks noChangeAspect="1"/>
          </p:cNvGraphicFramePr>
          <p:nvPr/>
        </p:nvGraphicFramePr>
        <p:xfrm>
          <a:off x="466725" y="1689100"/>
          <a:ext cx="8208963" cy="4764088"/>
        </p:xfrm>
        <a:graphic>
          <a:graphicData uri="http://schemas.openxmlformats.org/presentationml/2006/ole">
            <p:oleObj spid="_x0000_s17417" name="Диаграмма" r:id="rId4" imgW="5105400" imgH="2962351" progId="MSGraph.Chart.8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2037036" y="370276"/>
            <a:ext cx="5237756" cy="976974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b="1">
                <a:solidFill>
                  <a:srgbClr val="451C58"/>
                </a:solidFill>
                <a:latin typeface="Arial" charset="0"/>
              </a:rPr>
              <a:t>        Показатели очереди детей в ДОУ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герб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600075" cy="7239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033256" y="246204"/>
            <a:ext cx="4892926" cy="70710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Посещаемость и заболеваемость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684213" y="1196975"/>
          <a:ext cx="7775575" cy="5340350"/>
        </p:xfrm>
        <a:graphic>
          <a:graphicData uri="http://schemas.openxmlformats.org/presentationml/2006/ole">
            <p:oleObj spid="_x0000_s18441" name="Диаграмма" r:id="rId4" imgW="5648349" imgH="3886403" progId="MSGraph.Chart.8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 descr="герб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3375"/>
            <a:ext cx="600075" cy="7239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896337" y="260897"/>
            <a:ext cx="5581066" cy="88355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Уровень образования педагогов ДОУ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0" y="2433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5" name="Object 9"/>
          <p:cNvGraphicFramePr>
            <a:graphicFrameLocks noChangeAspect="1"/>
          </p:cNvGraphicFramePr>
          <p:nvPr/>
        </p:nvGraphicFramePr>
        <p:xfrm>
          <a:off x="250825" y="1341438"/>
          <a:ext cx="8208963" cy="3084512"/>
        </p:xfrm>
        <a:graphic>
          <a:graphicData uri="http://schemas.openxmlformats.org/presentationml/2006/ole">
            <p:oleObj spid="_x0000_s19465" name="Диаграмма" r:id="rId4" imgW="5295900" imgH="1990649" progId="MSGraph.Chart.8">
              <p:embed/>
            </p:oleObj>
          </a:graphicData>
        </a:graphic>
      </p:graphicFrame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0" y="2062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9467" name="Object 11"/>
          <p:cNvGraphicFramePr>
            <a:graphicFrameLocks noChangeAspect="1"/>
          </p:cNvGraphicFramePr>
          <p:nvPr/>
        </p:nvGraphicFramePr>
        <p:xfrm>
          <a:off x="36513" y="3870325"/>
          <a:ext cx="7991475" cy="3735388"/>
        </p:xfrm>
        <a:graphic>
          <a:graphicData uri="http://schemas.openxmlformats.org/presentationml/2006/ole">
            <p:oleObj spid="_x0000_s19467" name="Диаграмма" r:id="rId5" imgW="5848350" imgH="2733675" progId="MSGraph.Chart.8">
              <p:embed/>
            </p:oleObj>
          </a:graphicData>
        </a:graphic>
      </p:graphicFrame>
      <p:sp>
        <p:nvSpPr>
          <p:cNvPr id="2" name="Прямоугольник 9"/>
          <p:cNvSpPr/>
          <p:nvPr/>
        </p:nvSpPr>
        <p:spPr>
          <a:xfrm>
            <a:off x="2249156" y="1452092"/>
            <a:ext cx="4892926" cy="47097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Образование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3" name="Прямоугольник 9"/>
          <p:cNvSpPr/>
          <p:nvPr/>
        </p:nvSpPr>
        <p:spPr>
          <a:xfrm>
            <a:off x="2249156" y="3971455"/>
            <a:ext cx="4892926" cy="470971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Квалификация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8" descr="4badda6683748d8cc2dbcc1e285f8e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3850" y="260350"/>
            <a:ext cx="5010150" cy="3854450"/>
          </a:xfrm>
          <a:prstGeom prst="rect">
            <a:avLst/>
          </a:prstGeom>
          <a:noFill/>
        </p:spPr>
      </p:pic>
      <p:pic>
        <p:nvPicPr>
          <p:cNvPr id="35846" name="Picture 6" descr="79c8955f7095a0d61fff288129b522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500438"/>
            <a:ext cx="4465638" cy="3201987"/>
          </a:xfrm>
          <a:prstGeom prst="rect">
            <a:avLst/>
          </a:prstGeom>
          <a:noFill/>
        </p:spPr>
      </p:pic>
      <p:grpSp>
        <p:nvGrpSpPr>
          <p:cNvPr id="10" name="Прямоугольник 9"/>
          <p:cNvGrpSpPr>
            <a:grpSpLocks/>
          </p:cNvGrpSpPr>
          <p:nvPr/>
        </p:nvGrpSpPr>
        <p:grpSpPr bwMode="auto">
          <a:xfrm rot="-896721">
            <a:off x="323850" y="1054100"/>
            <a:ext cx="3889375" cy="2519363"/>
            <a:chOff x="1551" y="1079"/>
            <a:chExt cx="4270" cy="1221"/>
          </a:xfrm>
        </p:grpSpPr>
        <p:pic>
          <p:nvPicPr>
            <p:cNvPr id="35850" name="Прямоугольник 9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51" y="1079"/>
              <a:ext cx="4270" cy="1221"/>
            </a:xfrm>
            <a:prstGeom prst="rect">
              <a:avLst/>
            </a:prstGeom>
            <a:noFill/>
          </p:spPr>
        </p:pic>
        <p:sp>
          <p:nvSpPr>
            <p:cNvPr id="35851" name="Text Box 11"/>
            <p:cNvSpPr txBox="1">
              <a:spLocks noChangeArrowheads="1"/>
            </p:cNvSpPr>
            <p:nvPr/>
          </p:nvSpPr>
          <p:spPr bwMode="auto">
            <a:xfrm>
              <a:off x="1596" y="1162"/>
              <a:ext cx="4086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000" b="1">
                  <a:solidFill>
                    <a:srgbClr val="451C58"/>
                  </a:solidFill>
                </a:rPr>
                <a:t>Районный профессиональный конкурс «Знатоки ФГОС ДО – 2018»</a:t>
              </a:r>
              <a:endParaRPr lang="ru-RU" sz="2000">
                <a:solidFill>
                  <a:srgbClr val="451C58"/>
                </a:solidFill>
              </a:endParaRPr>
            </a:p>
          </p:txBody>
        </p:sp>
      </p:grpSp>
      <p:pic>
        <p:nvPicPr>
          <p:cNvPr id="35852" name="Picture 12" descr="гер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7013" y="188913"/>
            <a:ext cx="600075" cy="723900"/>
          </a:xfrm>
          <a:prstGeom prst="rect">
            <a:avLst/>
          </a:prstGeom>
          <a:noFill/>
        </p:spPr>
      </p:pic>
      <p:pic>
        <p:nvPicPr>
          <p:cNvPr id="35853" name="Picture 13" descr="79674a79bd66d161745d5fdf11793c2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60925" y="3513138"/>
            <a:ext cx="4103688" cy="3155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Picture 6" descr="ee26e238a3fcb1d561bf9ad2147dda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3133725"/>
            <a:ext cx="4968875" cy="3679825"/>
          </a:xfrm>
          <a:prstGeom prst="rect">
            <a:avLst/>
          </a:prstGeom>
          <a:noFill/>
        </p:spPr>
      </p:pic>
      <p:pic>
        <p:nvPicPr>
          <p:cNvPr id="34821" name="Picture 5" descr="b67f3dc0d3c67f07b1fc57c3ba6bbd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115888"/>
            <a:ext cx="4765675" cy="3665537"/>
          </a:xfrm>
          <a:prstGeom prst="rect">
            <a:avLst/>
          </a:prstGeom>
          <a:noFill/>
        </p:spPr>
      </p:pic>
      <p:grpSp>
        <p:nvGrpSpPr>
          <p:cNvPr id="10" name="Прямоугольник 9"/>
          <p:cNvGrpSpPr>
            <a:grpSpLocks/>
          </p:cNvGrpSpPr>
          <p:nvPr/>
        </p:nvGrpSpPr>
        <p:grpSpPr bwMode="auto">
          <a:xfrm rot="-896721">
            <a:off x="395288" y="549275"/>
            <a:ext cx="3889375" cy="2519363"/>
            <a:chOff x="1551" y="1079"/>
            <a:chExt cx="4270" cy="1221"/>
          </a:xfrm>
        </p:grpSpPr>
        <p:pic>
          <p:nvPicPr>
            <p:cNvPr id="34824" name="Прямоугольник 9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551" y="1079"/>
              <a:ext cx="4270" cy="1221"/>
            </a:xfrm>
            <a:prstGeom prst="rect">
              <a:avLst/>
            </a:prstGeom>
            <a:noFill/>
          </p:spPr>
        </p:pic>
        <p:sp>
          <p:nvSpPr>
            <p:cNvPr id="34825" name="Text Box 9"/>
            <p:cNvSpPr txBox="1">
              <a:spLocks noChangeArrowheads="1"/>
            </p:cNvSpPr>
            <p:nvPr/>
          </p:nvSpPr>
          <p:spPr bwMode="auto">
            <a:xfrm>
              <a:off x="1596" y="1162"/>
              <a:ext cx="4086" cy="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000" b="1">
                  <a:solidFill>
                    <a:srgbClr val="451C58"/>
                  </a:solidFill>
                </a:rPr>
                <a:t>- Районный конкурс  </a:t>
              </a:r>
            </a:p>
            <a:p>
              <a:pPr algn="ctr"/>
              <a:r>
                <a:rPr lang="ru-RU" sz="2000" b="1">
                  <a:solidFill>
                    <a:srgbClr val="451C58"/>
                  </a:solidFill>
                </a:rPr>
                <a:t>«Что? Где? Когда?», </a:t>
              </a:r>
            </a:p>
            <a:p>
              <a:pPr algn="ctr"/>
              <a:r>
                <a:rPr lang="ru-RU" sz="2000" b="1">
                  <a:solidFill>
                    <a:srgbClr val="451C58"/>
                  </a:solidFill>
                </a:rPr>
                <a:t>- </a:t>
              </a:r>
              <a:r>
                <a:rPr lang="en-US" sz="2000" b="1">
                  <a:solidFill>
                    <a:srgbClr val="451C58"/>
                  </a:solidFill>
                </a:rPr>
                <a:t>XVIII </a:t>
              </a:r>
              <a:r>
                <a:rPr lang="ru-RU" sz="2000" b="1">
                  <a:solidFill>
                    <a:srgbClr val="451C58"/>
                  </a:solidFill>
                </a:rPr>
                <a:t>спартакиада для дошкольников</a:t>
              </a:r>
              <a:endParaRPr lang="ru-RU" sz="2000">
                <a:solidFill>
                  <a:srgbClr val="451C58"/>
                </a:solidFill>
              </a:endParaRPr>
            </a:p>
          </p:txBody>
        </p:sp>
      </p:grpSp>
      <p:pic>
        <p:nvPicPr>
          <p:cNvPr id="34826" name="Picture 10" descr="герб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7013" y="188913"/>
            <a:ext cx="600075" cy="723900"/>
          </a:xfrm>
          <a:prstGeom prst="rect">
            <a:avLst/>
          </a:prstGeom>
          <a:noFill/>
        </p:spPr>
      </p:pic>
      <p:pic>
        <p:nvPicPr>
          <p:cNvPr id="34827" name="Picture 11" descr="93d8f74d9025f9c2af5025c3671810ef"/>
          <p:cNvPicPr>
            <a:picLocks noChangeAspect="1" noChangeArrowheads="1"/>
          </p:cNvPicPr>
          <p:nvPr/>
        </p:nvPicPr>
        <p:blipFill>
          <a:blip r:embed="rId6"/>
          <a:srcRect l="35153" t="32143" r="15323" b="3479"/>
          <a:stretch>
            <a:fillRect/>
          </a:stretch>
        </p:blipFill>
        <p:spPr bwMode="auto">
          <a:xfrm>
            <a:off x="5651500" y="3716338"/>
            <a:ext cx="3168650" cy="3024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герб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33375"/>
            <a:ext cx="600075" cy="7239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969362" y="1529978"/>
            <a:ext cx="5581066" cy="529357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>
                <a:solidFill>
                  <a:srgbClr val="451C58"/>
                </a:solidFill>
                <a:latin typeface="Arial" charset="0"/>
              </a:rPr>
              <a:t>Количество обучающихся в 1,9,11 классах</a:t>
            </a:r>
            <a:endParaRPr lang="ru-RU" sz="20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2" name="Прямоугольник 9"/>
          <p:cNvSpPr/>
          <p:nvPr/>
        </p:nvSpPr>
        <p:spPr>
          <a:xfrm>
            <a:off x="1545873" y="234165"/>
            <a:ext cx="6339082" cy="1096339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500" b="1">
                <a:solidFill>
                  <a:srgbClr val="451C58"/>
                </a:solidFill>
                <a:latin typeface="Arial" charset="0"/>
              </a:rPr>
              <a:t>Общее образование</a:t>
            </a:r>
            <a:endParaRPr lang="ru-RU" sz="2500">
              <a:solidFill>
                <a:srgbClr val="451C58"/>
              </a:solidFill>
              <a:latin typeface="Arial" charset="0"/>
            </a:endParaRPr>
          </a:p>
        </p:txBody>
      </p:sp>
      <p:sp>
        <p:nvSpPr>
          <p:cNvPr id="20494" name="Rectangle 14"/>
          <p:cNvSpPr>
            <a:spLocks noChangeArrowheads="1"/>
          </p:cNvSpPr>
          <p:nvPr/>
        </p:nvSpPr>
        <p:spPr bwMode="auto">
          <a:xfrm>
            <a:off x="0" y="19097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0493" name="Object 13"/>
          <p:cNvGraphicFramePr>
            <a:graphicFrameLocks noChangeAspect="1"/>
          </p:cNvGraphicFramePr>
          <p:nvPr/>
        </p:nvGraphicFramePr>
        <p:xfrm>
          <a:off x="0" y="1844675"/>
          <a:ext cx="8964613" cy="5037138"/>
        </p:xfrm>
        <a:graphic>
          <a:graphicData uri="http://schemas.openxmlformats.org/presentationml/2006/ole">
            <p:oleObj spid="_x0000_s20493" name="Диаграмма" r:id="rId4" imgW="5038649" imgH="3038551" progId="MSGraph.Chart.8">
              <p:embed/>
            </p:oleObj>
          </a:graphicData>
        </a:graphic>
      </p:graphicFrame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0" y="4948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1129</TotalTime>
  <Words>661</Words>
  <Application>Microsoft Office PowerPoint</Application>
  <PresentationFormat>Экран (4:3)</PresentationFormat>
  <Paragraphs>356</Paragraphs>
  <Slides>22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30" baseType="lpstr">
      <vt:lpstr>Arial</vt:lpstr>
      <vt:lpstr>Times New Roman</vt:lpstr>
      <vt:lpstr>Wingdings 2</vt:lpstr>
      <vt:lpstr>Wingdings</vt:lpstr>
      <vt:lpstr>Wingdings 3</vt:lpstr>
      <vt:lpstr>Calibri</vt:lpstr>
      <vt:lpstr>Апекс</vt:lpstr>
      <vt:lpstr>Диаграмма Microsoft Graph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Результаты модернизации системы образования Пожарского муниципального района Приморского края в 2015-2016 учебном году и задачи на 2016-2017 учебный год  </dc:title>
  <dc:creator>ОНО</dc:creator>
  <cp:lastModifiedBy>User</cp:lastModifiedBy>
  <cp:revision>171</cp:revision>
  <cp:lastPrinted>2017-08-29T23:34:39Z</cp:lastPrinted>
  <dcterms:created xsi:type="dcterms:W3CDTF">2016-08-25T00:00:52Z</dcterms:created>
  <dcterms:modified xsi:type="dcterms:W3CDTF">2018-08-08T18:39:32Z</dcterms:modified>
</cp:coreProperties>
</file>