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ppt/notesSlides/notesSlide1.xml" ContentType="application/vnd.openxmlformats-officedocument.presentationml.notesSlide+xml"/>
  <Override PartName="/ppt/charts/chart4.xml" ContentType="application/vnd.openxmlformats-officedocument.drawingml.chart+xml"/>
  <Override PartName="/ppt/drawings/drawing4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462" r:id="rId3"/>
    <p:sldId id="463" r:id="rId4"/>
    <p:sldId id="459" r:id="rId5"/>
    <p:sldId id="418" r:id="rId6"/>
    <p:sldId id="458" r:id="rId7"/>
    <p:sldId id="433" r:id="rId8"/>
    <p:sldId id="460" r:id="rId9"/>
    <p:sldId id="461" r:id="rId10"/>
    <p:sldId id="442" r:id="rId11"/>
    <p:sldId id="448" r:id="rId12"/>
    <p:sldId id="447" r:id="rId13"/>
    <p:sldId id="450" r:id="rId14"/>
    <p:sldId id="449" r:id="rId15"/>
    <p:sldId id="451" r:id="rId16"/>
    <p:sldId id="464" r:id="rId17"/>
    <p:sldId id="465" r:id="rId18"/>
    <p:sldId id="466" r:id="rId19"/>
    <p:sldId id="467" r:id="rId20"/>
    <p:sldId id="468" r:id="rId21"/>
    <p:sldId id="469" r:id="rId22"/>
    <p:sldId id="470" r:id="rId23"/>
    <p:sldId id="471" r:id="rId24"/>
    <p:sldId id="472" r:id="rId25"/>
    <p:sldId id="453" r:id="rId26"/>
  </p:sldIdLst>
  <p:sldSz cx="9144000" cy="6858000" type="screen4x3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375E"/>
    <a:srgbClr val="E119B1"/>
    <a:srgbClr val="66FFFF"/>
    <a:srgbClr val="FFCCFF"/>
    <a:srgbClr val="9966FF"/>
    <a:srgbClr val="10A40C"/>
    <a:srgbClr val="CCFFFF"/>
    <a:srgbClr val="CC3300"/>
    <a:srgbClr val="66FFCC"/>
    <a:srgbClr val="FC4C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46F890A9-2807-4EBB-B81D-B2AA78EC7F39}" styleName="Темный стиль 2 -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35" autoAdjust="0"/>
    <p:restoredTop sz="92866" autoAdjust="0"/>
  </p:normalViewPr>
  <p:slideViewPr>
    <p:cSldViewPr snapToGrid="0">
      <p:cViewPr>
        <p:scale>
          <a:sx n="72" d="100"/>
          <a:sy n="72" d="100"/>
        </p:scale>
        <p:origin x="-972" y="-6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_____Microsoft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Структура доходов местного бюджета на 2022 год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10A40C"/>
              </a:solidFill>
            </c:spPr>
          </c:dPt>
          <c:dPt>
            <c:idx val="1"/>
            <c:bubble3D val="0"/>
            <c:spPr>
              <a:solidFill>
                <a:srgbClr val="9966FF"/>
              </a:solidFill>
            </c:spPr>
          </c:dPt>
          <c:dPt>
            <c:idx val="2"/>
            <c:bubble3D val="0"/>
            <c:spPr>
              <a:solidFill>
                <a:srgbClr val="00B0F0"/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2</a:t>
                    </a:r>
                    <a:r>
                      <a:rPr lang="ru-RU" dirty="0" smtClean="0"/>
                      <a:t>55</a:t>
                    </a:r>
                    <a:r>
                      <a:rPr lang="en-US" dirty="0" smtClean="0"/>
                      <a:t> 2</a:t>
                    </a:r>
                    <a:r>
                      <a:rPr lang="ru-RU" dirty="0" smtClean="0"/>
                      <a:t>69</a:t>
                    </a:r>
                    <a:r>
                      <a:rPr lang="en-US" dirty="0" smtClean="0"/>
                      <a:t>,00</a:t>
                    </a:r>
                    <a:endParaRPr lang="ru-RU" dirty="0" smtClean="0"/>
                  </a:p>
                  <a:p>
                    <a:r>
                      <a:rPr lang="ru-RU" sz="1500" dirty="0" smtClean="0"/>
                      <a:t>42,02%</a:t>
                    </a:r>
                    <a:endParaRPr lang="en-US" sz="1500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/>
                      <a:t>16 </a:t>
                    </a:r>
                    <a:r>
                      <a:rPr lang="ru-RU" dirty="0" smtClean="0"/>
                      <a:t>837</a:t>
                    </a:r>
                    <a:r>
                      <a:rPr lang="en-US" dirty="0" smtClean="0"/>
                      <a:t>,00</a:t>
                    </a:r>
                    <a:endParaRPr lang="ru-RU" dirty="0" smtClean="0"/>
                  </a:p>
                  <a:p>
                    <a:r>
                      <a:rPr lang="ru-RU" sz="1500" dirty="0" smtClean="0"/>
                      <a:t>2,77%</a:t>
                    </a:r>
                    <a:endParaRPr lang="en-US" sz="1500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3</a:t>
                    </a:r>
                    <a:r>
                      <a:rPr lang="ru-RU" dirty="0" smtClean="0"/>
                      <a:t>35</a:t>
                    </a:r>
                    <a:r>
                      <a:rPr lang="en-US" dirty="0" smtClean="0"/>
                      <a:t> </a:t>
                    </a:r>
                    <a:r>
                      <a:rPr lang="ru-RU" dirty="0" smtClean="0"/>
                      <a:t>387,34 </a:t>
                    </a:r>
                    <a:endParaRPr lang="ru-RU" dirty="0" smtClean="0"/>
                  </a:p>
                  <a:p>
                    <a:r>
                      <a:rPr lang="ru-RU" sz="1500" dirty="0" smtClean="0"/>
                      <a:t>55,21</a:t>
                    </a:r>
                    <a:r>
                      <a:rPr lang="ru-RU" sz="1500" dirty="0" smtClean="0"/>
                      <a:t>%</a:t>
                    </a:r>
                    <a:endParaRPr lang="en-US" sz="1500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Лист1!$A$2:$A$5</c:f>
              <c:strCache>
                <c:ptCount val="3"/>
                <c:pt idx="0">
                  <c:v>Налоговые доходы</c:v>
                </c:pt>
                <c:pt idx="1">
                  <c:v>Неналоговые доходы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Лист1!$B$2:$B$5</c:f>
              <c:numCache>
                <c:formatCode>#,##0.00</c:formatCode>
                <c:ptCount val="4"/>
                <c:pt idx="0">
                  <c:v>255269</c:v>
                </c:pt>
                <c:pt idx="1">
                  <c:v>16837</c:v>
                </c:pt>
                <c:pt idx="2">
                  <c:v>335387.33927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egendEntry>
        <c:idx val="3"/>
        <c:delete val="1"/>
      </c:legendEntry>
      <c:layout>
        <c:manualLayout>
          <c:xMode val="edge"/>
          <c:yMode val="edge"/>
          <c:x val="0.67281836819631824"/>
          <c:y val="0.17019559541032894"/>
          <c:w val="0.31630892526903831"/>
          <c:h val="0.63202038502144076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50"/>
      <c:rotY val="20"/>
      <c:depthPercent val="10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7494860017497798E-2"/>
          <c:y val="0.36566940712229001"/>
          <c:w val="0.44556802274715668"/>
          <c:h val="0.5959471360538162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 руб.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C4C59"/>
              </a:solidFill>
            </c:spPr>
          </c:dPt>
          <c:dPt>
            <c:idx val="1"/>
            <c:bubble3D val="0"/>
            <c:spPr>
              <a:solidFill>
                <a:schemeClr val="accent5">
                  <a:lumMod val="50000"/>
                </a:schemeClr>
              </a:solidFill>
            </c:spPr>
          </c:dPt>
          <c:dPt>
            <c:idx val="2"/>
            <c:bubble3D val="0"/>
            <c:spPr>
              <a:solidFill>
                <a:schemeClr val="accent6">
                  <a:lumMod val="75000"/>
                </a:schemeClr>
              </a:solidFill>
            </c:spPr>
          </c:dPt>
          <c:dPt>
            <c:idx val="4"/>
            <c:bubble3D val="0"/>
            <c:spPr>
              <a:solidFill>
                <a:srgbClr val="FF0000"/>
              </a:solidFill>
            </c:spPr>
          </c:dPt>
          <c:dPt>
            <c:idx val="5"/>
            <c:bubble3D val="0"/>
            <c:spPr>
              <a:solidFill>
                <a:schemeClr val="accent3">
                  <a:lumMod val="50000"/>
                </a:schemeClr>
              </a:solidFill>
            </c:spPr>
          </c:dPt>
          <c:dLbls>
            <c:dLbl>
              <c:idx val="0"/>
              <c:layout>
                <c:manualLayout>
                  <c:x val="-5.6248687664041994E-2"/>
                  <c:y val="-0.11676450860309127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214 385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3.3011811023622044E-2"/>
                  <c:y val="7.051140939888724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4.4022856517935256E-2"/>
                  <c:y val="1.2242245567112217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4.6977690288713909E-2"/>
                  <c:y val="-1.8972897205053671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1.0548447069116361E-2"/>
                  <c:y val="-4.9330661624286211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2.162412510936133E-2"/>
                  <c:y val="-8.4782185518786995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2.6945100612423448E-2"/>
                  <c:y val="-3.4068053321291827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2.706353893263342E-2"/>
                  <c:y val="-2.0079644717693995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4.5139873140857392E-2"/>
                  <c:y val="-2.1917711071889379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3.8669510061242342E-2"/>
                  <c:y val="2.9261437440253796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bg2"/>
              </a:solidFill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Лист1!$A$2:$A$7</c:f>
              <c:strCache>
                <c:ptCount val="6"/>
                <c:pt idx="0">
                  <c:v>Налог на доходы физических лиц</c:v>
                </c:pt>
                <c:pt idx="1">
                  <c:v>Акцизы на нефтепродукты</c:v>
                </c:pt>
                <c:pt idx="2">
                  <c:v>Единый сельскохозяйственный налог</c:v>
                </c:pt>
                <c:pt idx="3">
                  <c:v>Патентная система налогообложения</c:v>
                </c:pt>
                <c:pt idx="4">
                  <c:v>Государственная пошлина</c:v>
                </c:pt>
                <c:pt idx="5">
                  <c:v>Упрощенная система налогообложения</c:v>
                </c:pt>
              </c:strCache>
            </c:strRef>
          </c:cat>
          <c:val>
            <c:numRef>
              <c:f>Лист1!$B$2:$B$7</c:f>
              <c:numCache>
                <c:formatCode>#,##0</c:formatCode>
                <c:ptCount val="6"/>
                <c:pt idx="0">
                  <c:v>214385</c:v>
                </c:pt>
                <c:pt idx="1">
                  <c:v>15300</c:v>
                </c:pt>
                <c:pt idx="2">
                  <c:v>1505</c:v>
                </c:pt>
                <c:pt idx="3">
                  <c:v>3888</c:v>
                </c:pt>
                <c:pt idx="4">
                  <c:v>2515</c:v>
                </c:pt>
                <c:pt idx="5">
                  <c:v>17676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>
        <c:manualLayout>
          <c:xMode val="edge"/>
          <c:yMode val="edge"/>
          <c:x val="0.5508672353455818"/>
          <c:y val="0.18645392242636338"/>
          <c:w val="0.44054593175853018"/>
          <c:h val="0.53565725706949985"/>
        </c:manualLayout>
      </c:layout>
      <c:overlay val="0"/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6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.14303840645806101"/>
          <c:w val="0.4453829419971152"/>
          <c:h val="0.6169538545098923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Лист1!$A$2:$A$11</c:f>
              <c:strCache>
                <c:ptCount val="10"/>
                <c:pt idx="0">
                  <c:v>Доходы, получаемые в виде арендной платы за земельные участки СП,  межселенных территорий МР</c:v>
                </c:pt>
                <c:pt idx="1">
                  <c:v>Доходы, получаемые в виде арендной платы за земельные участки ГП </c:v>
                </c:pt>
                <c:pt idx="2">
                  <c:v>Доходы, получаемые в виде арендной платы за земли, находящиеся в собственности МР</c:v>
                </c:pt>
                <c:pt idx="3">
                  <c:v>Доходы от сдачи в аренду  имущества, находящегося в оперативном управлении МР </c:v>
                </c:pt>
                <c:pt idx="4">
                  <c:v>Плата за негативное воздействие на окружающую среду</c:v>
                </c:pt>
                <c:pt idx="5">
                  <c:v>Доходы от оказания платных услуг и компенсации затрат </c:v>
                </c:pt>
                <c:pt idx="6">
                  <c:v>Доходы от реализации имущества, находящегося в собственности МР </c:v>
                </c:pt>
                <c:pt idx="7">
                  <c:v>Доходы от продажи земельных участков, которые расположены в границах ГП </c:v>
                </c:pt>
                <c:pt idx="8">
                  <c:v>Штрафы, санкции, возмещение ущерба</c:v>
                </c:pt>
                <c:pt idx="9">
                  <c:v>Прочие неналоговые доходы бюджетов МР</c:v>
                </c:pt>
              </c:strCache>
            </c:strRef>
          </c:cat>
          <c:val>
            <c:numRef>
              <c:f>Лист1!$B$2:$B$11</c:f>
              <c:numCache>
                <c:formatCode>#,##0.00</c:formatCode>
                <c:ptCount val="10"/>
                <c:pt idx="0">
                  <c:v>1282</c:v>
                </c:pt>
                <c:pt idx="1">
                  <c:v>6000</c:v>
                </c:pt>
                <c:pt idx="2">
                  <c:v>303</c:v>
                </c:pt>
                <c:pt idx="3">
                  <c:v>2849</c:v>
                </c:pt>
                <c:pt idx="4">
                  <c:v>1380</c:v>
                </c:pt>
                <c:pt idx="5">
                  <c:v>966</c:v>
                </c:pt>
                <c:pt idx="6">
                  <c:v>1654</c:v>
                </c:pt>
                <c:pt idx="7">
                  <c:v>400</c:v>
                </c:pt>
                <c:pt idx="8">
                  <c:v>1600</c:v>
                </c:pt>
                <c:pt idx="9">
                  <c:v>300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egendEntry>
        <c:idx val="0"/>
        <c:txPr>
          <a:bodyPr/>
          <a:lstStyle/>
          <a:p>
            <a:pPr>
              <a:defRPr sz="1400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400"/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400"/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 sz="1400"/>
            </a:pPr>
            <a:endParaRPr lang="ru-RU"/>
          </a:p>
        </c:txPr>
      </c:legendEntry>
      <c:legendEntry>
        <c:idx val="4"/>
        <c:txPr>
          <a:bodyPr/>
          <a:lstStyle/>
          <a:p>
            <a:pPr>
              <a:defRPr sz="1400"/>
            </a:pPr>
            <a:endParaRPr lang="ru-RU"/>
          </a:p>
        </c:txPr>
      </c:legendEntry>
      <c:legendEntry>
        <c:idx val="5"/>
        <c:txPr>
          <a:bodyPr/>
          <a:lstStyle/>
          <a:p>
            <a:pPr>
              <a:defRPr sz="1400"/>
            </a:pPr>
            <a:endParaRPr lang="ru-RU"/>
          </a:p>
        </c:txPr>
      </c:legendEntry>
      <c:legendEntry>
        <c:idx val="6"/>
        <c:txPr>
          <a:bodyPr/>
          <a:lstStyle/>
          <a:p>
            <a:pPr>
              <a:defRPr sz="1400"/>
            </a:pPr>
            <a:endParaRPr lang="ru-RU"/>
          </a:p>
        </c:txPr>
      </c:legendEntry>
      <c:legendEntry>
        <c:idx val="7"/>
        <c:txPr>
          <a:bodyPr/>
          <a:lstStyle/>
          <a:p>
            <a:pPr>
              <a:defRPr sz="1400"/>
            </a:pPr>
            <a:endParaRPr lang="ru-RU"/>
          </a:p>
        </c:txPr>
      </c:legendEntry>
      <c:legendEntry>
        <c:idx val="8"/>
        <c:txPr>
          <a:bodyPr/>
          <a:lstStyle/>
          <a:p>
            <a:pPr>
              <a:defRPr sz="1400"/>
            </a:pPr>
            <a:endParaRPr lang="ru-RU"/>
          </a:p>
        </c:txPr>
      </c:legendEntry>
      <c:legendEntry>
        <c:idx val="9"/>
        <c:txPr>
          <a:bodyPr/>
          <a:lstStyle/>
          <a:p>
            <a:pPr>
              <a:defRPr sz="1400"/>
            </a:pPr>
            <a:endParaRPr lang="ru-RU"/>
          </a:p>
        </c:txPr>
      </c:legendEntry>
      <c:layout>
        <c:manualLayout>
          <c:xMode val="edge"/>
          <c:yMode val="edge"/>
          <c:x val="0.43843843843843844"/>
          <c:y val="0"/>
          <c:w val="0.56156156156156156"/>
          <c:h val="1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Pt>
            <c:idx val="4"/>
            <c:bubble3D val="0"/>
            <c:spPr>
              <a:solidFill>
                <a:srgbClr val="FF0000"/>
              </a:solidFill>
            </c:spPr>
          </c:dPt>
          <c:dPt>
            <c:idx val="7"/>
            <c:bubble3D val="0"/>
            <c:spPr>
              <a:solidFill>
                <a:srgbClr val="E119B1"/>
              </a:solidFill>
            </c:spPr>
          </c:dPt>
          <c:dPt>
            <c:idx val="8"/>
            <c:bubble3D val="0"/>
            <c:spPr>
              <a:solidFill>
                <a:schemeClr val="bg2">
                  <a:lumMod val="75000"/>
                </a:schemeClr>
              </a:solidFill>
            </c:spPr>
          </c:dPt>
          <c:dLbls>
            <c:dLbl>
              <c:idx val="4"/>
              <c:layout>
                <c:manualLayout>
                  <c:x val="-2.5560816722234043E-2"/>
                  <c:y val="6.002648005738005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1.2281395568797144E-2"/>
                  <c:y val="1.6317553157150784E-2"/>
                </c:manualLayout>
              </c:layout>
              <c:tx>
                <c:rich>
                  <a:bodyPr/>
                  <a:lstStyle/>
                  <a:p>
                    <a:r>
                      <a:rPr lang="en-US" sz="1400" baseline="0" dirty="0"/>
                      <a:t>13 184,810</a:t>
                    </a:r>
                    <a:endParaRPr lang="en-US" sz="1400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2.3248622638386417E-2"/>
                  <c:y val="-1.84627704888750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Лист1!$A$2:$A$11</c:f>
              <c:strCache>
                <c:ptCount val="10"/>
                <c:pt idx="0">
                  <c:v>Общегосударственные вопросы</c:v>
                </c:pt>
                <c:pt idx="1">
                  <c:v>Национальная безопасность</c:v>
                </c:pt>
                <c:pt idx="2">
                  <c:v>Национальная экономика</c:v>
                </c:pt>
                <c:pt idx="3">
                  <c:v>Жилищно-коммунальное хозяйство</c:v>
                </c:pt>
                <c:pt idx="4">
                  <c:v>Образование</c:v>
                </c:pt>
                <c:pt idx="5">
                  <c:v>Культура и кинематография</c:v>
                </c:pt>
                <c:pt idx="6">
                  <c:v>Социальная политика</c:v>
                </c:pt>
                <c:pt idx="7">
                  <c:v>Физическая культура и спорт</c:v>
                </c:pt>
                <c:pt idx="8">
                  <c:v>Обслуживание муниципального долга</c:v>
                </c:pt>
                <c:pt idx="9">
                  <c:v>Межбюджетные трансферты</c:v>
                </c:pt>
              </c:strCache>
            </c:strRef>
          </c:cat>
          <c:val>
            <c:numRef>
              <c:f>Лист1!$B$2:$B$11</c:f>
              <c:numCache>
                <c:formatCode>#,##0.000</c:formatCode>
                <c:ptCount val="10"/>
                <c:pt idx="0">
                  <c:v>50424.754000000001</c:v>
                </c:pt>
                <c:pt idx="1">
                  <c:v>100</c:v>
                </c:pt>
                <c:pt idx="2">
                  <c:v>18149.598000000002</c:v>
                </c:pt>
                <c:pt idx="3">
                  <c:v>5774.3559999999998</c:v>
                </c:pt>
                <c:pt idx="4">
                  <c:v>456378.84399999998</c:v>
                </c:pt>
                <c:pt idx="5">
                  <c:v>30686.027999999998</c:v>
                </c:pt>
                <c:pt idx="6">
                  <c:v>27098.388999999999</c:v>
                </c:pt>
                <c:pt idx="7">
                  <c:v>3590.0940000000001</c:v>
                </c:pt>
                <c:pt idx="8">
                  <c:v>155</c:v>
                </c:pt>
                <c:pt idx="9">
                  <c:v>18536.276000000002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rawing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0.88891</cdr:x>
      <cdr:y>0</cdr:y>
    </cdr:from>
    <cdr:to>
      <cdr:x>0.99659</cdr:x>
      <cdr:y>0.10029</cdr:y>
    </cdr:to>
    <cdr:sp macro="" textlink="">
      <cdr:nvSpPr>
        <cdr:cNvPr id="3" name="Прямоугольник 2"/>
        <cdr:cNvSpPr/>
      </cdr:nvSpPr>
      <cdr:spPr>
        <a:xfrm xmlns:a="http://schemas.openxmlformats.org/drawingml/2006/main">
          <a:off x="7268148" y="0"/>
          <a:ext cx="880369" cy="27699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b="1" dirty="0" smtClean="0"/>
            <a:t>тыс</a:t>
          </a:r>
          <a:r>
            <a:rPr lang="ru-RU" sz="1200" b="1" dirty="0"/>
            <a:t>. руб.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0.48818</cdr:x>
      <cdr:y>0.42202</cdr:y>
    </cdr:from>
    <cdr:to>
      <cdr:x>0.51182</cdr:x>
      <cdr:y>0.57798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3815926" y="2498560"/>
          <a:ext cx="184731" cy="92333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lIns="91440" tIns="45720" rIns="91440" bIns="45720">
          <a:spAutoFit/>
        </a:bodyPr>
        <a:lstStyle xmlns:a="http://schemas.openxmlformats.org/drawingml/2006/main"/>
        <a:p xmlns:a="http://schemas.openxmlformats.org/drawingml/2006/main">
          <a:pPr algn="ctr"/>
          <a:endParaRPr lang="ru-RU" sz="5400" b="1" cap="none" spc="50" dirty="0">
            <a:ln w="12700" cmpd="sng">
              <a:solidFill>
                <a:schemeClr val="accent6">
                  <a:satMod val="120000"/>
                  <a:shade val="80000"/>
                </a:schemeClr>
              </a:solidFill>
              <a:prstDash val="solid"/>
            </a:ln>
            <a:solidFill>
              <a:schemeClr val="accent6">
                <a:tint val="1000"/>
              </a:schemeClr>
            </a:solidFill>
            <a:effectLst>
              <a:glow rad="53100">
                <a:schemeClr val="accent6">
                  <a:satMod val="180000"/>
                  <a:alpha val="30000"/>
                </a:schemeClr>
              </a:glow>
            </a:effectLst>
          </a:endParaRPr>
        </a:p>
      </cdr:txBody>
    </cdr:sp>
  </cdr:relSizeAnchor>
  <cdr:relSizeAnchor xmlns:cdr="http://schemas.openxmlformats.org/drawingml/2006/chartDrawing">
    <cdr:from>
      <cdr:x>0</cdr:x>
      <cdr:y>0</cdr:y>
    </cdr:from>
    <cdr:to>
      <cdr:x>0.09055</cdr:x>
      <cdr:y>0.12502</cdr:y>
    </cdr:to>
    <cdr:pic>
      <cdr:nvPicPr>
        <cdr:cNvPr id="7" name="Picture 4" descr="герб2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1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0" y="0"/>
          <a:ext cx="828000" cy="86384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</cdr:pic>
  </cdr:relSizeAnchor>
  <cdr:relSizeAnchor xmlns:cdr="http://schemas.openxmlformats.org/drawingml/2006/chartDrawing">
    <cdr:from>
      <cdr:x>0.85378</cdr:x>
      <cdr:y>0.1342</cdr:y>
    </cdr:from>
    <cdr:to>
      <cdr:x>0.94984</cdr:x>
      <cdr:y>0.17429</cdr:y>
    </cdr:to>
    <cdr:sp macro="" textlink="">
      <cdr:nvSpPr>
        <cdr:cNvPr id="5" name="Прямоугольник 4"/>
        <cdr:cNvSpPr/>
      </cdr:nvSpPr>
      <cdr:spPr>
        <a:xfrm xmlns:a="http://schemas.openxmlformats.org/drawingml/2006/main">
          <a:off x="7806981" y="927225"/>
          <a:ext cx="878317" cy="27699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>
          <a:sp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5pPr>
          <a:lvl6pPr marL="22860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6pPr>
          <a:lvl7pPr marL="27432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7pPr>
          <a:lvl8pPr marL="32004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8pPr>
          <a:lvl9pPr marL="36576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b="1" dirty="0"/>
            <a:t>тыс. руб.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0.05154</cdr:x>
      <cdr:y>0.08787</cdr:y>
    </cdr:from>
    <cdr:to>
      <cdr:x>0.15538</cdr:x>
      <cdr:y>0.13439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435936" y="523189"/>
          <a:ext cx="878317" cy="27699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>
          <a:sp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5pPr>
          <a:lvl6pPr marL="22860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6pPr>
          <a:lvl7pPr marL="27432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7pPr>
          <a:lvl8pPr marL="32004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8pPr>
          <a:lvl9pPr marL="36576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b="1" dirty="0"/>
            <a:t>тыс. руб.</a:t>
          </a: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0.04384</cdr:x>
      <cdr:y>0.04044</cdr:y>
    </cdr:from>
    <cdr:to>
      <cdr:x>0.14768</cdr:x>
      <cdr:y>0.09529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370800" y="204212"/>
          <a:ext cx="878317" cy="27699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>
          <a:sp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5pPr>
          <a:lvl6pPr marL="22860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6pPr>
          <a:lvl7pPr marL="27432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7pPr>
          <a:lvl8pPr marL="32004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8pPr>
          <a:lvl9pPr marL="36576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b="1" dirty="0"/>
            <a:t>тыс. руб.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74F3657F-81C1-43C9-9078-2E57EF6A645A}" type="datetimeFigureOut">
              <a:rPr lang="ru-RU"/>
              <a:pPr>
                <a:defRPr/>
              </a:pPr>
              <a:t>19.11.2021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B7F28916-94FA-4385-8669-9C33A48D4D0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76662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7F28916-94FA-4385-8669-9C33A48D4D05}" type="slidenum">
              <a:rPr lang="ru-RU" smtClean="0"/>
              <a:pPr>
                <a:defRPr/>
              </a:pPr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50620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0146" y="3486150"/>
            <a:ext cx="3429030" cy="1609725"/>
          </a:xfrm>
        </p:spPr>
        <p:txBody>
          <a:bodyPr anchor="ctr">
            <a:normAutofit/>
          </a:bodyPr>
          <a:lstStyle>
            <a:lvl1pPr marL="0" indent="0" algn="l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0"/>
          </p:nvPr>
        </p:nvSpPr>
        <p:spPr>
          <a:xfrm>
            <a:off x="1381126" y="590550"/>
            <a:ext cx="6772274" cy="2828925"/>
          </a:xfrm>
        </p:spPr>
        <p:txBody>
          <a:bodyPr anchor="ctr">
            <a:normAutofit/>
          </a:bodyPr>
          <a:lstStyle>
            <a:lvl1pPr marL="0" indent="0">
              <a:buNone/>
              <a:tabLst/>
              <a:defRPr sz="2800" b="1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8E051C-D7CA-4525-92E9-184A3781F90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038225"/>
            <a:ext cx="6019800" cy="50879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CA47D9-5C59-4E5C-B821-328BBFE6CFE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FD1E93-168C-4E3F-B839-29F00AE4705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1057275"/>
            <a:ext cx="7772400" cy="334962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E0E091-9795-4AC6-8D5F-9DA5F106CAE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lang="ru-RU" sz="20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>
              <a:defRPr lang="ru-RU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>
              <a:defRPr lang="ru-RU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>
              <a:defRPr lang="ru-RU" sz="14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>
              <a:defRPr lang="ru-RU" sz="14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A98A4C-BBD5-432C-A219-A40AC32615A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F8C0CE-BC11-404E-961F-FE6125115D4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056698-92FC-4931-8767-949D122C40D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A3B2CF-79A4-4F95-8E14-34636ADF833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96533"/>
            <a:ext cx="3008313" cy="101959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990600"/>
            <a:ext cx="5111750" cy="5135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2010191"/>
            <a:ext cx="3008313" cy="411597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A05B56-C02C-4FA1-9329-DC7C68A0AC8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800600"/>
            <a:ext cx="8610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33375" y="612775"/>
            <a:ext cx="855345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800" y="5367338"/>
            <a:ext cx="8610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3B7063-6465-48CF-A1EE-12D922ECC93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60338"/>
            <a:ext cx="8458200" cy="887412"/>
          </a:xfrm>
          <a:prstGeom prst="rect">
            <a:avLst/>
          </a:prstGeom>
          <a:effectLst>
            <a:outerShdw blurRad="25400" dist="25400" dir="2400000" algn="ctr" rotWithShape="0">
              <a:schemeClr val="tx1">
                <a:lumMod val="65000"/>
                <a:lumOff val="35000"/>
                <a:alpha val="71000"/>
              </a:scheme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076325"/>
            <a:ext cx="8458200" cy="504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43938" y="6446838"/>
            <a:ext cx="4619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 b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F18107C-6741-438B-8392-6F0A246DBA1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ransition>
    <p:dissolve/>
  </p:transition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2800" b="1" kern="1200">
          <a:solidFill>
            <a:srgbClr val="DD7E0E"/>
          </a:solidFill>
          <a:latin typeface="Arial" pitchFamily="34" charset="0"/>
          <a:ea typeface="+mj-ea"/>
          <a:cs typeface="Arial" pitchFamily="34" charset="0"/>
        </a:defRPr>
      </a:lvl1pPr>
      <a:lvl2pPr algn="l" rtl="0" fontAlgn="base">
        <a:spcBef>
          <a:spcPct val="0"/>
        </a:spcBef>
        <a:spcAft>
          <a:spcPct val="0"/>
        </a:spcAft>
        <a:defRPr sz="2800" b="1">
          <a:solidFill>
            <a:srgbClr val="DD7E0E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800" b="1">
          <a:solidFill>
            <a:srgbClr val="DD7E0E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800" b="1">
          <a:solidFill>
            <a:srgbClr val="DD7E0E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800" b="1">
          <a:solidFill>
            <a:srgbClr val="DD7E0E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DD7E0E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DD7E0E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DD7E0E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DD7E0E"/>
          </a:solidFill>
          <a:latin typeface="Arial" charset="0"/>
          <a:cs typeface="Arial" charset="0"/>
        </a:defRPr>
      </a:lvl9pPr>
    </p:titleStyle>
    <p:bodyStyle>
      <a:lvl1pPr marL="179388" indent="-179388" algn="l" rtl="0" fontAlgn="base">
        <a:spcBef>
          <a:spcPct val="20000"/>
        </a:spcBef>
        <a:spcAft>
          <a:spcPct val="0"/>
        </a:spcAft>
        <a:buClr>
          <a:srgbClr val="DD7E0E"/>
        </a:buClr>
        <a:buSzPct val="80000"/>
        <a:buFont typeface="Wingdings" pitchFamily="2" charset="2"/>
        <a:buChar char="§"/>
        <a:tabLst>
          <a:tab pos="179388" algn="l"/>
        </a:tabLst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538163" indent="-273050" algn="l" rtl="0" fontAlgn="base">
        <a:spcBef>
          <a:spcPct val="20000"/>
        </a:spcBef>
        <a:spcAft>
          <a:spcPct val="0"/>
        </a:spcAft>
        <a:buClr>
          <a:srgbClr val="DD7E0E"/>
        </a:buClr>
        <a:buFont typeface="Arial" charset="0"/>
        <a:buChar char="–"/>
        <a:defRPr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2pPr>
      <a:lvl3pPr marL="717550" indent="-179388" algn="l" rtl="0" fontAlgn="base">
        <a:spcBef>
          <a:spcPct val="20000"/>
        </a:spcBef>
        <a:spcAft>
          <a:spcPct val="0"/>
        </a:spcAft>
        <a:buClr>
          <a:srgbClr val="DD7E0E"/>
        </a:buClr>
        <a:buFont typeface="Arial" charset="0"/>
        <a:buChar char="•"/>
        <a:defRPr sz="1600" kern="1200">
          <a:solidFill>
            <a:srgbClr val="595959"/>
          </a:solidFill>
          <a:latin typeface="Arial" pitchFamily="34" charset="0"/>
          <a:ea typeface="+mn-ea"/>
          <a:cs typeface="Arial" pitchFamily="34" charset="0"/>
        </a:defRPr>
      </a:lvl3pPr>
      <a:lvl4pPr marL="896938" indent="-179388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1400" kern="1200">
          <a:solidFill>
            <a:srgbClr val="595959"/>
          </a:solidFill>
          <a:latin typeface="Arial" pitchFamily="34" charset="0"/>
          <a:ea typeface="+mn-ea"/>
          <a:cs typeface="Arial" pitchFamily="34" charset="0"/>
        </a:defRPr>
      </a:lvl4pPr>
      <a:lvl5pPr marL="1076325" indent="-27305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rgbClr val="595959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12" Type="http://schemas.openxmlformats.org/officeDocument/2006/relationships/image" Target="../media/image4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герб2"/>
          <p:cNvPicPr preferRelativeResize="0"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-9527"/>
            <a:ext cx="828000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329070" y="999461"/>
            <a:ext cx="709191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auto">
              <a:spcAft>
                <a:spcPts val="0"/>
              </a:spcAft>
              <a:defRPr/>
            </a:pPr>
            <a:r>
              <a:rPr lang="ru-RU" sz="48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Бюджет </a:t>
            </a:r>
            <a:br>
              <a:rPr lang="ru-RU" sz="48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48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Кировского муниципального района</a:t>
            </a:r>
          </a:p>
          <a:p>
            <a:pPr lvl="0" algn="ctr" fontAlgn="auto">
              <a:spcAft>
                <a:spcPts val="0"/>
              </a:spcAft>
              <a:defRPr/>
            </a:pPr>
            <a:r>
              <a:rPr lang="ru-RU" sz="48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на </a:t>
            </a:r>
            <a:r>
              <a:rPr lang="ru-RU" sz="4800" b="1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2022 </a:t>
            </a:r>
            <a:r>
              <a:rPr lang="ru-RU" sz="48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год </a:t>
            </a:r>
            <a:br>
              <a:rPr lang="ru-RU" sz="48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48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и плановый период</a:t>
            </a:r>
            <a:br>
              <a:rPr lang="ru-RU" sz="48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48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4800" b="1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2023 </a:t>
            </a:r>
            <a:r>
              <a:rPr lang="ru-RU" sz="48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и 20</a:t>
            </a:r>
            <a:r>
              <a:rPr lang="en-US" sz="4800" b="1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2</a:t>
            </a:r>
            <a:r>
              <a:rPr lang="ru-RU" sz="4800" b="1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4</a:t>
            </a:r>
          </a:p>
          <a:p>
            <a:pPr lvl="0" algn="ctr" fontAlgn="auto">
              <a:spcAft>
                <a:spcPts val="0"/>
              </a:spcAft>
              <a:defRPr/>
            </a:pPr>
            <a:r>
              <a:rPr lang="ru-RU" sz="4800" b="1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48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годов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FD1E93-168C-4E3F-B839-29F00AE4705B}" type="slidenum">
              <a:rPr lang="ru-RU" smtClean="0"/>
              <a:pPr>
                <a:defRPr/>
              </a:pPr>
              <a:t>10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99889" y="996709"/>
            <a:ext cx="6388090" cy="830997"/>
          </a:xfrm>
          <a:prstGeom prst="rect">
            <a:avLst/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94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Межбюджетные трансферты (безвозмездные поступления) – это средства одного бюджета бюджетной системы РФ, перечисляемые другому бюджету бюджетной системы РФ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275908" y="271774"/>
            <a:ext cx="5667152" cy="400110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bg1"/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Объем безвозмездных поступлений на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2022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1" name="Picture 3" descr="C:\Users\econ11\Desktop\Для презентации\negotiation-clipart-611870-nd-Black-striped-tie-People-series-Stock-Phot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2800" y="256339"/>
            <a:ext cx="1979599" cy="1654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герб2"/>
          <p:cNvPicPr preferRelativeResize="0"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28000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6071667"/>
              </p:ext>
            </p:extLst>
          </p:nvPr>
        </p:nvGraphicFramePr>
        <p:xfrm>
          <a:off x="744278" y="2243470"/>
          <a:ext cx="7581014" cy="2621103"/>
        </p:xfrm>
        <a:graphic>
          <a:graphicData uri="http://schemas.openxmlformats.org/drawingml/2006/table">
            <a:tbl>
              <a:tblPr firstRow="1" bandRow="1"/>
              <a:tblGrid>
                <a:gridCol w="1711892"/>
                <a:gridCol w="1578114"/>
                <a:gridCol w="1424892"/>
                <a:gridCol w="1599114"/>
                <a:gridCol w="1267002"/>
              </a:tblGrid>
              <a:tr h="2658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Показатель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2021 </a:t>
                      </a:r>
                      <a:r>
                        <a:rPr lang="ru-RU" sz="1400" b="1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год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2022 </a:t>
                      </a:r>
                      <a:r>
                        <a:rPr lang="ru-RU" sz="1400" b="1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год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2023 </a:t>
                      </a:r>
                      <a:r>
                        <a:rPr lang="ru-RU" sz="1400" b="1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год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2024 </a:t>
                      </a:r>
                      <a:r>
                        <a:rPr lang="ru-RU" sz="1400" b="1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год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38692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Дотации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45 479, 060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24 435,143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Субсидии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8 004,104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17 456,627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1 168,005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1 168,005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404037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Субвенции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289 181,243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273 288,569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292 912,954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306 749,097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361507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Иные МБТ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21 293,454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20 207,000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20 207,000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20 207,000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4070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Всего безвозмездных поступлений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363 957,861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335 387,339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314 287,959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328 124,102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</a:tbl>
          </a:graphicData>
        </a:graphic>
      </p:graphicFrame>
      <p:sp>
        <p:nvSpPr>
          <p:cNvPr id="13" name="Прямоугольник 12"/>
          <p:cNvSpPr/>
          <p:nvPr/>
        </p:nvSpPr>
        <p:spPr>
          <a:xfrm>
            <a:off x="7512161" y="1911178"/>
            <a:ext cx="8783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200" b="1" dirty="0"/>
              <a:t>тыс. руб.</a:t>
            </a:r>
          </a:p>
        </p:txBody>
      </p:sp>
    </p:spTree>
    <p:extLst>
      <p:ext uri="{BB962C8B-B14F-4D97-AF65-F5344CB8AC3E}">
        <p14:creationId xmlns:p14="http://schemas.microsoft.com/office/powerpoint/2010/main" val="1609040742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60338"/>
            <a:ext cx="8458200" cy="75406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БЮДЖЕТА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1276" y="3287209"/>
            <a:ext cx="8458200" cy="2381371"/>
          </a:xfrm>
        </p:spPr>
        <p:txBody>
          <a:bodyPr/>
          <a:lstStyle/>
          <a:p>
            <a:pPr algn="ctr">
              <a:buNone/>
            </a:pP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какие цели расходуются средства бюджета?</a:t>
            </a:r>
          </a:p>
          <a:p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На функционирование учреждений социальной сферы (образования, культуры, физкультуры и 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спорта и др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.) и органов 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местного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самоуправления;</a:t>
            </a:r>
          </a:p>
          <a:p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На социальное обеспечение населения (выплату пенсий, пособий, льгот и т.д.);</a:t>
            </a:r>
          </a:p>
          <a:p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На другие государственные нужды (межбюджетные трансферты передаваемые бюджетам поселений и т.д.)</a:t>
            </a:r>
            <a:endParaRPr lang="ru-RU" sz="1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FD1E93-168C-4E3F-B839-29F00AE4705B}" type="slidenum">
              <a:rPr lang="ru-RU" smtClean="0"/>
              <a:pPr>
                <a:defRPr/>
              </a:pPr>
              <a:t>11</a:t>
            </a:fld>
            <a:endParaRPr lang="ru-RU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76250" y="914400"/>
            <a:ext cx="8458200" cy="2141316"/>
          </a:xfrm>
          <a:prstGeom prst="rect">
            <a:avLst/>
          </a:prstGeom>
          <a:effectLst>
            <a:outerShdw blurRad="25400" dist="25400" dir="2400000" algn="ctr" rotWithShape="0">
              <a:schemeClr val="bg1">
                <a:alpha val="71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/>
          <a:p>
            <a:pPr lvl="0" algn="just">
              <a:defRPr/>
            </a:pPr>
            <a:r>
              <a:rPr kumimoji="0" lang="ru-RU" i="0" u="none" strike="noStrike" kern="1200" cap="none" spc="0" normalizeH="0" baseline="0" noProof="0" dirty="0" smtClean="0">
                <a:ln>
                  <a:noFill/>
                </a:ln>
                <a:uLnTx/>
                <a:uFillTx/>
                <a:latin typeface="Times New Roman" panose="02020603050405020304" pitchFamily="18" charset="0"/>
                <a:ea typeface="+mj-ea"/>
                <a:cs typeface="Times New Roman" pitchFamily="18" charset="0"/>
              </a:rPr>
              <a:t>Расходы бюджета - это средства, выплачиваемые из бюджета на реализацию расходных обязательств Кировского муниципального района, то есть расходов, необходимость которых установлена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муниципальными правовыми актами органов местного самоуправления в соответствии с федеральными законами (законами субъекта Российской Федерации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kumimoji="0" lang="ru-RU" i="0" u="none" strike="noStrike" kern="1200" cap="none" spc="0" normalizeH="0" baseline="0" noProof="0" dirty="0">
              <a:ln>
                <a:noFill/>
              </a:ln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7412" name="Picture 4" descr="http://fotohomka.ru/images/Oct/28/f7c74d9322439fdc71d0820b5963d959/mini_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0126" y="5962650"/>
            <a:ext cx="803274" cy="723900"/>
          </a:xfrm>
          <a:prstGeom prst="rect">
            <a:avLst/>
          </a:prstGeom>
          <a:noFill/>
        </p:spPr>
      </p:pic>
      <p:pic>
        <p:nvPicPr>
          <p:cNvPr id="17414" name="Picture 6" descr="http://chelnews.com/uploads/posts/2012-11/1352177962_chelovechek_i_meshki_do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83215" y="5938837"/>
            <a:ext cx="800100" cy="762000"/>
          </a:xfrm>
          <a:prstGeom prst="rect">
            <a:avLst/>
          </a:prstGeom>
          <a:noFill/>
        </p:spPr>
      </p:pic>
      <p:pic>
        <p:nvPicPr>
          <p:cNvPr id="17416" name="Picture 8" descr="http://dist.school688.ru/uploads/images/chudiki/3d-chelovechek-3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82146" y="5982484"/>
            <a:ext cx="746124" cy="681038"/>
          </a:xfrm>
          <a:prstGeom prst="rect">
            <a:avLst/>
          </a:prstGeom>
          <a:noFill/>
        </p:spPr>
      </p:pic>
      <p:pic>
        <p:nvPicPr>
          <p:cNvPr id="17418" name="Picture 10" descr="http://hq-wallpapers.ru/wallpapers/2/hq-wallpapers_ru_abstraction3d_5645_1280x102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48581" y="5982484"/>
            <a:ext cx="794548" cy="762793"/>
          </a:xfrm>
          <a:prstGeom prst="rect">
            <a:avLst/>
          </a:prstGeom>
          <a:noFill/>
        </p:spPr>
      </p:pic>
      <p:pic>
        <p:nvPicPr>
          <p:cNvPr id="17420" name="Picture 12" descr="http://oribel-biznes.ru/wp-content/uploads/2012/06/%D1%87%D0%B5%D0%BB%D0%BE%D0%B2%D0%B5%D1%87%D0%B5%D0%BA-%D1%81-%D0%BA%D0%BE%D0%BC%D0%BF%D1%8C%D1%8E%D1%82%D0%B5%D1%80%D0%BE%D0%BC-200x200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789091" y="5926659"/>
            <a:ext cx="884659" cy="809625"/>
          </a:xfrm>
          <a:prstGeom prst="rect">
            <a:avLst/>
          </a:prstGeom>
          <a:noFill/>
        </p:spPr>
      </p:pic>
      <p:pic>
        <p:nvPicPr>
          <p:cNvPr id="17422" name="Picture 14" descr="Картинки по запросу человечки для презентации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320932" y="5915025"/>
            <a:ext cx="1078772" cy="733426"/>
          </a:xfrm>
          <a:prstGeom prst="rect">
            <a:avLst/>
          </a:prstGeom>
          <a:noFill/>
        </p:spPr>
      </p:pic>
      <p:pic>
        <p:nvPicPr>
          <p:cNvPr id="13" name="Picture 4" descr="герб2"/>
          <p:cNvPicPr preferRelativeResize="0"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28000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0836602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0226" y="332319"/>
            <a:ext cx="8114388" cy="486944"/>
          </a:xfrm>
          <a:effectLst>
            <a:outerShdw blurRad="25400" dist="25400" dir="2400000" algn="ctr" rotWithShape="0">
              <a:schemeClr val="bg1">
                <a:alpha val="71000"/>
              </a:schemeClr>
            </a:outerShdw>
          </a:effectLst>
        </p:spPr>
        <p:txBody>
          <a:bodyPr>
            <a:noAutofit/>
          </a:bodyPr>
          <a:lstStyle/>
          <a:p>
            <a:pPr algn="ctr"/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Структура расходов бюджета Кировского муниципального района </a:t>
            </a:r>
            <a:b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2021 год.</a:t>
            </a:r>
            <a:endParaRPr lang="ru-RU" sz="1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7" descr="Физ-р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2869" y="1201104"/>
            <a:ext cx="717550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 descr="Долг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6175" y="1201104"/>
            <a:ext cx="647700" cy="48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9" descr="ЖКХ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7068" y="1194754"/>
            <a:ext cx="719137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2" descr="Культура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9487" y="1182847"/>
            <a:ext cx="720725" cy="50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3" descr="МБТ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3442" y="1201104"/>
            <a:ext cx="687388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4" descr="нац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661" y="1176497"/>
            <a:ext cx="6477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5" descr="нац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2628" y="1217868"/>
            <a:ext cx="6477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6" descr="ОБРАЗОВАНИЕ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0382" y="1175704"/>
            <a:ext cx="719137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7" descr="Общегос-е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343" y="1177291"/>
            <a:ext cx="719137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9" descr="Соц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8475" y="1192768"/>
            <a:ext cx="788987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 Box 21"/>
          <p:cNvSpPr txBox="1">
            <a:spLocks noChangeArrowheads="1"/>
          </p:cNvSpPr>
          <p:nvPr/>
        </p:nvSpPr>
        <p:spPr bwMode="auto">
          <a:xfrm>
            <a:off x="90799" y="1920242"/>
            <a:ext cx="1079500" cy="369332"/>
          </a:xfrm>
          <a:prstGeom prst="rect">
            <a:avLst/>
          </a:prstGeom>
          <a:solidFill>
            <a:srgbClr val="DDDDDD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Общегосударст-венные вопрос</a:t>
            </a:r>
            <a:r>
              <a:rPr lang="ru-RU" altLang="ru-RU" b="1" dirty="0">
                <a:latin typeface="Times New Roman" pitchFamily="18" charset="0"/>
              </a:rPr>
              <a:t>ы</a:t>
            </a:r>
          </a:p>
        </p:txBody>
      </p:sp>
      <p:sp>
        <p:nvSpPr>
          <p:cNvPr id="19" name="Text Box 26"/>
          <p:cNvSpPr txBox="1">
            <a:spLocks noChangeArrowheads="1"/>
          </p:cNvSpPr>
          <p:nvPr/>
        </p:nvSpPr>
        <p:spPr bwMode="auto">
          <a:xfrm>
            <a:off x="675759" y="2433004"/>
            <a:ext cx="1298575" cy="666750"/>
          </a:xfrm>
          <a:prstGeom prst="rect">
            <a:avLst/>
          </a:prstGeom>
          <a:solidFill>
            <a:srgbClr val="DDDDDD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b="1" dirty="0">
                <a:latin typeface="Times New Roman" pitchFamily="18" charset="0"/>
              </a:rPr>
              <a:t>Национальная безопасность и правоохранительная деятельность</a:t>
            </a:r>
          </a:p>
        </p:txBody>
      </p:sp>
      <p:sp>
        <p:nvSpPr>
          <p:cNvPr id="20" name="Text Box 28"/>
          <p:cNvSpPr txBox="1">
            <a:spLocks noChangeArrowheads="1"/>
          </p:cNvSpPr>
          <p:nvPr/>
        </p:nvSpPr>
        <p:spPr bwMode="auto">
          <a:xfrm>
            <a:off x="2520578" y="1953654"/>
            <a:ext cx="1079500" cy="393700"/>
          </a:xfrm>
          <a:prstGeom prst="rect">
            <a:avLst/>
          </a:prstGeom>
          <a:solidFill>
            <a:srgbClr val="DDDDDD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b="1" dirty="0">
                <a:latin typeface="Times New Roman" pitchFamily="18" charset="0"/>
              </a:rPr>
              <a:t>Национальная экономика</a:t>
            </a:r>
          </a:p>
        </p:txBody>
      </p:sp>
      <p:sp>
        <p:nvSpPr>
          <p:cNvPr id="21" name="Text Box 33"/>
          <p:cNvSpPr txBox="1">
            <a:spLocks noChangeArrowheads="1"/>
          </p:cNvSpPr>
          <p:nvPr/>
        </p:nvSpPr>
        <p:spPr bwMode="auto">
          <a:xfrm>
            <a:off x="2641379" y="2534206"/>
            <a:ext cx="1214826" cy="507831"/>
          </a:xfrm>
          <a:prstGeom prst="rect">
            <a:avLst/>
          </a:prstGeom>
          <a:solidFill>
            <a:srgbClr val="DDDDDD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b="1" dirty="0">
                <a:latin typeface="Times New Roman" pitchFamily="18" charset="0"/>
              </a:rPr>
              <a:t>Жилищно-коммунальное хозяйство</a:t>
            </a:r>
          </a:p>
        </p:txBody>
      </p:sp>
      <p:sp>
        <p:nvSpPr>
          <p:cNvPr id="22" name="Text Box 36"/>
          <p:cNvSpPr txBox="1">
            <a:spLocks noChangeArrowheads="1"/>
          </p:cNvSpPr>
          <p:nvPr/>
        </p:nvSpPr>
        <p:spPr bwMode="auto">
          <a:xfrm>
            <a:off x="3856205" y="1920242"/>
            <a:ext cx="1006475" cy="257175"/>
          </a:xfrm>
          <a:prstGeom prst="rect">
            <a:avLst/>
          </a:prstGeom>
          <a:solidFill>
            <a:srgbClr val="DDDDDD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b="1" dirty="0">
                <a:latin typeface="Times New Roman" pitchFamily="18" charset="0"/>
              </a:rPr>
              <a:t>Образование</a:t>
            </a:r>
          </a:p>
        </p:txBody>
      </p:sp>
      <p:sp>
        <p:nvSpPr>
          <p:cNvPr id="23" name="Text Box 39"/>
          <p:cNvSpPr txBox="1">
            <a:spLocks noChangeArrowheads="1"/>
          </p:cNvSpPr>
          <p:nvPr/>
        </p:nvSpPr>
        <p:spPr bwMode="auto">
          <a:xfrm>
            <a:off x="4572795" y="2509278"/>
            <a:ext cx="1149350" cy="393700"/>
          </a:xfrm>
          <a:prstGeom prst="rect">
            <a:avLst/>
          </a:prstGeom>
          <a:solidFill>
            <a:srgbClr val="DDDDDD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b="1" dirty="0">
                <a:latin typeface="Times New Roman" pitchFamily="18" charset="0"/>
              </a:rPr>
              <a:t>Культура, кинематография</a:t>
            </a:r>
          </a:p>
        </p:txBody>
      </p:sp>
      <p:sp>
        <p:nvSpPr>
          <p:cNvPr id="24" name="Text Box 42"/>
          <p:cNvSpPr txBox="1">
            <a:spLocks noChangeArrowheads="1"/>
          </p:cNvSpPr>
          <p:nvPr/>
        </p:nvSpPr>
        <p:spPr bwMode="auto">
          <a:xfrm>
            <a:off x="5596299" y="1929711"/>
            <a:ext cx="1150938" cy="393700"/>
          </a:xfrm>
          <a:prstGeom prst="rect">
            <a:avLst/>
          </a:prstGeom>
          <a:solidFill>
            <a:srgbClr val="DDDDDD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b="1" dirty="0">
                <a:latin typeface="Times New Roman" pitchFamily="18" charset="0"/>
              </a:rPr>
              <a:t>Социальная политика</a:t>
            </a:r>
          </a:p>
        </p:txBody>
      </p:sp>
      <p:sp>
        <p:nvSpPr>
          <p:cNvPr id="25" name="Text Box 43"/>
          <p:cNvSpPr txBox="1">
            <a:spLocks noChangeArrowheads="1"/>
          </p:cNvSpPr>
          <p:nvPr/>
        </p:nvSpPr>
        <p:spPr bwMode="auto">
          <a:xfrm>
            <a:off x="5972968" y="2555346"/>
            <a:ext cx="1150938" cy="393700"/>
          </a:xfrm>
          <a:prstGeom prst="rect">
            <a:avLst/>
          </a:prstGeom>
          <a:solidFill>
            <a:srgbClr val="DDDDDD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b="1" dirty="0">
                <a:latin typeface="Times New Roman" pitchFamily="18" charset="0"/>
              </a:rPr>
              <a:t>Физическая культура и спорт</a:t>
            </a:r>
          </a:p>
        </p:txBody>
      </p:sp>
      <p:sp>
        <p:nvSpPr>
          <p:cNvPr id="27" name="Text Box 48"/>
          <p:cNvSpPr txBox="1">
            <a:spLocks noChangeArrowheads="1"/>
          </p:cNvSpPr>
          <p:nvPr/>
        </p:nvSpPr>
        <p:spPr bwMode="auto">
          <a:xfrm>
            <a:off x="7237413" y="2509278"/>
            <a:ext cx="1295400" cy="666750"/>
          </a:xfrm>
          <a:prstGeom prst="rect">
            <a:avLst/>
          </a:prstGeom>
          <a:solidFill>
            <a:srgbClr val="DDDDDD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b="1" dirty="0">
                <a:latin typeface="Times New Roman" pitchFamily="18" charset="0"/>
              </a:rPr>
              <a:t>Обслуживание государственного и муниципального долга</a:t>
            </a:r>
          </a:p>
        </p:txBody>
      </p:sp>
      <p:sp>
        <p:nvSpPr>
          <p:cNvPr id="28" name="Text Box 50"/>
          <p:cNvSpPr txBox="1">
            <a:spLocks noChangeArrowheads="1"/>
          </p:cNvSpPr>
          <p:nvPr/>
        </p:nvSpPr>
        <p:spPr bwMode="auto">
          <a:xfrm>
            <a:off x="7885113" y="1920242"/>
            <a:ext cx="1079500" cy="393700"/>
          </a:xfrm>
          <a:prstGeom prst="rect">
            <a:avLst/>
          </a:prstGeom>
          <a:solidFill>
            <a:srgbClr val="DDDDDD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b="1" dirty="0">
                <a:latin typeface="Times New Roman" pitchFamily="18" charset="0"/>
              </a:rPr>
              <a:t>Межбюджетные трансферты</a:t>
            </a:r>
          </a:p>
        </p:txBody>
      </p:sp>
      <p:sp>
        <p:nvSpPr>
          <p:cNvPr id="29" name="Rectangle 15"/>
          <p:cNvSpPr>
            <a:spLocks noChangeArrowheads="1"/>
          </p:cNvSpPr>
          <p:nvPr/>
        </p:nvSpPr>
        <p:spPr bwMode="auto">
          <a:xfrm>
            <a:off x="342904" y="3453766"/>
            <a:ext cx="8459782" cy="517526"/>
          </a:xfrm>
          <a:prstGeom prst="rect">
            <a:avLst/>
          </a:prstGeom>
          <a:ln/>
          <a:ex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1400" b="1" dirty="0" smtClean="0">
                <a:latin typeface="Times New Roman" pitchFamily="18" charset="0"/>
              </a:rPr>
              <a:t>Каждый из разделов классификации имеет перечень подразделов, которые отражают основные направления реализации соответствующей функции</a:t>
            </a:r>
          </a:p>
        </p:txBody>
      </p:sp>
      <p:sp>
        <p:nvSpPr>
          <p:cNvPr id="31" name="Rectangle 30"/>
          <p:cNvSpPr>
            <a:spLocks noChangeArrowheads="1"/>
          </p:cNvSpPr>
          <p:nvPr/>
        </p:nvSpPr>
        <p:spPr bwMode="auto">
          <a:xfrm rot="10800000" flipV="1">
            <a:off x="2601585" y="4273334"/>
            <a:ext cx="4200059" cy="1446550"/>
          </a:xfrm>
          <a:prstGeom prst="rect">
            <a:avLst/>
          </a:prstGeom>
          <a:ln/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just">
              <a:defRPr/>
            </a:pPr>
            <a:r>
              <a:rPr lang="ru-RU" sz="1400" b="1" dirty="0" smtClean="0">
                <a:latin typeface="Times New Roman" pitchFamily="18" charset="0"/>
              </a:rPr>
              <a:t>Полный  перечень     разделов и подразделов классификации расходов  бюджетов  приведен в статье 21 Бюджетного кодекса     Российской      Федерации</a:t>
            </a:r>
          </a:p>
          <a:p>
            <a:pPr>
              <a:defRPr/>
            </a:pPr>
            <a:endParaRPr lang="ru-RU" sz="1400" b="1" dirty="0" smtClean="0">
              <a:latin typeface="Times New Roman" pitchFamily="18" charset="0"/>
            </a:endParaRPr>
          </a:p>
          <a:p>
            <a:pPr>
              <a:defRPr/>
            </a:pPr>
            <a:r>
              <a:rPr lang="ru-RU" sz="1800" b="1" dirty="0" smtClean="0">
                <a:latin typeface="Times New Roman" pitchFamily="18" charset="0"/>
              </a:rPr>
              <a:t>    </a:t>
            </a:r>
          </a:p>
        </p:txBody>
      </p:sp>
      <p:cxnSp>
        <p:nvCxnSpPr>
          <p:cNvPr id="33" name="Прямая соединительная линия 32"/>
          <p:cNvCxnSpPr>
            <a:stCxn id="15" idx="2"/>
          </p:cNvCxnSpPr>
          <p:nvPr/>
        </p:nvCxnSpPr>
        <p:spPr>
          <a:xfrm flipH="1">
            <a:off x="508911" y="1680529"/>
            <a:ext cx="1" cy="21913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>
            <a:stCxn id="12" idx="2"/>
          </p:cNvCxnSpPr>
          <p:nvPr/>
        </p:nvCxnSpPr>
        <p:spPr>
          <a:xfrm>
            <a:off x="1240511" y="1665447"/>
            <a:ext cx="0" cy="7524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>
            <a:stCxn id="13" idx="2"/>
          </p:cNvCxnSpPr>
          <p:nvPr/>
        </p:nvCxnSpPr>
        <p:spPr>
          <a:xfrm>
            <a:off x="2736478" y="1694118"/>
            <a:ext cx="0" cy="255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>
            <a:off x="3698654" y="1721820"/>
            <a:ext cx="0" cy="78745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>
            <a:stCxn id="14" idx="2"/>
          </p:cNvCxnSpPr>
          <p:nvPr/>
        </p:nvCxnSpPr>
        <p:spPr>
          <a:xfrm flipH="1">
            <a:off x="4319950" y="1690054"/>
            <a:ext cx="1" cy="2174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>
            <a:stCxn id="10" idx="2"/>
          </p:cNvCxnSpPr>
          <p:nvPr/>
        </p:nvCxnSpPr>
        <p:spPr>
          <a:xfrm flipH="1">
            <a:off x="5149849" y="1689260"/>
            <a:ext cx="1" cy="79374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>
            <a:stCxn id="17" idx="2"/>
          </p:cNvCxnSpPr>
          <p:nvPr/>
        </p:nvCxnSpPr>
        <p:spPr>
          <a:xfrm flipH="1">
            <a:off x="5972968" y="1729343"/>
            <a:ext cx="1" cy="18256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>
            <a:stCxn id="6" idx="2"/>
          </p:cNvCxnSpPr>
          <p:nvPr/>
        </p:nvCxnSpPr>
        <p:spPr>
          <a:xfrm>
            <a:off x="6801644" y="1697992"/>
            <a:ext cx="0" cy="83621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/>
          <p:nvPr/>
        </p:nvCxnSpPr>
        <p:spPr>
          <a:xfrm>
            <a:off x="1973237" y="1706722"/>
            <a:ext cx="0" cy="20082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единительная линия 68"/>
          <p:cNvCxnSpPr/>
          <p:nvPr/>
        </p:nvCxnSpPr>
        <p:spPr>
          <a:xfrm>
            <a:off x="7693727" y="1689777"/>
            <a:ext cx="0" cy="8302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>
            <a:stCxn id="11" idx="2"/>
          </p:cNvCxnSpPr>
          <p:nvPr/>
        </p:nvCxnSpPr>
        <p:spPr>
          <a:xfrm>
            <a:off x="8347136" y="1671004"/>
            <a:ext cx="0" cy="2492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Номер слайда 3"/>
          <p:cNvSpPr>
            <a:spLocks noGrp="1"/>
          </p:cNvSpPr>
          <p:nvPr>
            <p:ph type="sldNum" sz="quarter" idx="4294967295"/>
          </p:nvPr>
        </p:nvSpPr>
        <p:spPr>
          <a:xfrm>
            <a:off x="8534400" y="6364309"/>
            <a:ext cx="609600" cy="521208"/>
          </a:xfrm>
          <a:prstGeom prst="rect">
            <a:avLst/>
          </a:prstGeo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26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4" name="Picture 14" descr="нац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9946" y="1236220"/>
            <a:ext cx="594031" cy="448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Text Box 28"/>
          <p:cNvSpPr txBox="1">
            <a:spLocks noChangeArrowheads="1"/>
          </p:cNvSpPr>
          <p:nvPr/>
        </p:nvSpPr>
        <p:spPr bwMode="auto">
          <a:xfrm>
            <a:off x="1315364" y="1929711"/>
            <a:ext cx="1079500" cy="369332"/>
          </a:xfrm>
          <a:prstGeom prst="rect">
            <a:avLst/>
          </a:prstGeom>
          <a:solidFill>
            <a:srgbClr val="DDDDDD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b="1" dirty="0" smtClean="0">
                <a:latin typeface="Times New Roman" pitchFamily="18" charset="0"/>
              </a:rPr>
              <a:t>Национальная оборона</a:t>
            </a:r>
            <a:endParaRPr lang="ru-RU" altLang="ru-RU" b="1" dirty="0">
              <a:latin typeface="Times New Roman" pitchFamily="18" charset="0"/>
            </a:endParaRPr>
          </a:p>
        </p:txBody>
      </p:sp>
      <p:pic>
        <p:nvPicPr>
          <p:cNvPr id="46" name="Picture 4" descr="герб2"/>
          <p:cNvPicPr preferRelativeResize="0">
            <a:picLocks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28000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7469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33916"/>
            <a:ext cx="8458200" cy="813834"/>
          </a:xfrm>
          <a:effectLst>
            <a:outerShdw blurRad="25400" dist="25400" dir="2400000" algn="ctr" rotWithShape="0">
              <a:schemeClr val="bg1">
                <a:alpha val="71000"/>
              </a:schemeClr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ru-RU" sz="2000" dirty="0">
                <a:ln w="6350">
                  <a:noFill/>
                </a:ln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Структура расходов районного бюджета </a:t>
            </a:r>
            <a:r>
              <a:rPr lang="ru-RU" sz="2000" dirty="0" smtClean="0">
                <a:ln w="6350">
                  <a:noFill/>
                </a:ln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2000" dirty="0" smtClean="0">
                <a:ln w="6350">
                  <a:noFill/>
                </a:ln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000" dirty="0" smtClean="0">
                <a:ln w="6350">
                  <a:noFill/>
                </a:ln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на </a:t>
            </a:r>
            <a:r>
              <a:rPr lang="ru-RU" sz="2000" dirty="0" smtClean="0">
                <a:ln w="6350">
                  <a:noFill/>
                </a:ln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2022 </a:t>
            </a:r>
            <a:r>
              <a:rPr lang="ru-RU" sz="2000" dirty="0" smtClean="0">
                <a:ln w="6350">
                  <a:noFill/>
                </a:ln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год и плановый период </a:t>
            </a:r>
            <a:r>
              <a:rPr lang="ru-RU" sz="2000" dirty="0" smtClean="0">
                <a:ln w="6350">
                  <a:noFill/>
                </a:ln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2023 </a:t>
            </a:r>
            <a:r>
              <a:rPr lang="ru-RU" sz="2000" dirty="0" smtClean="0">
                <a:ln w="6350">
                  <a:noFill/>
                </a:ln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и </a:t>
            </a:r>
            <a:r>
              <a:rPr lang="ru-RU" sz="2000" dirty="0" smtClean="0">
                <a:ln w="6350">
                  <a:noFill/>
                </a:ln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2024 </a:t>
            </a:r>
            <a:r>
              <a:rPr lang="ru-RU" sz="2000" dirty="0" smtClean="0">
                <a:ln w="6350">
                  <a:noFill/>
                </a:ln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годов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FD1E93-168C-4E3F-B839-29F00AE4705B}" type="slidenum">
              <a:rPr lang="ru-RU" smtClean="0"/>
              <a:pPr>
                <a:defRPr/>
              </a:pPr>
              <a:t>13</a:t>
            </a:fld>
            <a:endParaRPr lang="ru-RU" dirty="0"/>
          </a:p>
        </p:txBody>
      </p:sp>
      <p:pic>
        <p:nvPicPr>
          <p:cNvPr id="6" name="Picture 4" descr="герб2"/>
          <p:cNvPicPr preferRelativeResize="0"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28000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81374042"/>
              </p:ext>
            </p:extLst>
          </p:nvPr>
        </p:nvGraphicFramePr>
        <p:xfrm>
          <a:off x="563526" y="1541304"/>
          <a:ext cx="8176437" cy="4480560"/>
        </p:xfrm>
        <a:graphic>
          <a:graphicData uri="http://schemas.openxmlformats.org/drawingml/2006/table">
            <a:tbl>
              <a:tblPr/>
              <a:tblGrid>
                <a:gridCol w="613928"/>
                <a:gridCol w="3301835"/>
                <a:gridCol w="1065544"/>
                <a:gridCol w="1064793"/>
                <a:gridCol w="1064793"/>
                <a:gridCol w="1065544"/>
              </a:tblGrid>
              <a:tr h="56642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Код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Расходы по разделам бюджетной классификации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2021 </a:t>
                      </a: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год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2022 </a:t>
                      </a: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год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2023год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2024 </a:t>
                      </a: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год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213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0100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Общегосударственные вопросы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47132,165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50 424,754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47344,666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47456,974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458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0300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Национальная безопасность 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100,000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100,000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213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0400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Национальная экономика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29636,240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18149,598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19449,598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19449,598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213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0500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Жилищно-коммунальное хозяйство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10265,158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5774,356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5773,610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5773,663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213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0700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Образование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456383,053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456378,844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436538,723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440113,751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213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0800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Культура и  кинематография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16779,970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30686,028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29613,131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29353,131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213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1000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Социальная политика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42748,233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27098,389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34695,169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35510,023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213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1100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Физическая культура и спорт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963,000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3590,094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150,000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150,00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213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1300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Обслуживание муниципального долга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311,448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155,000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155,000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155,000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213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1400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Межбюджетные трансферты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20599,051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18536,276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11350,912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11355,912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213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Условно утверждаемые расходы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6943,150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13747,050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213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ВСЕГО РАСХОДОВ</a:t>
                      </a:r>
                      <a:r>
                        <a:rPr lang="en-US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: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624918,317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610893,339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592013,959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603065,102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7809344" y="1141687"/>
            <a:ext cx="8783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200" b="1" dirty="0"/>
              <a:t>тыс. руб.</a:t>
            </a:r>
          </a:p>
        </p:txBody>
      </p:sp>
    </p:spTree>
    <p:extLst>
      <p:ext uri="{BB962C8B-B14F-4D97-AF65-F5344CB8AC3E}">
        <p14:creationId xmlns:p14="http://schemas.microsoft.com/office/powerpoint/2010/main" val="3879096737"/>
      </p:ext>
    </p:extLst>
  </p:cSld>
  <p:clrMapOvr>
    <a:masterClrMapping/>
  </p:clrMapOvr>
  <p:transition>
    <p:dissolv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FD1E93-168C-4E3F-B839-29F00AE4705B}" type="slidenum">
              <a:rPr lang="ru-RU" smtClean="0"/>
              <a:pPr>
                <a:defRPr/>
              </a:pPr>
              <a:t>14</a:t>
            </a:fld>
            <a:endParaRPr lang="ru-RU" dirty="0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988540" y="160338"/>
            <a:ext cx="7926859" cy="887412"/>
          </a:xfrm>
          <a:effectLst>
            <a:outerShdw blurRad="25400" dist="25400" dir="2400000" algn="ctr" rotWithShape="0">
              <a:schemeClr val="bg1">
                <a:alpha val="71000"/>
              </a:schemeClr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Структура расходов бюджета Кировского муниципального района на </a:t>
            </a:r>
            <a:r>
              <a:rPr lang="ru-RU" sz="2000" dirty="0" smtClean="0">
                <a:solidFill>
                  <a:schemeClr val="tx1"/>
                </a:solidFill>
              </a:rPr>
              <a:t>2022 </a:t>
            </a:r>
            <a:r>
              <a:rPr lang="ru-RU" sz="2000" dirty="0" smtClean="0">
                <a:solidFill>
                  <a:schemeClr val="tx1"/>
                </a:solidFill>
              </a:rPr>
              <a:t>год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7" name="Picture 4" descr="герб2"/>
          <p:cNvPicPr preferRelativeResize="0"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28000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Объект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6746718"/>
              </p:ext>
            </p:extLst>
          </p:nvPr>
        </p:nvGraphicFramePr>
        <p:xfrm>
          <a:off x="414000" y="1044427"/>
          <a:ext cx="8458200" cy="50498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388195684"/>
      </p:ext>
    </p:extLst>
  </p:cSld>
  <p:clrMapOvr>
    <a:masterClrMapping/>
  </p:clrMapOvr>
  <p:transition>
    <p:dissolv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ffectLst>
            <a:outerShdw blurRad="25400" dist="25400" dir="2400000" algn="ctr" rotWithShape="0">
              <a:schemeClr val="bg1">
                <a:alpha val="71000"/>
              </a:schemeClr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Муниципальные программы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FD1E93-168C-4E3F-B839-29F00AE4705B}" type="slidenum">
              <a:rPr lang="ru-RU" smtClean="0"/>
              <a:pPr>
                <a:defRPr/>
              </a:pPr>
              <a:t>15</a:t>
            </a:fld>
            <a:endParaRPr lang="ru-RU" dirty="0"/>
          </a:p>
        </p:txBody>
      </p:sp>
      <p:sp>
        <p:nvSpPr>
          <p:cNvPr id="7" name="Rectangle 41"/>
          <p:cNvSpPr txBox="1">
            <a:spLocks noChangeArrowheads="1"/>
          </p:cNvSpPr>
          <p:nvPr/>
        </p:nvSpPr>
        <p:spPr>
          <a:xfrm>
            <a:off x="454056" y="1074871"/>
            <a:ext cx="8227039" cy="615553"/>
          </a:xfrm>
          <a:prstGeom prst="rect">
            <a:avLst/>
          </a:prstGeom>
          <a:solidFill>
            <a:srgbClr val="DEF5FA">
              <a:lumMod val="50000"/>
            </a:srgbClr>
          </a:solidFill>
          <a:ln>
            <a:solidFill>
              <a:srgbClr val="39639D">
                <a:lumMod val="50000"/>
              </a:srgb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7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/>
              </a:rPr>
              <a:t>Переход к программно-целевому методу планирования в Кировском муниципальном районе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71604" y="2059226"/>
            <a:ext cx="6357982" cy="353943"/>
          </a:xfrm>
          <a:prstGeom prst="rect">
            <a:avLst/>
          </a:prstGeom>
          <a:solidFill>
            <a:srgbClr val="39639D">
              <a:lumMod val="60000"/>
              <a:lumOff val="40000"/>
            </a:srgbClr>
          </a:solidFill>
          <a:ln>
            <a:solidFill>
              <a:srgbClr val="39639D">
                <a:lumMod val="50000"/>
              </a:srgb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7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</a:rPr>
              <a:t>Муниципальные программы – это документ, определяющий</a:t>
            </a:r>
          </a:p>
        </p:txBody>
      </p:sp>
      <p:grpSp>
        <p:nvGrpSpPr>
          <p:cNvPr id="10" name="Группа 39"/>
          <p:cNvGrpSpPr>
            <a:grpSpLocks/>
          </p:cNvGrpSpPr>
          <p:nvPr/>
        </p:nvGrpSpPr>
        <p:grpSpPr bwMode="auto">
          <a:xfrm>
            <a:off x="2821781" y="2418080"/>
            <a:ext cx="3857625" cy="500063"/>
            <a:chOff x="1140594" y="3214686"/>
            <a:chExt cx="2431274" cy="11438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>
              <a:off x="1142595" y="3857394"/>
              <a:ext cx="2427272" cy="3630"/>
            </a:xfrm>
            <a:prstGeom prst="line">
              <a:avLst/>
            </a:prstGeom>
            <a:noFill/>
            <a:ln w="28575" cap="flat" cmpd="sng" algn="ctr">
              <a:solidFill>
                <a:srgbClr val="990033"/>
              </a:solidFill>
              <a:prstDash val="sysDot"/>
            </a:ln>
            <a:effectLst/>
          </p:spPr>
        </p:cxnSp>
        <p:cxnSp>
          <p:nvCxnSpPr>
            <p:cNvPr id="12" name="Прямая соединительная линия 11"/>
            <p:cNvCxnSpPr/>
            <p:nvPr/>
          </p:nvCxnSpPr>
          <p:spPr>
            <a:xfrm rot="5400000" flipH="1" flipV="1">
              <a:off x="2035063" y="3537856"/>
              <a:ext cx="646338" cy="0"/>
            </a:xfrm>
            <a:prstGeom prst="line">
              <a:avLst/>
            </a:prstGeom>
            <a:noFill/>
            <a:ln w="28575" cap="flat" cmpd="sng" algn="ctr">
              <a:solidFill>
                <a:srgbClr val="990033"/>
              </a:solidFill>
              <a:prstDash val="sysDot"/>
            </a:ln>
            <a:effectLst/>
          </p:spPr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 flipV="1">
              <a:off x="891048" y="4106941"/>
              <a:ext cx="501094" cy="2001"/>
            </a:xfrm>
            <a:prstGeom prst="line">
              <a:avLst/>
            </a:prstGeom>
            <a:noFill/>
            <a:ln w="28575" cap="flat" cmpd="sng" algn="ctr">
              <a:solidFill>
                <a:srgbClr val="990033"/>
              </a:solidFill>
              <a:prstDash val="sysDot"/>
              <a:headEnd type="triangle" w="med" len="med"/>
              <a:tailEnd type="none" w="med" len="med"/>
            </a:ln>
            <a:effectLst/>
          </p:spPr>
        </p:cxnSp>
        <p:cxnSp>
          <p:nvCxnSpPr>
            <p:cNvPr id="14" name="Прямая соединительная линия 13"/>
            <p:cNvCxnSpPr/>
            <p:nvPr/>
          </p:nvCxnSpPr>
          <p:spPr>
            <a:xfrm rot="5400000" flipH="1" flipV="1">
              <a:off x="2106685" y="4106941"/>
              <a:ext cx="501094" cy="2001"/>
            </a:xfrm>
            <a:prstGeom prst="line">
              <a:avLst/>
            </a:prstGeom>
            <a:noFill/>
            <a:ln w="28575" cap="flat" cmpd="sng" algn="ctr">
              <a:solidFill>
                <a:srgbClr val="990033"/>
              </a:solidFill>
              <a:prstDash val="sysDot"/>
              <a:headEnd type="triangle" w="med" len="med"/>
              <a:tailEnd type="none" w="med" len="med"/>
            </a:ln>
            <a:effectLst/>
          </p:spPr>
        </p:cxnSp>
        <p:cxnSp>
          <p:nvCxnSpPr>
            <p:cNvPr id="15" name="Прямая соединительная линия 14"/>
            <p:cNvCxnSpPr/>
            <p:nvPr/>
          </p:nvCxnSpPr>
          <p:spPr>
            <a:xfrm rot="5400000" flipH="1" flipV="1">
              <a:off x="3320321" y="4106941"/>
              <a:ext cx="501094" cy="2001"/>
            </a:xfrm>
            <a:prstGeom prst="line">
              <a:avLst/>
            </a:prstGeom>
            <a:noFill/>
            <a:ln w="28575" cap="flat" cmpd="sng" algn="ctr">
              <a:solidFill>
                <a:srgbClr val="990033"/>
              </a:solidFill>
              <a:prstDash val="sysDot"/>
              <a:headEnd type="triangle" w="med" len="med"/>
              <a:tailEnd type="none" w="med" len="med"/>
            </a:ln>
            <a:effectLst/>
          </p:spPr>
        </p:cxnSp>
      </p:grpSp>
      <p:sp>
        <p:nvSpPr>
          <p:cNvPr id="16" name="Прямоугольник 15"/>
          <p:cNvSpPr/>
          <p:nvPr/>
        </p:nvSpPr>
        <p:spPr>
          <a:xfrm>
            <a:off x="828000" y="2972059"/>
            <a:ext cx="2458116" cy="928687"/>
          </a:xfrm>
          <a:prstGeom prst="rect">
            <a:avLst/>
          </a:prstGeom>
          <a:solidFill>
            <a:srgbClr val="474B78">
              <a:lumMod val="75000"/>
            </a:srgbClr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/>
              </a:rPr>
              <a:t>Цели и задачи муниципальной политики 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497132" y="2972059"/>
            <a:ext cx="2357438" cy="928687"/>
          </a:xfrm>
          <a:prstGeom prst="rect">
            <a:avLst/>
          </a:prstGeom>
          <a:solidFill>
            <a:srgbClr val="474B78">
              <a:lumMod val="75000"/>
            </a:srgbClr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/>
              </a:rPr>
              <a:t>Способы их достижения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6058148" y="3001169"/>
            <a:ext cx="2622947" cy="899577"/>
          </a:xfrm>
          <a:prstGeom prst="rect">
            <a:avLst/>
          </a:prstGeom>
          <a:solidFill>
            <a:srgbClr val="474B78">
              <a:lumMod val="75000"/>
            </a:srgbClr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/>
              </a:rPr>
              <a:t>Планируемые объемы финансовых ресурсов, необходимые для достижения поставленных целей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42910" y="4427805"/>
            <a:ext cx="2643206" cy="1169551"/>
          </a:xfrm>
          <a:prstGeom prst="rect">
            <a:avLst/>
          </a:prstGeom>
          <a:solidFill>
            <a:srgbClr val="FFC000"/>
          </a:solidFill>
          <a:ln w="28575">
            <a:solidFill>
              <a:sysClr val="window" lastClr="FFFFFF"/>
            </a:solidFill>
          </a:ln>
          <a:effectLst>
            <a:glow rad="101600">
              <a:srgbClr val="EB641B">
                <a:lumMod val="75000"/>
                <a:alpha val="60000"/>
              </a:srgb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</a:rPr>
              <a:t>Проектом Решения </a:t>
            </a:r>
            <a:r>
              <a:rPr kumimoji="0" lang="ru-RU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</a:rPr>
              <a:t>Думы Кировского муниципального района </a:t>
            </a:r>
            <a:r>
              <a:rPr kumimoji="0" lang="ru-RU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</a:rPr>
              <a:t>«О </a:t>
            </a:r>
            <a:r>
              <a:rPr kumimoji="0" lang="ru-RU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</a:rPr>
              <a:t>районном бюджете на </a:t>
            </a:r>
            <a:r>
              <a:rPr kumimoji="0" lang="ru-RU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</a:rPr>
              <a:t>2022 </a:t>
            </a:r>
            <a:r>
              <a:rPr kumimoji="0" lang="ru-RU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</a:rPr>
              <a:t>год и плановый период </a:t>
            </a:r>
            <a:r>
              <a:rPr kumimoji="0" lang="ru-RU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</a:rPr>
              <a:t>2023-2024 </a:t>
            </a:r>
            <a:r>
              <a:rPr kumimoji="0" lang="ru-RU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</a:rPr>
              <a:t>годы»  </a:t>
            </a:r>
            <a:endParaRPr kumimoji="0" lang="ru-RU" sz="14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</a:endParaRPr>
          </a:p>
        </p:txBody>
      </p:sp>
      <p:sp>
        <p:nvSpPr>
          <p:cNvPr id="20" name="Стрелка вниз 19"/>
          <p:cNvSpPr/>
          <p:nvPr/>
        </p:nvSpPr>
        <p:spPr>
          <a:xfrm rot="16200000">
            <a:off x="3234530" y="4798831"/>
            <a:ext cx="1000132" cy="642942"/>
          </a:xfrm>
          <a:prstGeom prst="downArrow">
            <a:avLst/>
          </a:prstGeom>
          <a:solidFill>
            <a:srgbClr val="FFC000"/>
          </a:solidFill>
          <a:ln w="25400" cap="flat" cmpd="sng" algn="ctr">
            <a:noFill/>
            <a:prstDash val="solid"/>
          </a:ln>
          <a:effectLst>
            <a:glow rad="101600">
              <a:srgbClr val="EB641B">
                <a:satMod val="175000"/>
                <a:alpha val="40000"/>
              </a:srgbClr>
            </a:glo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405152" y="4864913"/>
            <a:ext cx="4273468" cy="408623"/>
          </a:xfrm>
          <a:prstGeom prst="roundRect">
            <a:avLst/>
          </a:prstGeom>
          <a:solidFill>
            <a:srgbClr val="FFC000"/>
          </a:solidFill>
          <a:ln w="28575">
            <a:solidFill>
              <a:srgbClr val="EB641B">
                <a:lumMod val="75000"/>
              </a:srgbClr>
            </a:solidFill>
          </a:ln>
          <a:effectLst>
            <a:glow rad="228600">
              <a:srgbClr val="EB641B">
                <a:lumMod val="50000"/>
                <a:alpha val="40000"/>
              </a:srgb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kern="0" dirty="0">
                <a:solidFill>
                  <a:prstClr val="black"/>
                </a:solidFill>
                <a:latin typeface="Times New Roman"/>
              </a:rPr>
              <a:t> </a:t>
            </a:r>
            <a:r>
              <a:rPr lang="ru-RU" b="1" kern="0" dirty="0" smtClean="0">
                <a:solidFill>
                  <a:prstClr val="black"/>
                </a:solidFill>
                <a:latin typeface="Times New Roman"/>
              </a:rPr>
              <a:t>   </a:t>
            </a:r>
            <a:r>
              <a:rPr lang="ru-RU" b="1" kern="0" dirty="0" smtClean="0">
                <a:solidFill>
                  <a:prstClr val="black"/>
                </a:solidFill>
                <a:latin typeface="Times New Roman"/>
              </a:rPr>
              <a:t>14 </a:t>
            </a:r>
            <a:r>
              <a:rPr lang="ru-RU" b="1" kern="0" dirty="0" smtClean="0">
                <a:solidFill>
                  <a:prstClr val="black"/>
                </a:solidFill>
                <a:latin typeface="Times New Roman"/>
              </a:rPr>
              <a:t>муниципальных программ</a:t>
            </a:r>
            <a:endParaRPr kumimoji="0" lang="ru-RU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</a:endParaRPr>
          </a:p>
        </p:txBody>
      </p:sp>
      <p:pic>
        <p:nvPicPr>
          <p:cNvPr id="22" name="Picture 4" descr="герб2"/>
          <p:cNvPicPr preferRelativeResize="0"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28000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6011228"/>
      </p:ext>
    </p:extLst>
  </p:cSld>
  <p:clrMapOvr>
    <a:masterClrMapping/>
  </p:clrMapOvr>
  <p:transition>
    <p:dissolv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8000" y="160338"/>
            <a:ext cx="8087400" cy="887412"/>
          </a:xfrm>
        </p:spPr>
        <p:txBody>
          <a:bodyPr>
            <a:normAutofit/>
          </a:bodyPr>
          <a:lstStyle/>
          <a:p>
            <a:pPr algn="ctr"/>
            <a:r>
              <a:rPr lang="ru-RU" sz="2000" dirty="0">
                <a:solidFill>
                  <a:srgbClr val="17375E"/>
                </a:solidFill>
              </a:rPr>
              <a:t>Муниципальные программы </a:t>
            </a:r>
            <a:br>
              <a:rPr lang="ru-RU" sz="2000" dirty="0">
                <a:solidFill>
                  <a:srgbClr val="17375E"/>
                </a:solidFill>
              </a:rPr>
            </a:br>
            <a:r>
              <a:rPr lang="ru-RU" sz="2000" dirty="0">
                <a:solidFill>
                  <a:srgbClr val="17375E"/>
                </a:solidFill>
              </a:rPr>
              <a:t>Кировского муниципального </a:t>
            </a:r>
            <a:r>
              <a:rPr lang="ru-RU" sz="2000" dirty="0" smtClean="0">
                <a:solidFill>
                  <a:srgbClr val="17375E"/>
                </a:solidFill>
              </a:rPr>
              <a:t>района на </a:t>
            </a:r>
            <a:r>
              <a:rPr lang="ru-RU" sz="2000" dirty="0" smtClean="0">
                <a:solidFill>
                  <a:srgbClr val="17375E"/>
                </a:solidFill>
              </a:rPr>
              <a:t>2022 </a:t>
            </a:r>
            <a:r>
              <a:rPr lang="ru-RU" sz="2000" dirty="0" smtClean="0">
                <a:solidFill>
                  <a:srgbClr val="17375E"/>
                </a:solidFill>
              </a:rPr>
              <a:t>год</a:t>
            </a:r>
            <a:endParaRPr lang="ru-RU" sz="2000" dirty="0">
              <a:solidFill>
                <a:srgbClr val="17375E"/>
              </a:solidFill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63537486"/>
              </p:ext>
            </p:extLst>
          </p:nvPr>
        </p:nvGraphicFramePr>
        <p:xfrm>
          <a:off x="371061" y="1214006"/>
          <a:ext cx="8176592" cy="5571974"/>
        </p:xfrm>
        <a:graphic>
          <a:graphicData uri="http://schemas.openxmlformats.org/drawingml/2006/table">
            <a:tbl>
              <a:tblPr firstRow="1" firstCol="1" bandRow="1"/>
              <a:tblGrid>
                <a:gridCol w="5465100"/>
                <a:gridCol w="711878"/>
                <a:gridCol w="870225"/>
                <a:gridCol w="1129389"/>
              </a:tblGrid>
              <a:tr h="3297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</a:p>
                  </a:txBody>
                  <a:tcPr marL="28805" marR="288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Ведомство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805" marR="288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Целевая статья</a:t>
                      </a:r>
                    </a:p>
                  </a:txBody>
                  <a:tcPr marL="28805" marR="288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Сумма </a:t>
                      </a:r>
                      <a:br>
                        <a:rPr lang="ru-RU" sz="10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0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 </a:t>
                      </a:r>
                      <a:r>
                        <a:rPr lang="ru-RU" sz="10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2022 </a:t>
                      </a:r>
                      <a:r>
                        <a:rPr lang="ru-RU" sz="10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год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805" marR="288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1587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28805" marR="288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28805" marR="288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28805" marR="288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28805" marR="288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33787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 dirty="0">
                          <a:effectLst/>
                          <a:latin typeface="Times New Roman"/>
                        </a:rPr>
                        <a:t>Муниципальная программа «Развитие образования в Кировском муниципальном районе на 2018-2022 гг.»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0100000000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effectLst/>
                          <a:latin typeface="Times New Roman"/>
                        </a:rPr>
                        <a:t>456 245,47000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33787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1" u="none" strike="noStrike">
                          <a:effectLst/>
                          <a:latin typeface="Times New Roman"/>
                        </a:rPr>
                        <a:t>Подпрограмма  № 1 «Развитие и поддержка муниципальных образовательных учреждений»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1" u="none" strike="noStrike">
                          <a:effectLst/>
                          <a:latin typeface="Times New Roman"/>
                        </a:rPr>
                        <a:t>003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1" u="none" strike="noStrike">
                          <a:effectLst/>
                          <a:latin typeface="Times New Roman"/>
                        </a:rPr>
                        <a:t>0110000000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1" u="none" strike="noStrike">
                          <a:effectLst/>
                          <a:latin typeface="Times New Roman"/>
                        </a:rPr>
                        <a:t>305 232,93570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17360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Мероприятия по развитию и поддержке образовательных учреждений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003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0110020041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500,00000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33787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Мероприятия по развитию и поддержке образовательных учреждений (наказы избирателей)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003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0110030041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450,00000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33787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Мероприятия по капитальный ремонт зданий муниципальных общеобразовательных учреждений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11 847,95070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46379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Расходы на капитальный ремонт зданий муниципальных общеобразовательных учреждений (краевой бюджет)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003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0110092340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11 729,45070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5021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Расходы на капитальный ремонт зданий муниципальных общеобразовательных учреждений, в целях софинансирования которых из бюджета Приморского края предоставляются субсидии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003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0110Б92340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118,50000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5021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Расходы на обеспечение деятельности (заработная плата, начисления на выплаты по оплате труда, содержание учреждений, оказание услуг, выполнение работ) муниципальных учреждений за счет средств местного бюджета (школы)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003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0110020042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86 396,86500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5021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Расходы на исполнение госполномочий по реализации дошкольного, общего и дополнительного образования в муниципальных общеобразовательных учреждениях по основным общеобразовательным программам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003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0110093060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166 876,77000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46379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Субвенции  на обеспечение   бесплатным питанием детей, обучающихся муниципальных общеобразовательных учреждениях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003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0110093150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7 825,95000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5021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Субвенции бюджетам муниципальных образований Приморского края на меры социальной поддержки педагогическим работникам краевых государственных и муниципальных образовательных организаций Приморского края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003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011Е193140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1 130,00000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5021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effectLst/>
                          <a:latin typeface="Times New Roman"/>
                        </a:rPr>
                        <a:t>Субвенции на организацию бесплатного горячего питания обучающихся, получающих начальное общее образование в государственных и муниципальных образовательных организациях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003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effectLst/>
                          <a:latin typeface="Times New Roman"/>
                        </a:rPr>
                        <a:t>01100R3041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Times New Roman"/>
                        </a:rPr>
                        <a:t>10 900,40000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FD1E93-168C-4E3F-B839-29F00AE4705B}" type="slidenum">
              <a:rPr lang="ru-RU" smtClean="0"/>
              <a:pPr>
                <a:defRPr/>
              </a:pPr>
              <a:t>16</a:t>
            </a:fld>
            <a:endParaRPr lang="ru-RU" dirty="0"/>
          </a:p>
        </p:txBody>
      </p:sp>
      <p:pic>
        <p:nvPicPr>
          <p:cNvPr id="5" name="Picture 4" descr="герб2"/>
          <p:cNvPicPr preferRelativeResize="0"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28000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7905037" y="937006"/>
            <a:ext cx="8783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200" b="1" dirty="0"/>
              <a:t>тыс. руб.</a:t>
            </a:r>
          </a:p>
        </p:txBody>
      </p:sp>
    </p:spTree>
    <p:extLst>
      <p:ext uri="{BB962C8B-B14F-4D97-AF65-F5344CB8AC3E}">
        <p14:creationId xmlns:p14="http://schemas.microsoft.com/office/powerpoint/2010/main" val="1534778090"/>
      </p:ext>
    </p:extLst>
  </p:cSld>
  <p:clrMapOvr>
    <a:masterClrMapping/>
  </p:clrMapOvr>
  <p:transition>
    <p:dissolv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5664" y="160338"/>
            <a:ext cx="7979735" cy="887412"/>
          </a:xfrm>
        </p:spPr>
        <p:txBody>
          <a:bodyPr/>
          <a:lstStyle/>
          <a:p>
            <a:pPr algn="ctr"/>
            <a:r>
              <a:rPr lang="ru-RU" sz="2000" dirty="0">
                <a:solidFill>
                  <a:srgbClr val="17375E"/>
                </a:solidFill>
              </a:rPr>
              <a:t>Муниципальные программы </a:t>
            </a:r>
            <a:br>
              <a:rPr lang="ru-RU" sz="2000" dirty="0">
                <a:solidFill>
                  <a:srgbClr val="17375E"/>
                </a:solidFill>
              </a:rPr>
            </a:br>
            <a:r>
              <a:rPr lang="ru-RU" sz="2000" dirty="0">
                <a:solidFill>
                  <a:srgbClr val="17375E"/>
                </a:solidFill>
              </a:rPr>
              <a:t>Кировского муниципального </a:t>
            </a:r>
            <a:r>
              <a:rPr lang="ru-RU" sz="2000" dirty="0" smtClean="0">
                <a:solidFill>
                  <a:srgbClr val="17375E"/>
                </a:solidFill>
              </a:rPr>
              <a:t>района на </a:t>
            </a:r>
            <a:r>
              <a:rPr lang="ru-RU" sz="2000" dirty="0" smtClean="0">
                <a:solidFill>
                  <a:srgbClr val="17375E"/>
                </a:solidFill>
              </a:rPr>
              <a:t>2022 </a:t>
            </a:r>
            <a:r>
              <a:rPr lang="ru-RU" sz="2000" dirty="0" smtClean="0">
                <a:solidFill>
                  <a:srgbClr val="17375E"/>
                </a:solidFill>
              </a:rPr>
              <a:t>год</a:t>
            </a:r>
            <a:endParaRPr lang="ru-RU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17373500"/>
              </p:ext>
            </p:extLst>
          </p:nvPr>
        </p:nvGraphicFramePr>
        <p:xfrm>
          <a:off x="584791" y="1217708"/>
          <a:ext cx="8082132" cy="5613178"/>
        </p:xfrm>
        <a:graphic>
          <a:graphicData uri="http://schemas.openxmlformats.org/drawingml/2006/table">
            <a:tbl>
              <a:tblPr firstRow="1" firstCol="1" bandRow="1"/>
              <a:tblGrid>
                <a:gridCol w="5177129"/>
                <a:gridCol w="798876"/>
                <a:gridCol w="1079001"/>
                <a:gridCol w="1027126"/>
              </a:tblGrid>
              <a:tr h="4277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Ведомство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Целевая статья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Сумма </a:t>
                      </a:r>
                      <a:br>
                        <a:rPr lang="ru-RU" sz="10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0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 </a:t>
                      </a:r>
                      <a:r>
                        <a:rPr lang="ru-RU" sz="10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2022 </a:t>
                      </a:r>
                      <a:r>
                        <a:rPr lang="ru-RU" sz="10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год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1677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3354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Муниципальная программа «Развитие образования в Кировском муниципальном районе на 2018-2022 гг.»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000</a:t>
                      </a:r>
                      <a:endParaRPr lang="ru-RU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0100000000</a:t>
                      </a:r>
                      <a:endParaRPr lang="ru-RU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+mn-ea"/>
                          <a:cs typeface="+mn-cs"/>
                        </a:rPr>
                        <a:t>456 245,47000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32998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1" u="none" strike="noStrike">
                          <a:effectLst/>
                          <a:latin typeface="Times New Roman"/>
                        </a:rPr>
                        <a:t>Подпрограмма № 2 «Развитие дошкольного образования в Кировском муниципальном районе»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1" u="none" strike="noStrike">
                          <a:effectLst/>
                          <a:latin typeface="Times New Roman"/>
                        </a:rPr>
                        <a:t>003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1" u="none" strike="noStrike">
                          <a:effectLst/>
                          <a:latin typeface="Times New Roman"/>
                        </a:rPr>
                        <a:t>0120000000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1" u="none" strike="noStrike">
                          <a:effectLst/>
                          <a:latin typeface="Times New Roman"/>
                        </a:rPr>
                        <a:t>79 922,58000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1695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Мероприятия по развитию и поддержке дошкольных образовательных учреждений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003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0120020041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200,00000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32998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Мероприятия по развитию и поддержке дошкольных образовательных учреждений (наказы избирателей)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003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0120030041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200,00000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65084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Расходы на обеспечение деятельности (заработная плата, начисления на выплаты по оплате труда, содержание учреждений, оказание услуг, выполнение работ) муниципальных учреждений дошкольного образования за счет средств местного бюджета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003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0120020042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32 552,60600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49041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Обеспечение государственных гарантий реализации прав на получение общедоступного и бесплатного дошкольного образования в муниципальных дошкольных образовательных организациях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003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0120093070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41 476,94100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58946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Компенсация части платы, взимаемой с родителей (законных представителей) за присмотр и уход за детьми, осваивающими образовательные программы дошкольного образования в организациях, осуществляющих образовательную деятельность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003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0120093090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5 493,03300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1695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1" u="none" strike="noStrike">
                          <a:effectLst/>
                          <a:latin typeface="Times New Roman"/>
                        </a:rPr>
                        <a:t>Подпрограмма № 3 «Безопасность образовательных учреждений»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1" u="none" strike="noStrike">
                          <a:effectLst/>
                          <a:latin typeface="Times New Roman"/>
                        </a:rPr>
                        <a:t>003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1" u="none" strike="noStrike">
                          <a:effectLst/>
                          <a:latin typeface="Times New Roman"/>
                        </a:rPr>
                        <a:t>0130000000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1" u="none" strike="noStrike">
                          <a:effectLst/>
                          <a:latin typeface="Times New Roman"/>
                        </a:rPr>
                        <a:t>1 753,00000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1695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Санитарно-эпидемиологическая безопасность образовательных учреждений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003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0130020041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250,00000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1695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Противопожарная безопасность образовательных учреждений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003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0130020042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1 503,00000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1695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1" u="none" strike="noStrike">
                          <a:effectLst/>
                          <a:latin typeface="Times New Roman"/>
                        </a:rPr>
                        <a:t>Подпрограмма № 4 «Развитие внешкольного образования»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1" u="none" strike="noStrike">
                          <a:effectLst/>
                          <a:latin typeface="Times New Roman"/>
                        </a:rPr>
                        <a:t>003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1" u="none" strike="noStrike">
                          <a:effectLst/>
                          <a:latin typeface="Times New Roman"/>
                        </a:rPr>
                        <a:t>0140000000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1" u="none" strike="noStrike">
                          <a:effectLst/>
                          <a:latin typeface="Times New Roman"/>
                        </a:rPr>
                        <a:t>21 641,20800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1695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Субсидии бюджетным учреждениям (МБУ ДОД "ДЮЦ")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003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0140020041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6 939,20300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32998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Мероприятия по развитию и поддержке внешкольного образования МБУ ДОД "ДЮЦ" (наказы избирателей)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003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0140030041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50,00000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1695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Субсидии бюджетным учреждениям (МБОУ ДО "ДЮСШ "Патриот" п. Кировский)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003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0140020042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13 957,67500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49041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Субсидии бюджетным учреждениям на создание Муниципального опорного центра дополнительного образования детей Кировского муниципального района (МБОУ ДО "ДЮСШ "Патриот" п. Кировский)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003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0140020046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Times New Roman"/>
                        </a:rPr>
                        <a:t>694,33000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FD1E93-168C-4E3F-B839-29F00AE4705B}" type="slidenum">
              <a:rPr lang="ru-RU" smtClean="0"/>
              <a:pPr>
                <a:defRPr/>
              </a:pPr>
              <a:t>17</a:t>
            </a:fld>
            <a:endParaRPr lang="ru-RU" dirty="0"/>
          </a:p>
        </p:txBody>
      </p:sp>
      <p:pic>
        <p:nvPicPr>
          <p:cNvPr id="5" name="Picture 4" descr="герб2"/>
          <p:cNvPicPr preferRelativeResize="0"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28000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8000730" y="926373"/>
            <a:ext cx="8783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200" b="1" dirty="0"/>
              <a:t>тыс. руб.</a:t>
            </a:r>
          </a:p>
        </p:txBody>
      </p:sp>
    </p:spTree>
    <p:extLst>
      <p:ext uri="{BB962C8B-B14F-4D97-AF65-F5344CB8AC3E}">
        <p14:creationId xmlns:p14="http://schemas.microsoft.com/office/powerpoint/2010/main" val="23972646"/>
      </p:ext>
    </p:extLst>
  </p:cSld>
  <p:clrMapOvr>
    <a:masterClrMapping/>
  </p:clrMapOvr>
  <p:transition>
    <p:dissolv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312" y="166828"/>
            <a:ext cx="7979735" cy="887412"/>
          </a:xfrm>
        </p:spPr>
        <p:txBody>
          <a:bodyPr/>
          <a:lstStyle/>
          <a:p>
            <a:pPr algn="ctr"/>
            <a:r>
              <a:rPr lang="ru-RU" sz="2000" dirty="0">
                <a:solidFill>
                  <a:srgbClr val="17375E"/>
                </a:solidFill>
              </a:rPr>
              <a:t>Муниципальные программы </a:t>
            </a:r>
            <a:br>
              <a:rPr lang="ru-RU" sz="2000" dirty="0">
                <a:solidFill>
                  <a:srgbClr val="17375E"/>
                </a:solidFill>
              </a:rPr>
            </a:br>
            <a:r>
              <a:rPr lang="ru-RU" sz="2000" dirty="0">
                <a:solidFill>
                  <a:srgbClr val="17375E"/>
                </a:solidFill>
              </a:rPr>
              <a:t>Кировского муниципального </a:t>
            </a:r>
            <a:r>
              <a:rPr lang="ru-RU" sz="2000" dirty="0" smtClean="0">
                <a:solidFill>
                  <a:srgbClr val="17375E"/>
                </a:solidFill>
              </a:rPr>
              <a:t>района на </a:t>
            </a:r>
            <a:r>
              <a:rPr lang="ru-RU" sz="2000" dirty="0" smtClean="0">
                <a:solidFill>
                  <a:srgbClr val="17375E"/>
                </a:solidFill>
              </a:rPr>
              <a:t>2022 </a:t>
            </a:r>
            <a:r>
              <a:rPr lang="ru-RU" sz="2000" dirty="0" smtClean="0">
                <a:solidFill>
                  <a:srgbClr val="17375E"/>
                </a:solidFill>
              </a:rPr>
              <a:t>год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04731886"/>
              </p:ext>
            </p:extLst>
          </p:nvPr>
        </p:nvGraphicFramePr>
        <p:xfrm>
          <a:off x="595425" y="1450800"/>
          <a:ext cx="8080743" cy="5024426"/>
        </p:xfrm>
        <a:graphic>
          <a:graphicData uri="http://schemas.openxmlformats.org/drawingml/2006/table">
            <a:tbl>
              <a:tblPr firstRow="1" firstCol="1" bandRow="1"/>
              <a:tblGrid>
                <a:gridCol w="5387426"/>
                <a:gridCol w="623849"/>
                <a:gridCol w="947649"/>
                <a:gridCol w="1121819"/>
              </a:tblGrid>
              <a:tr h="7212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Ве-домст-во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Целевая статья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Сумма </a:t>
                      </a:r>
                      <a:br>
                        <a:rPr lang="ru-RU" sz="10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0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 </a:t>
                      </a:r>
                      <a:r>
                        <a:rPr lang="ru-RU" sz="10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2022 </a:t>
                      </a:r>
                      <a:r>
                        <a:rPr lang="ru-RU" sz="10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год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1923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4327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Муниципальная программа «Развитие образования в Кировском муниципальном районе на 2018-2022 гг.»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000</a:t>
                      </a:r>
                      <a:endParaRPr lang="ru-RU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0100000000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+mn-ea"/>
                          <a:cs typeface="+mn-cs"/>
                        </a:rPr>
                        <a:t>456 245,47000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21636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1" u="none" strike="noStrike">
                          <a:effectLst/>
                          <a:latin typeface="Times New Roman"/>
                        </a:rPr>
                        <a:t>Подпрограмма № 5 «Переподготовка и повышение кадров»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1" u="none" strike="noStrike">
                          <a:effectLst/>
                          <a:latin typeface="Times New Roman"/>
                        </a:rPr>
                        <a:t>003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1" u="none" strike="noStrike">
                          <a:effectLst/>
                          <a:latin typeface="Times New Roman"/>
                        </a:rPr>
                        <a:t>0150000000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1" u="none" strike="noStrike">
                          <a:effectLst/>
                          <a:latin typeface="Times New Roman"/>
                        </a:rPr>
                        <a:t>50,00000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21636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Мероприятия по переподготовке и повышению кадров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003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0150020040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50,00000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21636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1" u="none" strike="noStrike">
                          <a:effectLst/>
                          <a:latin typeface="Times New Roman"/>
                        </a:rPr>
                        <a:t>Подпрограмма № 6 «Организация отдыха  детей»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1" u="none" strike="noStrike">
                          <a:effectLst/>
                          <a:latin typeface="Times New Roman"/>
                        </a:rPr>
                        <a:t>003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1" u="none" strike="noStrike">
                          <a:effectLst/>
                          <a:latin typeface="Times New Roman"/>
                        </a:rPr>
                        <a:t>0160000000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1" u="none" strike="noStrike">
                          <a:effectLst/>
                          <a:latin typeface="Times New Roman"/>
                        </a:rPr>
                        <a:t>1 914,12130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64908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Субвенции на организацию и обеспечение оздоровления и отдыха детей Приморского края (за исключением организации отдыха детей в каникулярное время)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003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0160093080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1 914,12130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21636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1" u="none" strike="noStrike">
                          <a:effectLst/>
                          <a:latin typeface="Times New Roman"/>
                        </a:rPr>
                        <a:t>Подпрограмма № 7 «Другие вопросы в области образования»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1" u="none" strike="noStrike">
                          <a:effectLst/>
                          <a:latin typeface="Times New Roman"/>
                        </a:rPr>
                        <a:t>003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1" u="none" strike="noStrike">
                          <a:effectLst/>
                          <a:latin typeface="Times New Roman"/>
                        </a:rPr>
                        <a:t>0170000000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1" u="none" strike="noStrike">
                          <a:effectLst/>
                          <a:latin typeface="Times New Roman"/>
                        </a:rPr>
                        <a:t>45 498,62500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43272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Расходы на обеспечение деятельности  (оказание услуг, выполнение работ) муниципальных учреждений ( прочие учреждения)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003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0170020040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44 823,42500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64908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Финансовое обеспечение клубных учреждений сельских поселений (Крыловское сельское поселение, Руновское сельское поселение (оказание услуг, выполнение работ)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003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0170020040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675,20000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21636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1" u="none" strike="noStrike">
                          <a:effectLst/>
                          <a:latin typeface="Times New Roman"/>
                        </a:rPr>
                        <a:t>Подпрограмма № 8 «Молодежь Кировского района"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1" u="none" strike="noStrike">
                          <a:effectLst/>
                          <a:latin typeface="Times New Roman"/>
                        </a:rPr>
                        <a:t>003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1" u="none" strike="noStrike">
                          <a:effectLst/>
                          <a:latin typeface="Times New Roman"/>
                        </a:rPr>
                        <a:t>0180000000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1" u="none" strike="noStrike">
                          <a:effectLst/>
                          <a:latin typeface="Times New Roman"/>
                        </a:rPr>
                        <a:t>150,00000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21636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Мероприятия в сфере образования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951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0180020041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111,00000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21636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Субсидии бюджетным учреждениям (МБУ "КДЦ")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951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0180020042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39,00000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21636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1" u="none" strike="noStrike">
                          <a:effectLst/>
                          <a:latin typeface="Times New Roman"/>
                        </a:rPr>
                        <a:t>Подпрограмма № 9 «Предупреждение развития наркомании в районе»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1" u="none" strike="noStrike">
                          <a:effectLst/>
                          <a:latin typeface="Times New Roman"/>
                        </a:rPr>
                        <a:t>951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1" u="none" strike="noStrike">
                          <a:effectLst/>
                          <a:latin typeface="Times New Roman"/>
                        </a:rPr>
                        <a:t>0190000000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1" u="none" strike="noStrike">
                          <a:effectLst/>
                          <a:latin typeface="Times New Roman"/>
                        </a:rPr>
                        <a:t>83,00000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21636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Мероприятия по предупреждению развития наркомании в районе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951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0190020041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Times New Roman"/>
                        </a:rPr>
                        <a:t>83,00000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FD1E93-168C-4E3F-B839-29F00AE4705B}" type="slidenum">
              <a:rPr lang="ru-RU" smtClean="0"/>
              <a:pPr>
                <a:defRPr/>
              </a:pPr>
              <a:t>18</a:t>
            </a:fld>
            <a:endParaRPr lang="ru-RU" dirty="0"/>
          </a:p>
        </p:txBody>
      </p:sp>
      <p:pic>
        <p:nvPicPr>
          <p:cNvPr id="5" name="Picture 4" descr="герб2"/>
          <p:cNvPicPr preferRelativeResize="0"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28000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7703017" y="1064871"/>
            <a:ext cx="8783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200" b="1" dirty="0"/>
              <a:t>тыс. руб.</a:t>
            </a:r>
          </a:p>
        </p:txBody>
      </p:sp>
    </p:spTree>
    <p:extLst>
      <p:ext uri="{BB962C8B-B14F-4D97-AF65-F5344CB8AC3E}">
        <p14:creationId xmlns:p14="http://schemas.microsoft.com/office/powerpoint/2010/main" val="3623055361"/>
      </p:ext>
    </p:extLst>
  </p:cSld>
  <p:clrMapOvr>
    <a:masterClrMapping/>
  </p:clrMapOvr>
  <p:transition>
    <p:dissolv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5032" y="160338"/>
            <a:ext cx="7990367" cy="887412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solidFill>
                  <a:srgbClr val="17375E"/>
                </a:solidFill>
              </a:rPr>
              <a:t>Муниципальные программы </a:t>
            </a:r>
            <a:br>
              <a:rPr lang="ru-RU" sz="2000" dirty="0" smtClean="0">
                <a:solidFill>
                  <a:srgbClr val="17375E"/>
                </a:solidFill>
              </a:rPr>
            </a:br>
            <a:r>
              <a:rPr lang="ru-RU" sz="2000" dirty="0" smtClean="0">
                <a:solidFill>
                  <a:srgbClr val="17375E"/>
                </a:solidFill>
              </a:rPr>
              <a:t>Кировского муниципального района на </a:t>
            </a:r>
            <a:r>
              <a:rPr lang="ru-RU" sz="2000" dirty="0" smtClean="0">
                <a:solidFill>
                  <a:srgbClr val="17375E"/>
                </a:solidFill>
              </a:rPr>
              <a:t>2022 </a:t>
            </a:r>
            <a:r>
              <a:rPr lang="ru-RU" sz="2000" dirty="0" smtClean="0">
                <a:solidFill>
                  <a:srgbClr val="17375E"/>
                </a:solidFill>
              </a:rPr>
              <a:t>год</a:t>
            </a:r>
            <a:endParaRPr lang="ru-RU" sz="2000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83781448"/>
              </p:ext>
            </p:extLst>
          </p:nvPr>
        </p:nvGraphicFramePr>
        <p:xfrm>
          <a:off x="606056" y="1469690"/>
          <a:ext cx="8133907" cy="4916597"/>
        </p:xfrm>
        <a:graphic>
          <a:graphicData uri="http://schemas.openxmlformats.org/drawingml/2006/table">
            <a:tbl>
              <a:tblPr firstRow="1" firstCol="1" bandRow="1"/>
              <a:tblGrid>
                <a:gridCol w="5373118"/>
                <a:gridCol w="1013156"/>
                <a:gridCol w="885804"/>
                <a:gridCol w="861829"/>
              </a:tblGrid>
              <a:tr h="4386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Ведомство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Целевая статья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Сумма </a:t>
                      </a:r>
                      <a:br>
                        <a:rPr lang="ru-RU" sz="10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0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 </a:t>
                      </a:r>
                      <a:r>
                        <a:rPr lang="ru-RU" sz="10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2022 </a:t>
                      </a:r>
                      <a:r>
                        <a:rPr lang="ru-RU" sz="10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год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19143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3996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Муниципальная программа "Профилактика безнадзорности, беспризорности и правонарушений несовершеннолетних на 2018-2022 годы"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0200000000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775,00000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19983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Мероприятия в сфере образования (МКУ ЦОМОУ)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003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0200020261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491,00000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19983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Субсидии бюджетным учреждениям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003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0200020262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280,00000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19983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Субсидии бюджетным учреждениям  (МБУ "КДЦ")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951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0200020263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4,00000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3996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Муниципальная программа "Профилактика экстремизма и терроризма на территории Кировского района на 2018-2022 годы"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0300000000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325,00000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19983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Мероприятия в сфере образования (бюджетные образовательные учреждения)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003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0300030361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305,00000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3996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Субсидии бюджетным учреждениям  (МБУ "КДЦ")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951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0300030363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20,00000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19983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Муниципальная программа "Развитие физической культуры и спорта в Кировском муниципальном районе на 2018-2022 годы"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0400000000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3 590,09400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3996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Мероприятия по развитию физкультуры и спорта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951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0400040460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150,00000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3996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Расходы на подготовку сметной документации, прохождение экспертизы и иные расходы по спортивным объектам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951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0400040470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153,00000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3996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1" u="none" strike="noStrike">
                          <a:effectLst/>
                          <a:latin typeface="Times New Roman"/>
                        </a:rPr>
                        <a:t>Мероприятия по оснащению спортивной инфраструктуры спортивно-технологическим оборудованием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1" u="none" strike="noStrike">
                          <a:effectLst/>
                          <a:latin typeface="Times New Roman"/>
                        </a:rPr>
                        <a:t>951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1" u="none" strike="noStrike">
                          <a:effectLst/>
                          <a:latin typeface="Times New Roman"/>
                        </a:rPr>
                        <a:t>2 865,71369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3996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Мероприятия по  оснащению спортивной инфраструктуры спортивно-технологическим оборудованием (краевой бюджет)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951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effectLst/>
                          <a:latin typeface="Times New Roman"/>
                        </a:rPr>
                        <a:t>040P552280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2 836,80300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19143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Мероприятия по  оснащению спортивной инфраструктуры спортивно-технологическим оборудованием (местный  бюджет)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952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effectLst/>
                          <a:latin typeface="Times New Roman"/>
                        </a:rPr>
                        <a:t>040P552281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Times New Roman"/>
                        </a:rPr>
                        <a:t>28,91069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FD1E93-168C-4E3F-B839-29F00AE4705B}" type="slidenum">
              <a:rPr lang="ru-RU" smtClean="0"/>
              <a:pPr>
                <a:defRPr/>
              </a:pPr>
              <a:t>19</a:t>
            </a:fld>
            <a:endParaRPr lang="ru-RU" dirty="0"/>
          </a:p>
        </p:txBody>
      </p:sp>
      <p:pic>
        <p:nvPicPr>
          <p:cNvPr id="5" name="Picture 4" descr="герб2"/>
          <p:cNvPicPr preferRelativeResize="0"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28000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7703017" y="1064871"/>
            <a:ext cx="8783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200" b="1" dirty="0"/>
              <a:t>тыс. руб.</a:t>
            </a:r>
          </a:p>
        </p:txBody>
      </p:sp>
    </p:spTree>
    <p:extLst>
      <p:ext uri="{BB962C8B-B14F-4D97-AF65-F5344CB8AC3E}">
        <p14:creationId xmlns:p14="http://schemas.microsoft.com/office/powerpoint/2010/main" val="2687373263"/>
      </p:ext>
    </p:extLst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FD1E93-168C-4E3F-B839-29F00AE4705B}" type="slidenum">
              <a:rPr lang="ru-RU" smtClean="0"/>
              <a:pPr>
                <a:defRPr/>
              </a:pPr>
              <a:t>2</a:t>
            </a:fld>
            <a:endParaRPr lang="ru-RU" dirty="0"/>
          </a:p>
        </p:txBody>
      </p:sp>
      <p:pic>
        <p:nvPicPr>
          <p:cNvPr id="5" name="Picture 4" descr="герб2"/>
          <p:cNvPicPr preferRelativeResize="0"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28000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Заголовок 5"/>
          <p:cNvSpPr txBox="1">
            <a:spLocks noGrp="1"/>
          </p:cNvSpPr>
          <p:nvPr>
            <p:ph type="title"/>
          </p:nvPr>
        </p:nvSpPr>
        <p:spPr>
          <a:xfrm>
            <a:off x="1158948" y="434767"/>
            <a:ext cx="7756451" cy="33855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effectLst>
            <a:softEdge rad="31750"/>
          </a:effectLst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002060"/>
                </a:solidFill>
                <a:latin typeface="+mn-lt"/>
                <a:cs typeface="Times New Roman" pitchFamily="18" charset="0"/>
              </a:rPr>
              <a:t>Основные термины и понятия, используемые при составлении бюджета 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985" y="1217501"/>
            <a:ext cx="8376630" cy="47674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8" name="Group 4"/>
          <p:cNvGrpSpPr>
            <a:grpSpLocks noChangeAspect="1"/>
          </p:cNvGrpSpPr>
          <p:nvPr/>
        </p:nvGrpSpPr>
        <p:grpSpPr bwMode="auto">
          <a:xfrm>
            <a:off x="1587" y="900000"/>
            <a:ext cx="9140826" cy="5608751"/>
            <a:chOff x="1" y="1033"/>
            <a:chExt cx="5758" cy="3067"/>
          </a:xfrm>
        </p:grpSpPr>
        <p:sp>
          <p:nvSpPr>
            <p:cNvPr id="9" name="AutoShape 3"/>
            <p:cNvSpPr>
              <a:spLocks noChangeAspect="1" noChangeArrowheads="1" noTextEdit="1"/>
            </p:cNvSpPr>
            <p:nvPr/>
          </p:nvSpPr>
          <p:spPr bwMode="auto">
            <a:xfrm>
              <a:off x="1" y="1033"/>
              <a:ext cx="5276" cy="30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Rectangle 5"/>
            <p:cNvSpPr>
              <a:spLocks noChangeArrowheads="1"/>
            </p:cNvSpPr>
            <p:nvPr/>
          </p:nvSpPr>
          <p:spPr bwMode="auto">
            <a:xfrm>
              <a:off x="693" y="1062"/>
              <a:ext cx="419" cy="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eaLnBrk="1" hangingPunct="1"/>
              <a:r>
                <a:rPr lang="ru-RU" altLang="ru-RU" sz="1400" b="1" dirty="0">
                  <a:solidFill>
                    <a:srgbClr val="000000"/>
                  </a:solidFill>
                  <a:latin typeface="Times New Roman" pitchFamily="18" charset="0"/>
                </a:rPr>
                <a:t>бюджет</a:t>
              </a:r>
              <a:endParaRPr lang="ru-RU" altLang="ru-RU" dirty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11" name="Rectangle 6"/>
            <p:cNvSpPr>
              <a:spLocks noChangeArrowheads="1"/>
            </p:cNvSpPr>
            <p:nvPr/>
          </p:nvSpPr>
          <p:spPr bwMode="auto">
            <a:xfrm>
              <a:off x="1057" y="1064"/>
              <a:ext cx="7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eaLnBrk="1" hangingPunct="1"/>
              <a:r>
                <a:rPr lang="ru-RU" altLang="ru-RU" sz="14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ru-RU" altLang="ru-RU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12" name="Rectangle 7"/>
            <p:cNvSpPr>
              <a:spLocks noChangeArrowheads="1"/>
            </p:cNvSpPr>
            <p:nvPr/>
          </p:nvSpPr>
          <p:spPr bwMode="auto">
            <a:xfrm>
              <a:off x="1091" y="1064"/>
              <a:ext cx="98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eaLnBrk="1" hangingPunct="1"/>
              <a:r>
                <a:rPr lang="ru-RU" altLang="ru-RU" sz="1400">
                  <a:solidFill>
                    <a:srgbClr val="000000"/>
                  </a:solidFill>
                  <a:latin typeface="Times New Roman" pitchFamily="18" charset="0"/>
                </a:rPr>
                <a:t>–</a:t>
              </a:r>
              <a:endParaRPr lang="ru-RU" altLang="ru-RU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13" name="Rectangle 8"/>
            <p:cNvSpPr>
              <a:spLocks noChangeArrowheads="1"/>
            </p:cNvSpPr>
            <p:nvPr/>
          </p:nvSpPr>
          <p:spPr bwMode="auto">
            <a:xfrm>
              <a:off x="1144" y="1064"/>
              <a:ext cx="7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eaLnBrk="1" hangingPunct="1"/>
              <a:r>
                <a:rPr lang="ru-RU" altLang="ru-RU" sz="14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ru-RU" altLang="ru-RU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14" name="Rectangle 9"/>
            <p:cNvSpPr>
              <a:spLocks noChangeArrowheads="1"/>
            </p:cNvSpPr>
            <p:nvPr/>
          </p:nvSpPr>
          <p:spPr bwMode="auto">
            <a:xfrm>
              <a:off x="1145" y="1062"/>
              <a:ext cx="2654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eaLnBrk="1" hangingPunct="1"/>
              <a:r>
                <a:rPr lang="ru-RU" altLang="ru-RU" sz="1400" dirty="0">
                  <a:solidFill>
                    <a:srgbClr val="000000"/>
                  </a:solidFill>
                  <a:latin typeface="Times New Roman" pitchFamily="18" charset="0"/>
                </a:rPr>
                <a:t>форма образования и расходования денежных средств</a:t>
              </a:r>
              <a:endParaRPr lang="ru-RU" altLang="ru-RU" dirty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15" name="Rectangle 10"/>
            <p:cNvSpPr>
              <a:spLocks noChangeArrowheads="1"/>
            </p:cNvSpPr>
            <p:nvPr/>
          </p:nvSpPr>
          <p:spPr bwMode="auto">
            <a:xfrm>
              <a:off x="3775" y="1073"/>
              <a:ext cx="1984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eaLnBrk="1" hangingPunct="1"/>
              <a:r>
                <a:rPr lang="ru-RU" altLang="ru-RU" sz="1400">
                  <a:solidFill>
                    <a:srgbClr val="000000"/>
                  </a:solidFill>
                  <a:latin typeface="Times New Roman" pitchFamily="18" charset="0"/>
                </a:rPr>
                <a:t>, предназначенных для финансового </a:t>
              </a:r>
              <a:endParaRPr lang="ru-RU" altLang="ru-RU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16" name="Rectangle 11"/>
            <p:cNvSpPr>
              <a:spLocks noChangeArrowheads="1"/>
            </p:cNvSpPr>
            <p:nvPr/>
          </p:nvSpPr>
          <p:spPr bwMode="auto">
            <a:xfrm>
              <a:off x="394" y="1190"/>
              <a:ext cx="3343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eaLnBrk="1" hangingPunct="1"/>
              <a:r>
                <a:rPr lang="ru-RU" altLang="ru-RU" sz="1400">
                  <a:solidFill>
                    <a:srgbClr val="000000"/>
                  </a:solidFill>
                  <a:latin typeface="Times New Roman" pitchFamily="18" charset="0"/>
                </a:rPr>
                <a:t>обеспечения задач и функций государства и местного самоуправления;</a:t>
              </a:r>
              <a:endParaRPr lang="ru-RU" altLang="ru-RU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17" name="Rectangle 12"/>
            <p:cNvSpPr>
              <a:spLocks noChangeArrowheads="1"/>
            </p:cNvSpPr>
            <p:nvPr/>
          </p:nvSpPr>
          <p:spPr bwMode="auto">
            <a:xfrm>
              <a:off x="3612" y="1190"/>
              <a:ext cx="7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eaLnBrk="1" hangingPunct="1"/>
              <a:r>
                <a:rPr lang="ru-RU" altLang="ru-RU" sz="14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ru-RU" altLang="ru-RU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18" name="Rectangle 13"/>
            <p:cNvSpPr>
              <a:spLocks noChangeArrowheads="1"/>
            </p:cNvSpPr>
            <p:nvPr/>
          </p:nvSpPr>
          <p:spPr bwMode="auto">
            <a:xfrm>
              <a:off x="693" y="1312"/>
              <a:ext cx="857" cy="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eaLnBrk="1" hangingPunct="1"/>
              <a:r>
                <a:rPr lang="ru-RU" altLang="ru-RU" sz="1400" b="1" dirty="0">
                  <a:solidFill>
                    <a:srgbClr val="000000"/>
                  </a:solidFill>
                  <a:latin typeface="Times New Roman" pitchFamily="18" charset="0"/>
                </a:rPr>
                <a:t>доходы бюджета</a:t>
              </a:r>
              <a:endParaRPr lang="ru-RU" altLang="ru-RU" dirty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19" name="Rectangle 14"/>
            <p:cNvSpPr>
              <a:spLocks noChangeArrowheads="1"/>
            </p:cNvSpPr>
            <p:nvPr/>
          </p:nvSpPr>
          <p:spPr bwMode="auto">
            <a:xfrm>
              <a:off x="1484" y="1314"/>
              <a:ext cx="7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eaLnBrk="1" hangingPunct="1"/>
              <a:r>
                <a:rPr lang="ru-RU" altLang="ru-RU" sz="14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ru-RU" altLang="ru-RU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20" name="Rectangle 15"/>
            <p:cNvSpPr>
              <a:spLocks noChangeArrowheads="1"/>
            </p:cNvSpPr>
            <p:nvPr/>
          </p:nvSpPr>
          <p:spPr bwMode="auto">
            <a:xfrm>
              <a:off x="1510" y="1314"/>
              <a:ext cx="98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eaLnBrk="1" hangingPunct="1"/>
              <a:r>
                <a:rPr lang="ru-RU" altLang="ru-RU" sz="1400">
                  <a:solidFill>
                    <a:srgbClr val="000000"/>
                  </a:solidFill>
                  <a:latin typeface="Times New Roman" pitchFamily="18" charset="0"/>
                </a:rPr>
                <a:t>–</a:t>
              </a:r>
              <a:endParaRPr lang="ru-RU" altLang="ru-RU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21" name="Rectangle 16"/>
            <p:cNvSpPr>
              <a:spLocks noChangeArrowheads="1"/>
            </p:cNvSpPr>
            <p:nvPr/>
          </p:nvSpPr>
          <p:spPr bwMode="auto">
            <a:xfrm>
              <a:off x="1564" y="1314"/>
              <a:ext cx="7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eaLnBrk="1" hangingPunct="1"/>
              <a:r>
                <a:rPr lang="ru-RU" altLang="ru-RU" sz="14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ru-RU" altLang="ru-RU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22" name="Rectangle 17"/>
            <p:cNvSpPr>
              <a:spLocks noChangeArrowheads="1"/>
            </p:cNvSpPr>
            <p:nvPr/>
          </p:nvSpPr>
          <p:spPr bwMode="auto">
            <a:xfrm>
              <a:off x="1590" y="1314"/>
              <a:ext cx="3904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eaLnBrk="1" hangingPunct="1"/>
              <a:r>
                <a:rPr lang="ru-RU" altLang="ru-RU" sz="1400" dirty="0">
                  <a:solidFill>
                    <a:srgbClr val="000000"/>
                  </a:solidFill>
                  <a:latin typeface="Times New Roman" pitchFamily="18" charset="0"/>
                </a:rPr>
                <a:t>поступающие в бюджет денежные средства, за исключением средств, являющихся </a:t>
              </a:r>
              <a:endParaRPr lang="ru-RU" altLang="ru-RU" dirty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23" name="Rectangle 18"/>
            <p:cNvSpPr>
              <a:spLocks noChangeArrowheads="1"/>
            </p:cNvSpPr>
            <p:nvPr/>
          </p:nvSpPr>
          <p:spPr bwMode="auto">
            <a:xfrm>
              <a:off x="394" y="1439"/>
              <a:ext cx="2382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eaLnBrk="1" hangingPunct="1"/>
              <a:r>
                <a:rPr lang="ru-RU" altLang="ru-RU" sz="1400" dirty="0">
                  <a:solidFill>
                    <a:srgbClr val="000000"/>
                  </a:solidFill>
                  <a:latin typeface="Times New Roman" pitchFamily="18" charset="0"/>
                </a:rPr>
                <a:t>источниками финансирования дефицита бюджета;</a:t>
              </a:r>
              <a:endParaRPr lang="ru-RU" altLang="ru-RU" dirty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24" name="Rectangle 19"/>
            <p:cNvSpPr>
              <a:spLocks noChangeArrowheads="1"/>
            </p:cNvSpPr>
            <p:nvPr/>
          </p:nvSpPr>
          <p:spPr bwMode="auto">
            <a:xfrm>
              <a:off x="2675" y="1439"/>
              <a:ext cx="7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eaLnBrk="1" hangingPunct="1"/>
              <a:r>
                <a:rPr lang="ru-RU" altLang="ru-RU" sz="14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ru-RU" altLang="ru-RU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25" name="Rectangle 20"/>
            <p:cNvSpPr>
              <a:spLocks noChangeArrowheads="1"/>
            </p:cNvSpPr>
            <p:nvPr/>
          </p:nvSpPr>
          <p:spPr bwMode="auto">
            <a:xfrm>
              <a:off x="693" y="1563"/>
              <a:ext cx="484" cy="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eaLnBrk="1" hangingPunct="1"/>
              <a:r>
                <a:rPr lang="ru-RU" altLang="ru-RU" sz="1400" b="1">
                  <a:solidFill>
                    <a:srgbClr val="000000"/>
                  </a:solidFill>
                  <a:latin typeface="Times New Roman" pitchFamily="18" charset="0"/>
                </a:rPr>
                <a:t>расходы </a:t>
              </a:r>
              <a:endParaRPr lang="ru-RU" altLang="ru-RU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26" name="Rectangle 21"/>
            <p:cNvSpPr>
              <a:spLocks noChangeArrowheads="1"/>
            </p:cNvSpPr>
            <p:nvPr/>
          </p:nvSpPr>
          <p:spPr bwMode="auto">
            <a:xfrm>
              <a:off x="1154" y="1563"/>
              <a:ext cx="473" cy="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eaLnBrk="1" hangingPunct="1"/>
              <a:r>
                <a:rPr lang="ru-RU" altLang="ru-RU" sz="1400" b="1">
                  <a:solidFill>
                    <a:srgbClr val="000000"/>
                  </a:solidFill>
                  <a:latin typeface="Times New Roman" pitchFamily="18" charset="0"/>
                </a:rPr>
                <a:t>бюджета</a:t>
              </a:r>
              <a:endParaRPr lang="ru-RU" altLang="ru-RU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27" name="Rectangle 22"/>
            <p:cNvSpPr>
              <a:spLocks noChangeArrowheads="1"/>
            </p:cNvSpPr>
            <p:nvPr/>
          </p:nvSpPr>
          <p:spPr bwMode="auto">
            <a:xfrm>
              <a:off x="1571" y="1565"/>
              <a:ext cx="7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eaLnBrk="1" hangingPunct="1"/>
              <a:r>
                <a:rPr lang="ru-RU" altLang="ru-RU" sz="14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ru-RU" altLang="ru-RU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28" name="Rectangle 23"/>
            <p:cNvSpPr>
              <a:spLocks noChangeArrowheads="1"/>
            </p:cNvSpPr>
            <p:nvPr/>
          </p:nvSpPr>
          <p:spPr bwMode="auto">
            <a:xfrm>
              <a:off x="1633" y="1565"/>
              <a:ext cx="98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eaLnBrk="1" hangingPunct="1"/>
              <a:r>
                <a:rPr lang="ru-RU" altLang="ru-RU" sz="1400">
                  <a:solidFill>
                    <a:srgbClr val="000000"/>
                  </a:solidFill>
                  <a:latin typeface="Times New Roman" pitchFamily="18" charset="0"/>
                </a:rPr>
                <a:t>–</a:t>
              </a:r>
              <a:endParaRPr lang="ru-RU" altLang="ru-RU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29" name="Rectangle 24"/>
            <p:cNvSpPr>
              <a:spLocks noChangeArrowheads="1"/>
            </p:cNvSpPr>
            <p:nvPr/>
          </p:nvSpPr>
          <p:spPr bwMode="auto">
            <a:xfrm>
              <a:off x="1687" y="1565"/>
              <a:ext cx="7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eaLnBrk="1" hangingPunct="1"/>
              <a:r>
                <a:rPr lang="ru-RU" altLang="ru-RU" sz="14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ru-RU" altLang="ru-RU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30" name="Rectangle 25"/>
            <p:cNvSpPr>
              <a:spLocks noChangeArrowheads="1"/>
            </p:cNvSpPr>
            <p:nvPr/>
          </p:nvSpPr>
          <p:spPr bwMode="auto">
            <a:xfrm>
              <a:off x="1749" y="1565"/>
              <a:ext cx="3491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eaLnBrk="1" hangingPunct="1"/>
              <a:r>
                <a:rPr lang="ru-RU" altLang="ru-RU" sz="1400" dirty="0">
                  <a:solidFill>
                    <a:srgbClr val="000000"/>
                  </a:solidFill>
                  <a:latin typeface="Times New Roman" pitchFamily="18" charset="0"/>
                </a:rPr>
                <a:t>выплачиваемые из бюджета денежные средства, за исключением средств, </a:t>
              </a:r>
              <a:endParaRPr lang="ru-RU" altLang="ru-RU" dirty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31" name="Rectangle 26"/>
            <p:cNvSpPr>
              <a:spLocks noChangeArrowheads="1"/>
            </p:cNvSpPr>
            <p:nvPr/>
          </p:nvSpPr>
          <p:spPr bwMode="auto">
            <a:xfrm>
              <a:off x="394" y="1690"/>
              <a:ext cx="2989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eaLnBrk="1" hangingPunct="1"/>
              <a:r>
                <a:rPr lang="ru-RU" altLang="ru-RU" sz="1400">
                  <a:solidFill>
                    <a:srgbClr val="000000"/>
                  </a:solidFill>
                  <a:latin typeface="Times New Roman" pitchFamily="18" charset="0"/>
                </a:rPr>
                <a:t>являющихся источниками финансирования дефицита бюджета;</a:t>
              </a:r>
              <a:endParaRPr lang="ru-RU" altLang="ru-RU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32" name="Rectangle 27"/>
            <p:cNvSpPr>
              <a:spLocks noChangeArrowheads="1"/>
            </p:cNvSpPr>
            <p:nvPr/>
          </p:nvSpPr>
          <p:spPr bwMode="auto">
            <a:xfrm>
              <a:off x="3267" y="1690"/>
              <a:ext cx="7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eaLnBrk="1" hangingPunct="1"/>
              <a:r>
                <a:rPr lang="ru-RU" altLang="ru-RU" sz="14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ru-RU" altLang="ru-RU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33" name="Rectangle 28"/>
            <p:cNvSpPr>
              <a:spLocks noChangeArrowheads="1"/>
            </p:cNvSpPr>
            <p:nvPr/>
          </p:nvSpPr>
          <p:spPr bwMode="auto">
            <a:xfrm>
              <a:off x="693" y="1814"/>
              <a:ext cx="920" cy="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eaLnBrk="1" hangingPunct="1"/>
              <a:r>
                <a:rPr lang="ru-RU" altLang="ru-RU" sz="1400" b="1" dirty="0">
                  <a:solidFill>
                    <a:srgbClr val="000000"/>
                  </a:solidFill>
                  <a:latin typeface="Times New Roman" pitchFamily="18" charset="0"/>
                </a:rPr>
                <a:t>дефицит бюджета</a:t>
              </a:r>
              <a:endParaRPr lang="ru-RU" altLang="ru-RU" dirty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34" name="Rectangle 29"/>
            <p:cNvSpPr>
              <a:spLocks noChangeArrowheads="1"/>
            </p:cNvSpPr>
            <p:nvPr/>
          </p:nvSpPr>
          <p:spPr bwMode="auto">
            <a:xfrm>
              <a:off x="1543" y="1816"/>
              <a:ext cx="7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eaLnBrk="1" hangingPunct="1"/>
              <a:r>
                <a:rPr lang="ru-RU" altLang="ru-RU" sz="14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ru-RU" altLang="ru-RU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35" name="Rectangle 30"/>
            <p:cNvSpPr>
              <a:spLocks noChangeArrowheads="1"/>
            </p:cNvSpPr>
            <p:nvPr/>
          </p:nvSpPr>
          <p:spPr bwMode="auto">
            <a:xfrm>
              <a:off x="1570" y="1816"/>
              <a:ext cx="98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eaLnBrk="1" hangingPunct="1"/>
              <a:r>
                <a:rPr lang="ru-RU" altLang="ru-RU" sz="1400">
                  <a:solidFill>
                    <a:srgbClr val="000000"/>
                  </a:solidFill>
                  <a:latin typeface="Times New Roman" pitchFamily="18" charset="0"/>
                </a:rPr>
                <a:t>–</a:t>
              </a:r>
              <a:endParaRPr lang="ru-RU" altLang="ru-RU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36" name="Rectangle 31"/>
            <p:cNvSpPr>
              <a:spLocks noChangeArrowheads="1"/>
            </p:cNvSpPr>
            <p:nvPr/>
          </p:nvSpPr>
          <p:spPr bwMode="auto">
            <a:xfrm>
              <a:off x="1623" y="1816"/>
              <a:ext cx="7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eaLnBrk="1" hangingPunct="1"/>
              <a:r>
                <a:rPr lang="ru-RU" altLang="ru-RU" sz="14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ru-RU" altLang="ru-RU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37" name="Rectangle 32"/>
            <p:cNvSpPr>
              <a:spLocks noChangeArrowheads="1"/>
            </p:cNvSpPr>
            <p:nvPr/>
          </p:nvSpPr>
          <p:spPr bwMode="auto">
            <a:xfrm>
              <a:off x="1650" y="1816"/>
              <a:ext cx="237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eaLnBrk="1" hangingPunct="1"/>
              <a:r>
                <a:rPr lang="ru-RU" altLang="ru-RU" sz="1400">
                  <a:solidFill>
                    <a:srgbClr val="000000"/>
                  </a:solidFill>
                  <a:latin typeface="Times New Roman" pitchFamily="18" charset="0"/>
                </a:rPr>
                <a:t>превышение расходов бюджета над его доходами;</a:t>
              </a:r>
              <a:endParaRPr lang="ru-RU" altLang="ru-RU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38" name="Rectangle 33"/>
            <p:cNvSpPr>
              <a:spLocks noChangeArrowheads="1"/>
            </p:cNvSpPr>
            <p:nvPr/>
          </p:nvSpPr>
          <p:spPr bwMode="auto">
            <a:xfrm>
              <a:off x="3918" y="1816"/>
              <a:ext cx="7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eaLnBrk="1" hangingPunct="1"/>
              <a:r>
                <a:rPr lang="ru-RU" altLang="ru-RU" sz="14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ru-RU" altLang="ru-RU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39" name="Rectangle 34"/>
            <p:cNvSpPr>
              <a:spLocks noChangeArrowheads="1"/>
            </p:cNvSpPr>
            <p:nvPr/>
          </p:nvSpPr>
          <p:spPr bwMode="auto">
            <a:xfrm>
              <a:off x="693" y="1939"/>
              <a:ext cx="994" cy="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eaLnBrk="1" hangingPunct="1"/>
              <a:r>
                <a:rPr lang="ru-RU" altLang="ru-RU" sz="1400" b="1" dirty="0">
                  <a:solidFill>
                    <a:srgbClr val="000000"/>
                  </a:solidFill>
                  <a:latin typeface="Times New Roman" pitchFamily="18" charset="0"/>
                </a:rPr>
                <a:t>профицит бюджета</a:t>
              </a:r>
              <a:endParaRPr lang="ru-RU" altLang="ru-RU" dirty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40" name="Rectangle 35"/>
            <p:cNvSpPr>
              <a:spLocks noChangeArrowheads="1"/>
            </p:cNvSpPr>
            <p:nvPr/>
          </p:nvSpPr>
          <p:spPr bwMode="auto">
            <a:xfrm>
              <a:off x="1616" y="1941"/>
              <a:ext cx="7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eaLnBrk="1" hangingPunct="1"/>
              <a:r>
                <a:rPr lang="ru-RU" altLang="ru-RU" sz="14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ru-RU" altLang="ru-RU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41" name="Rectangle 36"/>
            <p:cNvSpPr>
              <a:spLocks noChangeArrowheads="1"/>
            </p:cNvSpPr>
            <p:nvPr/>
          </p:nvSpPr>
          <p:spPr bwMode="auto">
            <a:xfrm>
              <a:off x="1642" y="1941"/>
              <a:ext cx="98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eaLnBrk="1" hangingPunct="1"/>
              <a:r>
                <a:rPr lang="ru-RU" altLang="ru-RU" sz="1400">
                  <a:solidFill>
                    <a:srgbClr val="000000"/>
                  </a:solidFill>
                  <a:latin typeface="Times New Roman" pitchFamily="18" charset="0"/>
                </a:rPr>
                <a:t>–</a:t>
              </a:r>
              <a:endParaRPr lang="ru-RU" altLang="ru-RU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42" name="Rectangle 37"/>
            <p:cNvSpPr>
              <a:spLocks noChangeArrowheads="1"/>
            </p:cNvSpPr>
            <p:nvPr/>
          </p:nvSpPr>
          <p:spPr bwMode="auto">
            <a:xfrm>
              <a:off x="1694" y="1941"/>
              <a:ext cx="7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eaLnBrk="1" hangingPunct="1"/>
              <a:r>
                <a:rPr lang="ru-RU" altLang="ru-RU" sz="14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ru-RU" altLang="ru-RU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43" name="Rectangle 38"/>
            <p:cNvSpPr>
              <a:spLocks noChangeArrowheads="1"/>
            </p:cNvSpPr>
            <p:nvPr/>
          </p:nvSpPr>
          <p:spPr bwMode="auto">
            <a:xfrm>
              <a:off x="1721" y="1941"/>
              <a:ext cx="1954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eaLnBrk="1" hangingPunct="1"/>
              <a:r>
                <a:rPr lang="ru-RU" altLang="ru-RU" sz="1400">
                  <a:solidFill>
                    <a:srgbClr val="000000"/>
                  </a:solidFill>
                  <a:latin typeface="Times New Roman" pitchFamily="18" charset="0"/>
                </a:rPr>
                <a:t>превышение доходов бюджета над его ра</a:t>
              </a:r>
              <a:endParaRPr lang="ru-RU" altLang="ru-RU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44" name="Rectangle 39"/>
            <p:cNvSpPr>
              <a:spLocks noChangeArrowheads="1"/>
            </p:cNvSpPr>
            <p:nvPr/>
          </p:nvSpPr>
          <p:spPr bwMode="auto">
            <a:xfrm>
              <a:off x="3693" y="1941"/>
              <a:ext cx="610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eaLnBrk="1" hangingPunct="1"/>
              <a:r>
                <a:rPr lang="ru-RU" altLang="ru-RU" sz="1400" dirty="0">
                  <a:solidFill>
                    <a:srgbClr val="000000"/>
                  </a:solidFill>
                  <a:latin typeface="Times New Roman" pitchFamily="18" charset="0"/>
                </a:rPr>
                <a:t>сходами;</a:t>
              </a:r>
              <a:endParaRPr lang="ru-RU" altLang="ru-RU" dirty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45" name="Rectangle 40"/>
            <p:cNvSpPr>
              <a:spLocks noChangeArrowheads="1"/>
            </p:cNvSpPr>
            <p:nvPr/>
          </p:nvSpPr>
          <p:spPr bwMode="auto">
            <a:xfrm>
              <a:off x="3990" y="1941"/>
              <a:ext cx="7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eaLnBrk="1" hangingPunct="1"/>
              <a:r>
                <a:rPr lang="ru-RU" altLang="ru-RU" sz="14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ru-RU" altLang="ru-RU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46" name="Rectangle 41"/>
            <p:cNvSpPr>
              <a:spLocks noChangeArrowheads="1"/>
            </p:cNvSpPr>
            <p:nvPr/>
          </p:nvSpPr>
          <p:spPr bwMode="auto">
            <a:xfrm>
              <a:off x="693" y="2064"/>
              <a:ext cx="1319" cy="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eaLnBrk="1" hangingPunct="1"/>
              <a:r>
                <a:rPr lang="ru-RU" altLang="ru-RU" sz="1400" b="1">
                  <a:solidFill>
                    <a:srgbClr val="000000"/>
                  </a:solidFill>
                  <a:latin typeface="Times New Roman" pitchFamily="18" charset="0"/>
                </a:rPr>
                <a:t>бюджетные ассигнования</a:t>
              </a:r>
              <a:endParaRPr lang="ru-RU" altLang="ru-RU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47" name="Rectangle 42"/>
            <p:cNvSpPr>
              <a:spLocks noChangeArrowheads="1"/>
            </p:cNvSpPr>
            <p:nvPr/>
          </p:nvSpPr>
          <p:spPr bwMode="auto">
            <a:xfrm>
              <a:off x="2005" y="2066"/>
              <a:ext cx="7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eaLnBrk="1" hangingPunct="1"/>
              <a:r>
                <a:rPr lang="ru-RU" altLang="ru-RU" sz="14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ru-RU" altLang="ru-RU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48" name="Rectangle 43"/>
            <p:cNvSpPr>
              <a:spLocks noChangeArrowheads="1"/>
            </p:cNvSpPr>
            <p:nvPr/>
          </p:nvSpPr>
          <p:spPr bwMode="auto">
            <a:xfrm>
              <a:off x="2106" y="2066"/>
              <a:ext cx="98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eaLnBrk="1" hangingPunct="1"/>
              <a:r>
                <a:rPr lang="ru-RU" altLang="ru-RU" sz="1400">
                  <a:solidFill>
                    <a:srgbClr val="000000"/>
                  </a:solidFill>
                  <a:latin typeface="Times New Roman" pitchFamily="18" charset="0"/>
                </a:rPr>
                <a:t>–</a:t>
              </a:r>
              <a:endParaRPr lang="ru-RU" altLang="ru-RU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49" name="Rectangle 44"/>
            <p:cNvSpPr>
              <a:spLocks noChangeArrowheads="1"/>
            </p:cNvSpPr>
            <p:nvPr/>
          </p:nvSpPr>
          <p:spPr bwMode="auto">
            <a:xfrm>
              <a:off x="2159" y="2066"/>
              <a:ext cx="7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eaLnBrk="1" hangingPunct="1"/>
              <a:r>
                <a:rPr lang="ru-RU" altLang="ru-RU" sz="14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ru-RU" altLang="ru-RU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50" name="Rectangle 45"/>
            <p:cNvSpPr>
              <a:spLocks noChangeArrowheads="1"/>
            </p:cNvSpPr>
            <p:nvPr/>
          </p:nvSpPr>
          <p:spPr bwMode="auto">
            <a:xfrm>
              <a:off x="2261" y="2066"/>
              <a:ext cx="2835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eaLnBrk="1" hangingPunct="1"/>
              <a:r>
                <a:rPr lang="ru-RU" altLang="ru-RU" sz="1400">
                  <a:solidFill>
                    <a:srgbClr val="000000"/>
                  </a:solidFill>
                  <a:latin typeface="Times New Roman" pitchFamily="18" charset="0"/>
                </a:rPr>
                <a:t>предельные объемы денежных средств, предусмотренных в </a:t>
              </a:r>
              <a:endParaRPr lang="ru-RU" altLang="ru-RU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51" name="Rectangle 46"/>
            <p:cNvSpPr>
              <a:spLocks noChangeArrowheads="1"/>
            </p:cNvSpPr>
            <p:nvPr/>
          </p:nvSpPr>
          <p:spPr bwMode="auto">
            <a:xfrm>
              <a:off x="394" y="2191"/>
              <a:ext cx="3685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eaLnBrk="1" hangingPunct="1"/>
              <a:r>
                <a:rPr lang="ru-RU" altLang="ru-RU" sz="1400" dirty="0">
                  <a:solidFill>
                    <a:srgbClr val="000000"/>
                  </a:solidFill>
                  <a:latin typeface="Times New Roman" pitchFamily="18" charset="0"/>
                </a:rPr>
                <a:t>соответствующем финансовом году для исполнения бюджетных обязательств;</a:t>
              </a:r>
              <a:endParaRPr lang="ru-RU" altLang="ru-RU" dirty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52" name="Rectangle 47"/>
            <p:cNvSpPr>
              <a:spLocks noChangeArrowheads="1"/>
            </p:cNvSpPr>
            <p:nvPr/>
          </p:nvSpPr>
          <p:spPr bwMode="auto">
            <a:xfrm>
              <a:off x="3949" y="2191"/>
              <a:ext cx="7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eaLnBrk="1" hangingPunct="1"/>
              <a:r>
                <a:rPr lang="ru-RU" altLang="ru-RU" sz="14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ru-RU" altLang="ru-RU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53" name="Rectangle 48"/>
            <p:cNvSpPr>
              <a:spLocks noChangeArrowheads="1"/>
            </p:cNvSpPr>
            <p:nvPr/>
          </p:nvSpPr>
          <p:spPr bwMode="auto">
            <a:xfrm>
              <a:off x="693" y="2315"/>
              <a:ext cx="1119" cy="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eaLnBrk="1" hangingPunct="1"/>
              <a:r>
                <a:rPr lang="ru-RU" altLang="ru-RU" sz="1400" b="1">
                  <a:solidFill>
                    <a:srgbClr val="000000"/>
                  </a:solidFill>
                  <a:latin typeface="Times New Roman" pitchFamily="18" charset="0"/>
                </a:rPr>
                <a:t>муниципальный долг</a:t>
              </a:r>
              <a:endParaRPr lang="ru-RU" altLang="ru-RU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54" name="Rectangle 49"/>
            <p:cNvSpPr>
              <a:spLocks noChangeArrowheads="1"/>
            </p:cNvSpPr>
            <p:nvPr/>
          </p:nvSpPr>
          <p:spPr bwMode="auto">
            <a:xfrm>
              <a:off x="1737" y="2317"/>
              <a:ext cx="7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eaLnBrk="1" hangingPunct="1"/>
              <a:r>
                <a:rPr lang="ru-RU" altLang="ru-RU" sz="14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ru-RU" altLang="ru-RU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55" name="Rectangle 50"/>
            <p:cNvSpPr>
              <a:spLocks noChangeArrowheads="1"/>
            </p:cNvSpPr>
            <p:nvPr/>
          </p:nvSpPr>
          <p:spPr bwMode="auto">
            <a:xfrm>
              <a:off x="1765" y="2317"/>
              <a:ext cx="98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eaLnBrk="1" hangingPunct="1"/>
              <a:r>
                <a:rPr lang="ru-RU" altLang="ru-RU" sz="1400">
                  <a:solidFill>
                    <a:srgbClr val="000000"/>
                  </a:solidFill>
                  <a:latin typeface="Times New Roman" pitchFamily="18" charset="0"/>
                </a:rPr>
                <a:t>–</a:t>
              </a:r>
              <a:endParaRPr lang="ru-RU" altLang="ru-RU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56" name="Rectangle 51"/>
            <p:cNvSpPr>
              <a:spLocks noChangeArrowheads="1"/>
            </p:cNvSpPr>
            <p:nvPr/>
          </p:nvSpPr>
          <p:spPr bwMode="auto">
            <a:xfrm>
              <a:off x="1818" y="2317"/>
              <a:ext cx="7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eaLnBrk="1" hangingPunct="1"/>
              <a:r>
                <a:rPr lang="ru-RU" altLang="ru-RU" sz="14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ru-RU" altLang="ru-RU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57" name="Rectangle 52"/>
            <p:cNvSpPr>
              <a:spLocks noChangeArrowheads="1"/>
            </p:cNvSpPr>
            <p:nvPr/>
          </p:nvSpPr>
          <p:spPr bwMode="auto">
            <a:xfrm>
              <a:off x="1846" y="2317"/>
              <a:ext cx="3633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eaLnBrk="1" hangingPunct="1"/>
              <a:r>
                <a:rPr lang="ru-RU" altLang="ru-RU" sz="1400">
                  <a:solidFill>
                    <a:srgbClr val="000000"/>
                  </a:solidFill>
                  <a:latin typeface="Times New Roman" pitchFamily="18" charset="0"/>
                </a:rPr>
                <a:t>обязательства, возникающие из муниципальных заимствований, гарантий по </a:t>
              </a:r>
              <a:endParaRPr lang="ru-RU" altLang="ru-RU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58" name="Rectangle 53"/>
            <p:cNvSpPr>
              <a:spLocks noChangeArrowheads="1"/>
            </p:cNvSpPr>
            <p:nvPr/>
          </p:nvSpPr>
          <p:spPr bwMode="auto">
            <a:xfrm>
              <a:off x="394" y="2442"/>
              <a:ext cx="697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eaLnBrk="1" hangingPunct="1"/>
              <a:endParaRPr lang="ru-RU" altLang="ru-RU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59" name="Rectangle 54"/>
            <p:cNvSpPr>
              <a:spLocks noChangeArrowheads="1"/>
            </p:cNvSpPr>
            <p:nvPr/>
          </p:nvSpPr>
          <p:spPr bwMode="auto">
            <a:xfrm>
              <a:off x="427" y="2428"/>
              <a:ext cx="4823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eaLnBrk="1" hangingPunct="1"/>
              <a:r>
                <a:rPr lang="ru-RU" altLang="ru-RU" sz="1400">
                  <a:solidFill>
                    <a:srgbClr val="000000"/>
                  </a:solidFill>
                  <a:latin typeface="Times New Roman" pitchFamily="18" charset="0"/>
                </a:rPr>
                <a:t>обязательствам третьих лиц, другие обязательства в соответствии с видами долговых обязательств, </a:t>
              </a:r>
              <a:endParaRPr lang="ru-RU" altLang="ru-RU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60" name="Rectangle 55"/>
            <p:cNvSpPr>
              <a:spLocks noChangeArrowheads="1"/>
            </p:cNvSpPr>
            <p:nvPr/>
          </p:nvSpPr>
          <p:spPr bwMode="auto">
            <a:xfrm>
              <a:off x="394" y="2568"/>
              <a:ext cx="2338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eaLnBrk="1" hangingPunct="1"/>
              <a:r>
                <a:rPr lang="ru-RU" altLang="ru-RU" sz="1400">
                  <a:solidFill>
                    <a:srgbClr val="000000"/>
                  </a:solidFill>
                  <a:latin typeface="Times New Roman" pitchFamily="18" charset="0"/>
                </a:rPr>
                <a:t>принятые на себя муниципальным образованием;</a:t>
              </a:r>
              <a:endParaRPr lang="ru-RU" altLang="ru-RU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61" name="Rectangle 56"/>
            <p:cNvSpPr>
              <a:spLocks noChangeArrowheads="1"/>
            </p:cNvSpPr>
            <p:nvPr/>
          </p:nvSpPr>
          <p:spPr bwMode="auto">
            <a:xfrm>
              <a:off x="2632" y="2568"/>
              <a:ext cx="7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eaLnBrk="1" hangingPunct="1"/>
              <a:r>
                <a:rPr lang="ru-RU" altLang="ru-RU" sz="14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ru-RU" altLang="ru-RU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62" name="Rectangle 57"/>
            <p:cNvSpPr>
              <a:spLocks noChangeArrowheads="1"/>
            </p:cNvSpPr>
            <p:nvPr/>
          </p:nvSpPr>
          <p:spPr bwMode="auto">
            <a:xfrm>
              <a:off x="693" y="2690"/>
              <a:ext cx="1442" cy="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eaLnBrk="1" hangingPunct="1"/>
              <a:r>
                <a:rPr lang="ru-RU" altLang="ru-RU" sz="1400" b="1">
                  <a:solidFill>
                    <a:srgbClr val="000000"/>
                  </a:solidFill>
                  <a:latin typeface="Times New Roman" pitchFamily="18" charset="0"/>
                </a:rPr>
                <a:t>межбюджетные трансферты</a:t>
              </a:r>
              <a:endParaRPr lang="ru-RU" altLang="ru-RU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63" name="Rectangle 58"/>
            <p:cNvSpPr>
              <a:spLocks noChangeArrowheads="1"/>
            </p:cNvSpPr>
            <p:nvPr/>
          </p:nvSpPr>
          <p:spPr bwMode="auto">
            <a:xfrm>
              <a:off x="2076" y="2692"/>
              <a:ext cx="7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eaLnBrk="1" hangingPunct="1"/>
              <a:r>
                <a:rPr lang="ru-RU" altLang="ru-RU" sz="14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ru-RU" altLang="ru-RU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64" name="Rectangle 59"/>
            <p:cNvSpPr>
              <a:spLocks noChangeArrowheads="1"/>
            </p:cNvSpPr>
            <p:nvPr/>
          </p:nvSpPr>
          <p:spPr bwMode="auto">
            <a:xfrm>
              <a:off x="2125" y="2692"/>
              <a:ext cx="98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eaLnBrk="1" hangingPunct="1"/>
              <a:r>
                <a:rPr lang="ru-RU" altLang="ru-RU" sz="1400">
                  <a:solidFill>
                    <a:srgbClr val="000000"/>
                  </a:solidFill>
                  <a:latin typeface="Times New Roman" pitchFamily="18" charset="0"/>
                </a:rPr>
                <a:t>–</a:t>
              </a:r>
              <a:endParaRPr lang="ru-RU" altLang="ru-RU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65" name="Rectangle 60"/>
            <p:cNvSpPr>
              <a:spLocks noChangeArrowheads="1"/>
            </p:cNvSpPr>
            <p:nvPr/>
          </p:nvSpPr>
          <p:spPr bwMode="auto">
            <a:xfrm>
              <a:off x="2178" y="2692"/>
              <a:ext cx="7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eaLnBrk="1" hangingPunct="1"/>
              <a:r>
                <a:rPr lang="ru-RU" altLang="ru-RU" sz="14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ru-RU" altLang="ru-RU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66" name="Rectangle 61"/>
            <p:cNvSpPr>
              <a:spLocks noChangeArrowheads="1"/>
            </p:cNvSpPr>
            <p:nvPr/>
          </p:nvSpPr>
          <p:spPr bwMode="auto">
            <a:xfrm>
              <a:off x="2228" y="2692"/>
              <a:ext cx="3136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eaLnBrk="1" hangingPunct="1"/>
              <a:r>
                <a:rPr lang="ru-RU" altLang="ru-RU" sz="1400">
                  <a:solidFill>
                    <a:srgbClr val="000000"/>
                  </a:solidFill>
                  <a:latin typeface="Times New Roman" pitchFamily="18" charset="0"/>
                </a:rPr>
                <a:t>средства, предоставляемые одним бюджетом бюджетной системы </a:t>
              </a:r>
              <a:endParaRPr lang="ru-RU" altLang="ru-RU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67" name="Rectangle 62"/>
            <p:cNvSpPr>
              <a:spLocks noChangeArrowheads="1"/>
            </p:cNvSpPr>
            <p:nvPr/>
          </p:nvSpPr>
          <p:spPr bwMode="auto">
            <a:xfrm>
              <a:off x="394" y="2817"/>
              <a:ext cx="1753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eaLnBrk="1" hangingPunct="1"/>
              <a:r>
                <a:rPr lang="ru-RU" altLang="ru-RU" sz="1400" dirty="0">
                  <a:solidFill>
                    <a:srgbClr val="000000"/>
                  </a:solidFill>
                  <a:latin typeface="Times New Roman" pitchFamily="18" charset="0"/>
                </a:rPr>
                <a:t>Российской Федерации другому </a:t>
              </a:r>
              <a:r>
                <a:rPr lang="ru-RU" altLang="ru-RU" sz="1400" dirty="0" err="1">
                  <a:solidFill>
                    <a:srgbClr val="000000"/>
                  </a:solidFill>
                  <a:latin typeface="Times New Roman" pitchFamily="18" charset="0"/>
                </a:rPr>
                <a:t>бюд</a:t>
              </a:r>
              <a:endParaRPr lang="ru-RU" altLang="ru-RU" dirty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68" name="Rectangle 63"/>
            <p:cNvSpPr>
              <a:spLocks noChangeArrowheads="1"/>
            </p:cNvSpPr>
            <p:nvPr/>
          </p:nvSpPr>
          <p:spPr bwMode="auto">
            <a:xfrm>
              <a:off x="2145" y="2817"/>
              <a:ext cx="2749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eaLnBrk="1" hangingPunct="1"/>
              <a:r>
                <a:rPr lang="ru-RU" altLang="ru-RU" sz="1400" dirty="0" err="1">
                  <a:solidFill>
                    <a:srgbClr val="000000"/>
                  </a:solidFill>
                  <a:latin typeface="Times New Roman" pitchFamily="18" charset="0"/>
                </a:rPr>
                <a:t>жету</a:t>
              </a:r>
              <a:r>
                <a:rPr lang="ru-RU" altLang="ru-RU" sz="1400" dirty="0">
                  <a:solidFill>
                    <a:srgbClr val="000000"/>
                  </a:solidFill>
                  <a:latin typeface="Times New Roman" pitchFamily="18" charset="0"/>
                </a:rPr>
                <a:t> бюджетной системы Российской Федерации;</a:t>
              </a:r>
              <a:endParaRPr lang="ru-RU" altLang="ru-RU" dirty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69" name="Rectangle 64"/>
            <p:cNvSpPr>
              <a:spLocks noChangeArrowheads="1"/>
            </p:cNvSpPr>
            <p:nvPr/>
          </p:nvSpPr>
          <p:spPr bwMode="auto">
            <a:xfrm>
              <a:off x="4339" y="2817"/>
              <a:ext cx="7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eaLnBrk="1" hangingPunct="1"/>
              <a:r>
                <a:rPr lang="ru-RU" altLang="ru-RU" sz="14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ru-RU" altLang="ru-RU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70" name="Rectangle 65"/>
            <p:cNvSpPr>
              <a:spLocks noChangeArrowheads="1"/>
            </p:cNvSpPr>
            <p:nvPr/>
          </p:nvSpPr>
          <p:spPr bwMode="auto">
            <a:xfrm>
              <a:off x="693" y="2941"/>
              <a:ext cx="1322" cy="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eaLnBrk="1" hangingPunct="1"/>
              <a:r>
                <a:rPr lang="ru-RU" altLang="ru-RU" sz="1400" b="1">
                  <a:solidFill>
                    <a:srgbClr val="000000"/>
                  </a:solidFill>
                  <a:latin typeface="Times New Roman" pitchFamily="18" charset="0"/>
                </a:rPr>
                <a:t>текущий финансовый год</a:t>
              </a:r>
              <a:endParaRPr lang="ru-RU" altLang="ru-RU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71" name="Rectangle 66"/>
            <p:cNvSpPr>
              <a:spLocks noChangeArrowheads="1"/>
            </p:cNvSpPr>
            <p:nvPr/>
          </p:nvSpPr>
          <p:spPr bwMode="auto">
            <a:xfrm>
              <a:off x="1974" y="2943"/>
              <a:ext cx="7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eaLnBrk="1" hangingPunct="1"/>
              <a:r>
                <a:rPr lang="ru-RU" altLang="ru-RU" sz="14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ru-RU" altLang="ru-RU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72" name="Rectangle 67"/>
            <p:cNvSpPr>
              <a:spLocks noChangeArrowheads="1"/>
            </p:cNvSpPr>
            <p:nvPr/>
          </p:nvSpPr>
          <p:spPr bwMode="auto">
            <a:xfrm>
              <a:off x="2022" y="2943"/>
              <a:ext cx="98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eaLnBrk="1" hangingPunct="1"/>
              <a:r>
                <a:rPr lang="ru-RU" altLang="ru-RU" sz="1400">
                  <a:solidFill>
                    <a:srgbClr val="000000"/>
                  </a:solidFill>
                  <a:latin typeface="Times New Roman" pitchFamily="18" charset="0"/>
                </a:rPr>
                <a:t>–</a:t>
              </a:r>
              <a:endParaRPr lang="ru-RU" altLang="ru-RU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73" name="Rectangle 68"/>
            <p:cNvSpPr>
              <a:spLocks noChangeArrowheads="1"/>
            </p:cNvSpPr>
            <p:nvPr/>
          </p:nvSpPr>
          <p:spPr bwMode="auto">
            <a:xfrm>
              <a:off x="2076" y="2943"/>
              <a:ext cx="7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eaLnBrk="1" hangingPunct="1"/>
              <a:r>
                <a:rPr lang="ru-RU" altLang="ru-RU" sz="14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ru-RU" altLang="ru-RU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74" name="Rectangle 69"/>
            <p:cNvSpPr>
              <a:spLocks noChangeArrowheads="1"/>
            </p:cNvSpPr>
            <p:nvPr/>
          </p:nvSpPr>
          <p:spPr bwMode="auto">
            <a:xfrm>
              <a:off x="2124" y="2943"/>
              <a:ext cx="3205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eaLnBrk="1" hangingPunct="1"/>
              <a:r>
                <a:rPr lang="ru-RU" altLang="ru-RU" sz="1400" dirty="0">
                  <a:solidFill>
                    <a:srgbClr val="000000"/>
                  </a:solidFill>
                  <a:latin typeface="Times New Roman" pitchFamily="18" charset="0"/>
                </a:rPr>
                <a:t>год, в котором осуществляется исполнение бюджета, составление и </a:t>
              </a:r>
              <a:endParaRPr lang="ru-RU" altLang="ru-RU" dirty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75" name="Rectangle 70"/>
            <p:cNvSpPr>
              <a:spLocks noChangeArrowheads="1"/>
            </p:cNvSpPr>
            <p:nvPr/>
          </p:nvSpPr>
          <p:spPr bwMode="auto">
            <a:xfrm>
              <a:off x="394" y="3069"/>
              <a:ext cx="4854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eaLnBrk="1" hangingPunct="1"/>
              <a:r>
                <a:rPr lang="ru-RU" altLang="ru-RU" sz="1400" dirty="0">
                  <a:solidFill>
                    <a:srgbClr val="000000"/>
                  </a:solidFill>
                  <a:latin typeface="Times New Roman" pitchFamily="18" charset="0"/>
                </a:rPr>
                <a:t>рассмотрение проекта бюджета на очередной финансовый год (очередной финансовый год и плановый </a:t>
              </a:r>
              <a:endParaRPr lang="ru-RU" altLang="ru-RU" dirty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76" name="Rectangle 71"/>
            <p:cNvSpPr>
              <a:spLocks noChangeArrowheads="1"/>
            </p:cNvSpPr>
            <p:nvPr/>
          </p:nvSpPr>
          <p:spPr bwMode="auto">
            <a:xfrm>
              <a:off x="394" y="3194"/>
              <a:ext cx="436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eaLnBrk="1" hangingPunct="1"/>
              <a:r>
                <a:rPr lang="ru-RU" altLang="ru-RU" sz="1400">
                  <a:solidFill>
                    <a:srgbClr val="000000"/>
                  </a:solidFill>
                  <a:latin typeface="Times New Roman" pitchFamily="18" charset="0"/>
                </a:rPr>
                <a:t>период);</a:t>
              </a:r>
              <a:endParaRPr lang="ru-RU" altLang="ru-RU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77" name="Rectangle 72"/>
            <p:cNvSpPr>
              <a:spLocks noChangeArrowheads="1"/>
            </p:cNvSpPr>
            <p:nvPr/>
          </p:nvSpPr>
          <p:spPr bwMode="auto">
            <a:xfrm>
              <a:off x="778" y="3194"/>
              <a:ext cx="7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eaLnBrk="1" hangingPunct="1"/>
              <a:r>
                <a:rPr lang="ru-RU" altLang="ru-RU" sz="14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ru-RU" altLang="ru-RU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78" name="Rectangle 73"/>
            <p:cNvSpPr>
              <a:spLocks noChangeArrowheads="1"/>
            </p:cNvSpPr>
            <p:nvPr/>
          </p:nvSpPr>
          <p:spPr bwMode="auto">
            <a:xfrm>
              <a:off x="600" y="3319"/>
              <a:ext cx="1383" cy="1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eaLnBrk="1" hangingPunct="1"/>
              <a:r>
                <a:rPr lang="ru-RU" altLang="ru-RU" sz="1400" b="1" dirty="0" smtClean="0">
                  <a:solidFill>
                    <a:srgbClr val="000000"/>
                  </a:solidFill>
                  <a:latin typeface="Times New Roman" pitchFamily="18" charset="0"/>
                </a:rPr>
                <a:t>   очередной </a:t>
              </a:r>
              <a:r>
                <a:rPr lang="ru-RU" altLang="ru-RU" sz="1400" b="1" dirty="0">
                  <a:solidFill>
                    <a:srgbClr val="000000"/>
                  </a:solidFill>
                  <a:latin typeface="Times New Roman" pitchFamily="18" charset="0"/>
                </a:rPr>
                <a:t>финансовый</a:t>
              </a:r>
              <a:endParaRPr lang="ru-RU" altLang="ru-RU" dirty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79" name="Rectangle 74"/>
            <p:cNvSpPr>
              <a:spLocks noChangeArrowheads="1"/>
            </p:cNvSpPr>
            <p:nvPr/>
          </p:nvSpPr>
          <p:spPr bwMode="auto">
            <a:xfrm>
              <a:off x="1946" y="3319"/>
              <a:ext cx="188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eaLnBrk="1" hangingPunct="1"/>
              <a:r>
                <a:rPr lang="ru-RU" altLang="ru-RU" sz="1400" b="1">
                  <a:solidFill>
                    <a:srgbClr val="000000"/>
                  </a:solidFill>
                  <a:latin typeface="Times New Roman" pitchFamily="18" charset="0"/>
                </a:rPr>
                <a:t> год</a:t>
              </a:r>
              <a:endParaRPr lang="ru-RU" altLang="ru-RU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80" name="Rectangle 75"/>
            <p:cNvSpPr>
              <a:spLocks noChangeArrowheads="1"/>
            </p:cNvSpPr>
            <p:nvPr/>
          </p:nvSpPr>
          <p:spPr bwMode="auto">
            <a:xfrm>
              <a:off x="2001" y="3320"/>
              <a:ext cx="7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eaLnBrk="1" hangingPunct="1"/>
              <a:r>
                <a:rPr lang="ru-RU" altLang="ru-RU" sz="14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ru-RU" altLang="ru-RU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81" name="Rectangle 76"/>
            <p:cNvSpPr>
              <a:spLocks noChangeArrowheads="1"/>
            </p:cNvSpPr>
            <p:nvPr/>
          </p:nvSpPr>
          <p:spPr bwMode="auto">
            <a:xfrm>
              <a:off x="1836" y="3320"/>
              <a:ext cx="289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eaLnBrk="1" hangingPunct="1"/>
              <a:endParaRPr lang="ru-RU" altLang="ru-RU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82" name="Rectangle 77"/>
            <p:cNvSpPr>
              <a:spLocks noChangeArrowheads="1"/>
            </p:cNvSpPr>
            <p:nvPr/>
          </p:nvSpPr>
          <p:spPr bwMode="auto">
            <a:xfrm>
              <a:off x="2081" y="3320"/>
              <a:ext cx="7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eaLnBrk="1" hangingPunct="1"/>
              <a:r>
                <a:rPr lang="ru-RU" altLang="ru-RU" sz="14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ru-RU" altLang="ru-RU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83" name="Rectangle 78"/>
            <p:cNvSpPr>
              <a:spLocks noChangeArrowheads="1"/>
            </p:cNvSpPr>
            <p:nvPr/>
          </p:nvSpPr>
          <p:spPr bwMode="auto">
            <a:xfrm>
              <a:off x="2169" y="3308"/>
              <a:ext cx="2702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eaLnBrk="1" hangingPunct="1"/>
              <a:r>
                <a:rPr lang="ru-RU" altLang="ru-RU" sz="1400">
                  <a:solidFill>
                    <a:srgbClr val="000000"/>
                  </a:solidFill>
                  <a:latin typeface="Times New Roman" pitchFamily="18" charset="0"/>
                </a:rPr>
                <a:t>-год, следующий за текущим финансовым годом;</a:t>
              </a:r>
              <a:endParaRPr lang="ru-RU" altLang="ru-RU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84" name="Rectangle 79"/>
            <p:cNvSpPr>
              <a:spLocks noChangeArrowheads="1"/>
            </p:cNvSpPr>
            <p:nvPr/>
          </p:nvSpPr>
          <p:spPr bwMode="auto">
            <a:xfrm>
              <a:off x="4303" y="3320"/>
              <a:ext cx="7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eaLnBrk="1" hangingPunct="1"/>
              <a:r>
                <a:rPr lang="ru-RU" altLang="ru-RU" sz="14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ru-RU" altLang="ru-RU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85" name="Rectangle 80"/>
            <p:cNvSpPr>
              <a:spLocks noChangeArrowheads="1"/>
            </p:cNvSpPr>
            <p:nvPr/>
          </p:nvSpPr>
          <p:spPr bwMode="auto">
            <a:xfrm>
              <a:off x="612" y="3442"/>
              <a:ext cx="1000" cy="1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eaLnBrk="1" hangingPunct="1"/>
              <a:r>
                <a:rPr lang="ru-RU" altLang="ru-RU" sz="1400" b="1" dirty="0" smtClean="0">
                  <a:solidFill>
                    <a:srgbClr val="000000"/>
                  </a:solidFill>
                  <a:latin typeface="Times New Roman" pitchFamily="18" charset="0"/>
                </a:rPr>
                <a:t>  плановый </a:t>
              </a:r>
              <a:r>
                <a:rPr lang="ru-RU" altLang="ru-RU" sz="1400" b="1" dirty="0">
                  <a:solidFill>
                    <a:srgbClr val="000000"/>
                  </a:solidFill>
                  <a:latin typeface="Times New Roman" pitchFamily="18" charset="0"/>
                </a:rPr>
                <a:t>период</a:t>
              </a:r>
              <a:endParaRPr lang="ru-RU" altLang="ru-RU" dirty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86" name="Rectangle 81"/>
            <p:cNvSpPr>
              <a:spLocks noChangeArrowheads="1"/>
            </p:cNvSpPr>
            <p:nvPr/>
          </p:nvSpPr>
          <p:spPr bwMode="auto">
            <a:xfrm>
              <a:off x="1541" y="3444"/>
              <a:ext cx="7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eaLnBrk="1" hangingPunct="1"/>
              <a:r>
                <a:rPr lang="ru-RU" altLang="ru-RU" sz="14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ru-RU" altLang="ru-RU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87" name="Rectangle 82"/>
            <p:cNvSpPr>
              <a:spLocks noChangeArrowheads="1"/>
            </p:cNvSpPr>
            <p:nvPr/>
          </p:nvSpPr>
          <p:spPr bwMode="auto">
            <a:xfrm>
              <a:off x="1567" y="3444"/>
              <a:ext cx="98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eaLnBrk="1" hangingPunct="1"/>
              <a:r>
                <a:rPr lang="ru-RU" altLang="ru-RU" sz="1400">
                  <a:solidFill>
                    <a:srgbClr val="000000"/>
                  </a:solidFill>
                  <a:latin typeface="Times New Roman" pitchFamily="18" charset="0"/>
                </a:rPr>
                <a:t>–</a:t>
              </a:r>
              <a:endParaRPr lang="ru-RU" altLang="ru-RU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88" name="Rectangle 83"/>
            <p:cNvSpPr>
              <a:spLocks noChangeArrowheads="1"/>
            </p:cNvSpPr>
            <p:nvPr/>
          </p:nvSpPr>
          <p:spPr bwMode="auto">
            <a:xfrm>
              <a:off x="1621" y="3444"/>
              <a:ext cx="7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eaLnBrk="1" hangingPunct="1"/>
              <a:r>
                <a:rPr lang="ru-RU" altLang="ru-RU" sz="14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ru-RU" altLang="ru-RU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89" name="Rectangle 84"/>
            <p:cNvSpPr>
              <a:spLocks noChangeArrowheads="1"/>
            </p:cNvSpPr>
            <p:nvPr/>
          </p:nvSpPr>
          <p:spPr bwMode="auto">
            <a:xfrm>
              <a:off x="1647" y="3444"/>
              <a:ext cx="3216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eaLnBrk="1" hangingPunct="1"/>
              <a:r>
                <a:rPr lang="ru-RU" altLang="ru-RU" sz="1400">
                  <a:solidFill>
                    <a:srgbClr val="000000"/>
                  </a:solidFill>
                  <a:latin typeface="Times New Roman" pitchFamily="18" charset="0"/>
                </a:rPr>
                <a:t>два финансовых года, следующие за очередным финансовым годом;</a:t>
              </a:r>
              <a:endParaRPr lang="ru-RU" altLang="ru-RU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90" name="Rectangle 85"/>
            <p:cNvSpPr>
              <a:spLocks noChangeArrowheads="1"/>
            </p:cNvSpPr>
            <p:nvPr/>
          </p:nvSpPr>
          <p:spPr bwMode="auto">
            <a:xfrm>
              <a:off x="4739" y="3444"/>
              <a:ext cx="7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eaLnBrk="1" hangingPunct="1"/>
              <a:r>
                <a:rPr lang="ru-RU" altLang="ru-RU" sz="14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ru-RU" altLang="ru-RU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91" name="Rectangle 86"/>
            <p:cNvSpPr>
              <a:spLocks noChangeArrowheads="1"/>
            </p:cNvSpPr>
            <p:nvPr/>
          </p:nvSpPr>
          <p:spPr bwMode="auto">
            <a:xfrm>
              <a:off x="588" y="3559"/>
              <a:ext cx="1421" cy="1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eaLnBrk="1" hangingPunct="1"/>
              <a:r>
                <a:rPr lang="ru-RU" altLang="ru-RU" sz="1400" b="1" dirty="0" smtClean="0">
                  <a:solidFill>
                    <a:srgbClr val="000000"/>
                  </a:solidFill>
                  <a:latin typeface="Times New Roman" pitchFamily="18" charset="0"/>
                </a:rPr>
                <a:t>  отчетный </a:t>
              </a:r>
              <a:r>
                <a:rPr lang="ru-RU" altLang="ru-RU" sz="1400" b="1" dirty="0">
                  <a:solidFill>
                    <a:srgbClr val="000000"/>
                  </a:solidFill>
                  <a:latin typeface="Times New Roman" pitchFamily="18" charset="0"/>
                </a:rPr>
                <a:t>финансовый год</a:t>
              </a:r>
              <a:endParaRPr lang="ru-RU" altLang="ru-RU" dirty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92" name="Rectangle 87"/>
            <p:cNvSpPr>
              <a:spLocks noChangeArrowheads="1"/>
            </p:cNvSpPr>
            <p:nvPr/>
          </p:nvSpPr>
          <p:spPr bwMode="auto">
            <a:xfrm>
              <a:off x="1976" y="3569"/>
              <a:ext cx="7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eaLnBrk="1" hangingPunct="1"/>
              <a:r>
                <a:rPr lang="ru-RU" altLang="ru-RU" sz="14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ru-RU" altLang="ru-RU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93" name="Rectangle 88"/>
            <p:cNvSpPr>
              <a:spLocks noChangeArrowheads="1"/>
            </p:cNvSpPr>
            <p:nvPr/>
          </p:nvSpPr>
          <p:spPr bwMode="auto">
            <a:xfrm>
              <a:off x="2002" y="3569"/>
              <a:ext cx="98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eaLnBrk="1" hangingPunct="1"/>
              <a:r>
                <a:rPr lang="ru-RU" altLang="ru-RU" sz="1400">
                  <a:solidFill>
                    <a:srgbClr val="000000"/>
                  </a:solidFill>
                  <a:latin typeface="Times New Roman" pitchFamily="18" charset="0"/>
                </a:rPr>
                <a:t>–</a:t>
              </a:r>
              <a:endParaRPr lang="ru-RU" altLang="ru-RU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94" name="Rectangle 89"/>
            <p:cNvSpPr>
              <a:spLocks noChangeArrowheads="1"/>
            </p:cNvSpPr>
            <p:nvPr/>
          </p:nvSpPr>
          <p:spPr bwMode="auto">
            <a:xfrm>
              <a:off x="2055" y="3569"/>
              <a:ext cx="7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eaLnBrk="1" hangingPunct="1"/>
              <a:r>
                <a:rPr lang="ru-RU" altLang="ru-RU" sz="14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ru-RU" altLang="ru-RU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95" name="Rectangle 90"/>
            <p:cNvSpPr>
              <a:spLocks noChangeArrowheads="1"/>
            </p:cNvSpPr>
            <p:nvPr/>
          </p:nvSpPr>
          <p:spPr bwMode="auto">
            <a:xfrm>
              <a:off x="2082" y="3569"/>
              <a:ext cx="2477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eaLnBrk="1" hangingPunct="1"/>
              <a:r>
                <a:rPr lang="ru-RU" altLang="ru-RU" sz="1400" dirty="0">
                  <a:solidFill>
                    <a:srgbClr val="000000"/>
                  </a:solidFill>
                  <a:latin typeface="Times New Roman" pitchFamily="18" charset="0"/>
                </a:rPr>
                <a:t>год, предшествующий текущему финансовому году;</a:t>
              </a:r>
              <a:endParaRPr lang="ru-RU" altLang="ru-RU" dirty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96" name="Rectangle 91"/>
            <p:cNvSpPr>
              <a:spLocks noChangeArrowheads="1"/>
            </p:cNvSpPr>
            <p:nvPr/>
          </p:nvSpPr>
          <p:spPr bwMode="auto">
            <a:xfrm>
              <a:off x="4454" y="3569"/>
              <a:ext cx="7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eaLnBrk="1" hangingPunct="1"/>
              <a:r>
                <a:rPr lang="ru-RU" altLang="ru-RU" sz="14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ru-RU" altLang="ru-RU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97" name="Rectangle 92"/>
            <p:cNvSpPr>
              <a:spLocks noChangeArrowheads="1"/>
            </p:cNvSpPr>
            <p:nvPr/>
          </p:nvSpPr>
          <p:spPr bwMode="auto">
            <a:xfrm>
              <a:off x="600" y="3693"/>
              <a:ext cx="1213" cy="1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eaLnBrk="1" hangingPunct="1"/>
              <a:r>
                <a:rPr lang="ru-RU" altLang="ru-RU" sz="1400" b="1" dirty="0" smtClean="0">
                  <a:solidFill>
                    <a:srgbClr val="000000"/>
                  </a:solidFill>
                  <a:latin typeface="Times New Roman" pitchFamily="18" charset="0"/>
                </a:rPr>
                <a:t>  публичные </a:t>
              </a:r>
              <a:r>
                <a:rPr lang="ru-RU" altLang="ru-RU" sz="1400" b="1" dirty="0">
                  <a:solidFill>
                    <a:srgbClr val="000000"/>
                  </a:solidFill>
                  <a:latin typeface="Times New Roman" pitchFamily="18" charset="0"/>
                </a:rPr>
                <a:t>слушания</a:t>
              </a:r>
              <a:endParaRPr lang="ru-RU" altLang="ru-RU" dirty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98" name="Rectangle 93"/>
            <p:cNvSpPr>
              <a:spLocks noChangeArrowheads="1"/>
            </p:cNvSpPr>
            <p:nvPr/>
          </p:nvSpPr>
          <p:spPr bwMode="auto">
            <a:xfrm>
              <a:off x="1739" y="3695"/>
              <a:ext cx="7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eaLnBrk="1" hangingPunct="1"/>
              <a:r>
                <a:rPr lang="ru-RU" altLang="ru-RU" sz="14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ru-RU" altLang="ru-RU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99" name="Rectangle 94"/>
            <p:cNvSpPr>
              <a:spLocks noChangeArrowheads="1"/>
            </p:cNvSpPr>
            <p:nvPr/>
          </p:nvSpPr>
          <p:spPr bwMode="auto">
            <a:xfrm>
              <a:off x="1766" y="3695"/>
              <a:ext cx="79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eaLnBrk="1" hangingPunct="1"/>
              <a:r>
                <a:rPr lang="ru-RU" altLang="ru-RU" sz="1400">
                  <a:solidFill>
                    <a:srgbClr val="000000"/>
                  </a:solidFill>
                  <a:latin typeface="Times New Roman" pitchFamily="18" charset="0"/>
                </a:rPr>
                <a:t>-</a:t>
              </a:r>
              <a:endParaRPr lang="ru-RU" altLang="ru-RU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100" name="Rectangle 95"/>
            <p:cNvSpPr>
              <a:spLocks noChangeArrowheads="1"/>
            </p:cNvSpPr>
            <p:nvPr/>
          </p:nvSpPr>
          <p:spPr bwMode="auto">
            <a:xfrm>
              <a:off x="1801" y="3695"/>
              <a:ext cx="7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eaLnBrk="1" hangingPunct="1"/>
              <a:r>
                <a:rPr lang="ru-RU" altLang="ru-RU" sz="14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ru-RU" altLang="ru-RU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101" name="Rectangle 96"/>
            <p:cNvSpPr>
              <a:spLocks noChangeArrowheads="1"/>
            </p:cNvSpPr>
            <p:nvPr/>
          </p:nvSpPr>
          <p:spPr bwMode="auto">
            <a:xfrm>
              <a:off x="1829" y="3695"/>
              <a:ext cx="1069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eaLnBrk="1" hangingPunct="1"/>
              <a:r>
                <a:rPr lang="ru-RU" altLang="ru-RU" sz="1400">
                  <a:solidFill>
                    <a:srgbClr val="000000"/>
                  </a:solidFill>
                  <a:latin typeface="Times New Roman" pitchFamily="18" charset="0"/>
                </a:rPr>
                <a:t>обсуждение проектов </a:t>
              </a:r>
              <a:endParaRPr lang="ru-RU" altLang="ru-RU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102" name="Rectangle 97"/>
            <p:cNvSpPr>
              <a:spLocks noChangeArrowheads="1"/>
            </p:cNvSpPr>
            <p:nvPr/>
          </p:nvSpPr>
          <p:spPr bwMode="auto">
            <a:xfrm>
              <a:off x="2898" y="3686"/>
              <a:ext cx="2757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eaLnBrk="1" hangingPunct="1"/>
              <a:r>
                <a:rPr lang="ru-RU" altLang="ru-RU" sz="1400">
                  <a:solidFill>
                    <a:srgbClr val="000000"/>
                  </a:solidFill>
                  <a:latin typeface="Times New Roman" pitchFamily="18" charset="0"/>
                </a:rPr>
                <a:t>муниципальных правовых актов по вопросам местного </a:t>
              </a:r>
              <a:endParaRPr lang="ru-RU" altLang="ru-RU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103" name="Rectangle 98"/>
            <p:cNvSpPr>
              <a:spLocks noChangeArrowheads="1"/>
            </p:cNvSpPr>
            <p:nvPr/>
          </p:nvSpPr>
          <p:spPr bwMode="auto">
            <a:xfrm>
              <a:off x="394" y="3820"/>
              <a:ext cx="4292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eaLnBrk="1" hangingPunct="1"/>
              <a:r>
                <a:rPr lang="ru-RU" altLang="ru-RU" sz="1400" dirty="0">
                  <a:solidFill>
                    <a:srgbClr val="000000"/>
                  </a:solidFill>
                  <a:latin typeface="Times New Roman" pitchFamily="18" charset="0"/>
                </a:rPr>
                <a:t>значения с участием жителей Кировского муниципального района, проводимые Думой </a:t>
              </a:r>
              <a:endParaRPr lang="ru-RU" altLang="ru-RU" dirty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104" name="Rectangle 99"/>
            <p:cNvSpPr>
              <a:spLocks noChangeArrowheads="1"/>
            </p:cNvSpPr>
            <p:nvPr/>
          </p:nvSpPr>
          <p:spPr bwMode="auto">
            <a:xfrm>
              <a:off x="394" y="3946"/>
              <a:ext cx="4094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eaLnBrk="1" hangingPunct="1"/>
              <a:r>
                <a:rPr lang="ru-RU" altLang="ru-RU" sz="1400" dirty="0">
                  <a:solidFill>
                    <a:srgbClr val="000000"/>
                  </a:solidFill>
                  <a:latin typeface="Times New Roman" pitchFamily="18" charset="0"/>
                </a:rPr>
                <a:t>Кировского муниципального района или главой Кировского муниципального района.</a:t>
              </a:r>
              <a:endParaRPr lang="ru-RU" altLang="ru-RU" dirty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105" name="Rectangle 100"/>
            <p:cNvSpPr>
              <a:spLocks noChangeArrowheads="1"/>
            </p:cNvSpPr>
            <p:nvPr/>
          </p:nvSpPr>
          <p:spPr bwMode="auto">
            <a:xfrm>
              <a:off x="4861" y="3946"/>
              <a:ext cx="7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eaLnBrk="1" hangingPunct="1"/>
              <a:r>
                <a:rPr lang="ru-RU" altLang="ru-RU" sz="14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ru-RU" altLang="ru-RU">
                <a:solidFill>
                  <a:srgbClr val="000000"/>
                </a:solidFill>
                <a:latin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2439580"/>
      </p:ext>
    </p:extLst>
  </p:cSld>
  <p:clrMapOvr>
    <a:masterClrMapping/>
  </p:clrMapOvr>
  <p:transition>
    <p:dissolv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1358" y="160338"/>
            <a:ext cx="7884042" cy="887412"/>
          </a:xfrm>
        </p:spPr>
        <p:txBody>
          <a:bodyPr/>
          <a:lstStyle/>
          <a:p>
            <a:pPr algn="ctr"/>
            <a:r>
              <a:rPr lang="ru-RU" sz="2000" dirty="0">
                <a:solidFill>
                  <a:srgbClr val="17375E"/>
                </a:solidFill>
              </a:rPr>
              <a:t>Муниципальные программы </a:t>
            </a:r>
            <a:br>
              <a:rPr lang="ru-RU" sz="2000" dirty="0">
                <a:solidFill>
                  <a:srgbClr val="17375E"/>
                </a:solidFill>
              </a:rPr>
            </a:br>
            <a:r>
              <a:rPr lang="ru-RU" sz="2000" dirty="0">
                <a:solidFill>
                  <a:srgbClr val="17375E"/>
                </a:solidFill>
              </a:rPr>
              <a:t>Кировского муниципального района на </a:t>
            </a:r>
            <a:r>
              <a:rPr lang="ru-RU" sz="2000" dirty="0" smtClean="0">
                <a:solidFill>
                  <a:srgbClr val="17375E"/>
                </a:solidFill>
              </a:rPr>
              <a:t>2022 </a:t>
            </a:r>
            <a:r>
              <a:rPr lang="ru-RU" sz="2000" dirty="0">
                <a:solidFill>
                  <a:srgbClr val="17375E"/>
                </a:solidFill>
              </a:rPr>
              <a:t>год</a:t>
            </a:r>
            <a:endParaRPr lang="ru-RU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4975819"/>
              </p:ext>
            </p:extLst>
          </p:nvPr>
        </p:nvGraphicFramePr>
        <p:xfrm>
          <a:off x="318976" y="1265608"/>
          <a:ext cx="8484782" cy="4755321"/>
        </p:xfrm>
        <a:graphic>
          <a:graphicData uri="http://schemas.openxmlformats.org/drawingml/2006/table">
            <a:tbl>
              <a:tblPr firstRow="1" firstCol="1" bandRow="1"/>
              <a:tblGrid>
                <a:gridCol w="5387608"/>
                <a:gridCol w="949606"/>
                <a:gridCol w="941218"/>
                <a:gridCol w="1206350"/>
              </a:tblGrid>
              <a:tr h="42405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Ведомство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Целевая статья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Сумма </a:t>
                      </a:r>
                      <a:br>
                        <a:rPr lang="ru-RU" sz="12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 </a:t>
                      </a:r>
                      <a:r>
                        <a:rPr lang="ru-RU" sz="12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2022 </a:t>
                      </a: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год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2120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42405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Муниципальная программа "Развитие физической культуры и спорта в Кировском муниципальном районе на 2018-2022 годы"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0400000000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effectLst/>
                          <a:latin typeface="Times New Roman"/>
                        </a:rPr>
                        <a:t>3 590,09400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52301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1" u="none" strike="noStrike">
                          <a:effectLst/>
                          <a:latin typeface="Times New Roman"/>
                        </a:rPr>
                        <a:t>Мероприятия по организации физкультурно-спортивной работы по месту жительства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1" u="none" strike="noStrike">
                          <a:effectLst/>
                          <a:latin typeface="Times New Roman"/>
                        </a:rPr>
                        <a:t>951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1" u="none" strike="noStrike">
                          <a:effectLst/>
                          <a:latin typeface="Times New Roman"/>
                        </a:rPr>
                        <a:t>71,38031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34867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Субсидии бюджетным учреждениям (краевой бюджет)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951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040Р592220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70,29100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24813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Субсидии бюджетным учреждениям (местный бюджет)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951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041Р592220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1,08931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4373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1" u="none" strike="noStrike">
                          <a:effectLst/>
                          <a:latin typeface="Times New Roman"/>
                        </a:rPr>
                        <a:t>Мероприятия по приобретению и поставке спортивного инвентаря, спортивного оборудования и иного имущества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1" u="none" strike="noStrike">
                          <a:effectLst/>
                          <a:latin typeface="Times New Roman"/>
                        </a:rPr>
                        <a:t>951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1" u="none" strike="noStrike">
                          <a:effectLst/>
                          <a:latin typeface="Times New Roman"/>
                        </a:rPr>
                        <a:t>350,00000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63608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Субсидии бюджетам муниципальных образований Приморского края на приобретению и поставке спортивного инвентаря, спортивного оборудования и иного имущества (краевой бюджет)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951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effectLst/>
                          <a:latin typeface="Times New Roman"/>
                        </a:rPr>
                        <a:t>040P592230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346,50000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34095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Расходы на приобретению и поставке спортивного инвентаря, спортивного оборудования и иного имущества за счет средств местного бюджета, в целях софинансирования которых из бюджета Приморского края предоставляются субсидии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951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effectLst/>
                          <a:latin typeface="Times New Roman"/>
                        </a:rPr>
                        <a:t>040P592231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3,50000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62726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 dirty="0">
                          <a:effectLst/>
                          <a:latin typeface="Times New Roman"/>
                        </a:rPr>
                        <a:t>Муниципальная программа «Комплексное развитие сельских территорий в Кировском муниципальном районе на 2021-2027 годы»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effectLst/>
                          <a:latin typeface="Times New Roman"/>
                        </a:rPr>
                        <a:t>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effectLst/>
                          <a:latin typeface="Times New Roman"/>
                        </a:rPr>
                        <a:t>0500000000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effectLst/>
                          <a:latin typeface="Times New Roman"/>
                        </a:rPr>
                        <a:t>200,00000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36225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Социальные выплаты гражданам, кроме публичных нормативных социальных выплат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951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0500050560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Times New Roman"/>
                        </a:rPr>
                        <a:t>200,00000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FD1E93-168C-4E3F-B839-29F00AE4705B}" type="slidenum">
              <a:rPr lang="ru-RU" smtClean="0"/>
              <a:pPr>
                <a:defRPr/>
              </a:pPr>
              <a:t>20</a:t>
            </a:fld>
            <a:endParaRPr lang="ru-RU" dirty="0"/>
          </a:p>
        </p:txBody>
      </p:sp>
      <p:pic>
        <p:nvPicPr>
          <p:cNvPr id="5" name="Picture 4" descr="герб2"/>
          <p:cNvPicPr preferRelativeResize="0"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28000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7819975" y="965963"/>
            <a:ext cx="8783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200" b="1" dirty="0"/>
              <a:t>тыс. руб.</a:t>
            </a:r>
          </a:p>
        </p:txBody>
      </p:sp>
    </p:spTree>
    <p:extLst>
      <p:ext uri="{BB962C8B-B14F-4D97-AF65-F5344CB8AC3E}">
        <p14:creationId xmlns:p14="http://schemas.microsoft.com/office/powerpoint/2010/main" val="3409821922"/>
      </p:ext>
    </p:extLst>
  </p:cSld>
  <p:clrMapOvr>
    <a:masterClrMapping/>
  </p:clrMapOvr>
  <p:transition>
    <p:dissolv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8000" y="160338"/>
            <a:ext cx="8087400" cy="887412"/>
          </a:xfrm>
        </p:spPr>
        <p:txBody>
          <a:bodyPr/>
          <a:lstStyle/>
          <a:p>
            <a:pPr algn="ctr"/>
            <a:r>
              <a:rPr lang="ru-RU" sz="2000" dirty="0">
                <a:solidFill>
                  <a:srgbClr val="17375E"/>
                </a:solidFill>
              </a:rPr>
              <a:t>Муниципальные программы </a:t>
            </a:r>
            <a:br>
              <a:rPr lang="ru-RU" sz="2000" dirty="0">
                <a:solidFill>
                  <a:srgbClr val="17375E"/>
                </a:solidFill>
              </a:rPr>
            </a:br>
            <a:r>
              <a:rPr lang="ru-RU" sz="2000" dirty="0">
                <a:solidFill>
                  <a:srgbClr val="17375E"/>
                </a:solidFill>
              </a:rPr>
              <a:t>Кировского муниципального района на </a:t>
            </a:r>
            <a:r>
              <a:rPr lang="ru-RU" sz="2000" dirty="0" smtClean="0">
                <a:solidFill>
                  <a:srgbClr val="17375E"/>
                </a:solidFill>
              </a:rPr>
              <a:t>2022 </a:t>
            </a:r>
            <a:r>
              <a:rPr lang="ru-RU" sz="2000" dirty="0">
                <a:solidFill>
                  <a:srgbClr val="17375E"/>
                </a:solidFill>
              </a:rPr>
              <a:t>год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6276003"/>
              </p:ext>
            </p:extLst>
          </p:nvPr>
        </p:nvGraphicFramePr>
        <p:xfrm>
          <a:off x="414000" y="1145963"/>
          <a:ext cx="8336593" cy="5458064"/>
        </p:xfrm>
        <a:graphic>
          <a:graphicData uri="http://schemas.openxmlformats.org/drawingml/2006/table">
            <a:tbl>
              <a:tblPr firstRow="1" firstCol="1" bandRow="1"/>
              <a:tblGrid>
                <a:gridCol w="5688501"/>
                <a:gridCol w="840558"/>
                <a:gridCol w="999461"/>
                <a:gridCol w="808073"/>
              </a:tblGrid>
              <a:tr h="4177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Ведомство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Целевая статья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Сумма </a:t>
                      </a:r>
                      <a:br>
                        <a:rPr lang="ru-RU" sz="11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1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 </a:t>
                      </a:r>
                      <a:r>
                        <a:rPr lang="ru-RU" sz="11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2022 </a:t>
                      </a:r>
                      <a:r>
                        <a:rPr lang="ru-RU" sz="11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год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1761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35222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Муниципальная программа "Сохранение и развитие культуры в Кировском муниципальном районе на 2018-2022 годы"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0600000000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30 623,02832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52833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1" u="none" strike="noStrike">
                          <a:effectLst/>
                          <a:latin typeface="Times New Roman"/>
                        </a:rPr>
                        <a:t>Финансовое обеспечение выполнения муниципального задания клубными учреждениями МБУ КДЦ Кировского муниципального района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951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1" u="none" strike="noStrike">
                          <a:effectLst/>
                          <a:latin typeface="Times New Roman"/>
                        </a:rPr>
                        <a:t>0610020140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1" u="none" strike="noStrike">
                          <a:effectLst/>
                          <a:latin typeface="Times New Roman"/>
                        </a:rPr>
                        <a:t>11 568,51632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12973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Субсидии бюджетным учреждениям (КДЦ)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951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0610020141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8 843,13400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35222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иные межбюджетные трансферты (переданные полномочия поселений по культуре МБУ "КДЦ")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951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0610020142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226,80000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31730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1" u="none" strike="noStrike">
                          <a:effectLst/>
                          <a:latin typeface="Times New Roman"/>
                        </a:rPr>
                        <a:t>Мероприятия по укреплению материально-технической базы муниципальных домов культуры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1" u="none" strike="noStrike">
                          <a:effectLst/>
                          <a:latin typeface="Times New Roman"/>
                        </a:rPr>
                        <a:t>951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1" u="none" strike="noStrike">
                          <a:effectLst/>
                          <a:latin typeface="Times New Roman"/>
                        </a:rPr>
                        <a:t>0610000000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1" u="none" strike="noStrike">
                          <a:effectLst/>
                          <a:latin typeface="Times New Roman"/>
                        </a:rPr>
                        <a:t>2 498,58232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33030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Субсидии бюджетам муниципальных образований на укрепление материально-технической базы домов культуры за счет средств краевого бюджета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951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0610092470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2 473,58232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55534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Расходы на укрепление материально-технической базы домов культуры за счет средств местного бюджета, в целях софинансирования которых из бюджета Приморского края предоставляются субсидии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951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effectLst/>
                          <a:latin typeface="Times New Roman"/>
                        </a:rPr>
                        <a:t>06100S2470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25,00000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14981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1" u="none" strike="noStrike">
                          <a:effectLst/>
                          <a:latin typeface="Times New Roman"/>
                        </a:rPr>
                        <a:t>Финансовое обеспечение выполнения муниципального задания межпоселенческой центральной библиотекой МБУ КДЦ Кировского муниципального района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1" u="none" strike="noStrike">
                          <a:effectLst/>
                          <a:latin typeface="Times New Roman"/>
                        </a:rPr>
                        <a:t>951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1" u="none" strike="noStrike">
                          <a:effectLst/>
                          <a:latin typeface="Times New Roman"/>
                        </a:rPr>
                        <a:t>0620020140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1" u="none" strike="noStrike">
                          <a:effectLst/>
                          <a:latin typeface="Times New Roman"/>
                        </a:rPr>
                        <a:t>2 946,87000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31780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Субсидии бюджетным учреждениям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951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0620020140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2 946,87000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45013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1" u="none" strike="noStrike" dirty="0">
                          <a:effectLst/>
                          <a:latin typeface="Times New Roman"/>
                        </a:rPr>
                        <a:t>Финансовое обеспечение выполнения муниципального задания районным музеем им. В.М. </a:t>
                      </a:r>
                      <a:r>
                        <a:rPr lang="ru-RU" sz="1100" b="1" i="1" u="none" strike="noStrike" dirty="0" err="1">
                          <a:effectLst/>
                          <a:latin typeface="Times New Roman"/>
                        </a:rPr>
                        <a:t>Малаева</a:t>
                      </a:r>
                      <a:r>
                        <a:rPr lang="ru-RU" sz="1100" b="1" i="1" u="none" strike="noStrike" dirty="0">
                          <a:effectLst/>
                          <a:latin typeface="Times New Roman"/>
                        </a:rPr>
                        <a:t>  и культурно-этнографическим музеем-комплексом "Крестьянская усадьба. Начало ХХ века." с. Подгорное МБУ КДЦ Кировского муниципального района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1" u="none" strike="noStrike" dirty="0">
                          <a:effectLst/>
                          <a:latin typeface="Times New Roman"/>
                        </a:rPr>
                        <a:t>951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1" u="none" strike="noStrike" dirty="0">
                          <a:effectLst/>
                          <a:latin typeface="Times New Roman"/>
                        </a:rPr>
                        <a:t>0630020140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1" u="none" strike="noStrike" dirty="0">
                          <a:effectLst/>
                          <a:latin typeface="Times New Roman"/>
                        </a:rPr>
                        <a:t>1 659,88700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22967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effectLst/>
                          <a:latin typeface="Times New Roman"/>
                        </a:rPr>
                        <a:t>Субсидии бюджетным учреждениям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951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0630020140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1 659,88700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15902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1" u="none" strike="noStrike">
                          <a:effectLst/>
                          <a:latin typeface="Times New Roman"/>
                        </a:rPr>
                        <a:t>Финансовое обеспечение (бухгалтерский учет)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1" u="none" strike="noStrike">
                          <a:effectLst/>
                          <a:latin typeface="Times New Roman"/>
                        </a:rPr>
                        <a:t>951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1" u="none" strike="noStrike">
                          <a:effectLst/>
                          <a:latin typeface="Times New Roman"/>
                        </a:rPr>
                        <a:t>0640020000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1" u="none" strike="noStrike">
                          <a:effectLst/>
                          <a:latin typeface="Times New Roman"/>
                        </a:rPr>
                        <a:t>1 134,78500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45013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Финансовое обеспечение (бухгалтерский учет) МБУ КДЦ Кировского муниципального района. Субсидии бюджетным учреждениям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951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0640020140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Times New Roman"/>
                        </a:rPr>
                        <a:t>1 134,78500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FD1E93-168C-4E3F-B839-29F00AE4705B}" type="slidenum">
              <a:rPr lang="ru-RU" smtClean="0"/>
              <a:pPr>
                <a:defRPr/>
              </a:pPr>
              <a:t>21</a:t>
            </a:fld>
            <a:endParaRPr lang="ru-RU" dirty="0"/>
          </a:p>
        </p:txBody>
      </p:sp>
      <p:pic>
        <p:nvPicPr>
          <p:cNvPr id="5" name="Picture 4" descr="герб2"/>
          <p:cNvPicPr preferRelativeResize="0"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28000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7958198" y="858313"/>
            <a:ext cx="8783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200" b="1" dirty="0"/>
              <a:t>тыс. руб.</a:t>
            </a:r>
          </a:p>
        </p:txBody>
      </p:sp>
    </p:spTree>
    <p:extLst>
      <p:ext uri="{BB962C8B-B14F-4D97-AF65-F5344CB8AC3E}">
        <p14:creationId xmlns:p14="http://schemas.microsoft.com/office/powerpoint/2010/main" val="3263658071"/>
      </p:ext>
    </p:extLst>
  </p:cSld>
  <p:clrMapOvr>
    <a:masterClrMapping/>
  </p:clrMapOvr>
  <p:transition>
    <p:dissolv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60338"/>
            <a:ext cx="8001000" cy="887412"/>
          </a:xfrm>
        </p:spPr>
        <p:txBody>
          <a:bodyPr/>
          <a:lstStyle/>
          <a:p>
            <a:pPr algn="ctr"/>
            <a:r>
              <a:rPr lang="ru-RU" sz="2000" dirty="0">
                <a:solidFill>
                  <a:srgbClr val="17375E"/>
                </a:solidFill>
              </a:rPr>
              <a:t>Муниципальные программы </a:t>
            </a:r>
            <a:br>
              <a:rPr lang="ru-RU" sz="2000" dirty="0">
                <a:solidFill>
                  <a:srgbClr val="17375E"/>
                </a:solidFill>
              </a:rPr>
            </a:br>
            <a:r>
              <a:rPr lang="ru-RU" sz="2000" dirty="0">
                <a:solidFill>
                  <a:srgbClr val="17375E"/>
                </a:solidFill>
              </a:rPr>
              <a:t>Кировского муниципального района на </a:t>
            </a:r>
            <a:r>
              <a:rPr lang="ru-RU" sz="2000" dirty="0" smtClean="0">
                <a:solidFill>
                  <a:srgbClr val="17375E"/>
                </a:solidFill>
              </a:rPr>
              <a:t>2022 </a:t>
            </a:r>
            <a:r>
              <a:rPr lang="ru-RU" sz="2000" dirty="0">
                <a:solidFill>
                  <a:srgbClr val="17375E"/>
                </a:solidFill>
              </a:rPr>
              <a:t>год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04519310"/>
              </p:ext>
            </p:extLst>
          </p:nvPr>
        </p:nvGraphicFramePr>
        <p:xfrm>
          <a:off x="542451" y="888040"/>
          <a:ext cx="8411022" cy="5181456"/>
        </p:xfrm>
        <a:graphic>
          <a:graphicData uri="http://schemas.openxmlformats.org/drawingml/2006/table">
            <a:tbl>
              <a:tblPr firstRow="1" firstCol="1" bandRow="1"/>
              <a:tblGrid>
                <a:gridCol w="5382825"/>
                <a:gridCol w="909027"/>
                <a:gridCol w="953626"/>
                <a:gridCol w="1165544"/>
              </a:tblGrid>
              <a:tr h="3764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Ведомство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Целевая статья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Сумма </a:t>
                      </a:r>
                      <a:br>
                        <a:rPr lang="ru-RU" sz="11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1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 </a:t>
                      </a:r>
                      <a:r>
                        <a:rPr lang="ru-RU" sz="11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2022 </a:t>
                      </a:r>
                      <a:r>
                        <a:rPr lang="ru-RU" sz="11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год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1882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30800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Муниципальная программа "Сохранение и развитие культуры в Кировском муниципальном районе на 2018-2022 годы"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0600000000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effectLst/>
                          <a:latin typeface="Times New Roman"/>
                        </a:rPr>
                        <a:t>30 623,02832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37641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1" u="none" strike="noStrike">
                          <a:effectLst/>
                          <a:latin typeface="Times New Roman"/>
                        </a:rPr>
                        <a:t>Финансовое обеспечение на выполнение муниципального задания школ искусств Кировского муниципального района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1" u="none" strike="noStrike">
                          <a:effectLst/>
                          <a:latin typeface="Times New Roman"/>
                        </a:rPr>
                        <a:t>951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1" u="none" strike="noStrike">
                          <a:effectLst/>
                          <a:latin typeface="Times New Roman"/>
                        </a:rPr>
                        <a:t>13 312,97000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23244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1" u="none" strike="noStrike">
                          <a:effectLst/>
                          <a:latin typeface="Times New Roman"/>
                        </a:rPr>
                        <a:t>Финансовое обеспечение на выполнение муниципального задания "МБУ ДО КДШИ"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1" u="none" strike="noStrike">
                          <a:effectLst/>
                          <a:latin typeface="Times New Roman"/>
                        </a:rPr>
                        <a:t>951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1" u="none" strike="noStrike">
                          <a:effectLst/>
                          <a:latin typeface="Times New Roman"/>
                        </a:rPr>
                        <a:t>0650020140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1" u="none" strike="noStrike">
                          <a:effectLst/>
                          <a:latin typeface="Times New Roman"/>
                        </a:rPr>
                        <a:t>9 282,41600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23244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Субсидии бюджетным учреждениям (МБУ ДО «КДШИ»)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1" u="none" strike="noStrike">
                          <a:effectLst/>
                          <a:latin typeface="Times New Roman"/>
                        </a:rPr>
                        <a:t>951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1" u="none" strike="noStrike">
                          <a:effectLst/>
                          <a:latin typeface="Times New Roman"/>
                        </a:rPr>
                        <a:t>0650020140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9 282,41600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37641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1" u="none" strike="noStrike">
                          <a:effectLst/>
                          <a:latin typeface="Times New Roman"/>
                        </a:rPr>
                        <a:t>Финансовое обеспечение на выполнение муниципального задания "МБУ ДО КДШИ"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1" u="none" strike="noStrike">
                          <a:effectLst/>
                          <a:latin typeface="Times New Roman"/>
                        </a:rPr>
                        <a:t>951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1" u="none" strike="noStrike">
                          <a:effectLst/>
                          <a:latin typeface="Times New Roman"/>
                        </a:rPr>
                        <a:t>0660020140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1" u="none" strike="noStrike">
                          <a:effectLst/>
                          <a:latin typeface="Times New Roman"/>
                        </a:rPr>
                        <a:t>4 030,55400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32248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Субсидии бюджетным учреждениям (МБУ ДО «ГДШИ»)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1" u="none" strike="noStrike">
                          <a:effectLst/>
                          <a:latin typeface="Times New Roman"/>
                        </a:rPr>
                        <a:t>951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1" u="none" strike="noStrike">
                          <a:effectLst/>
                          <a:latin typeface="Times New Roman"/>
                        </a:rPr>
                        <a:t>0660020140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Times New Roman"/>
                        </a:rPr>
                        <a:t>4 030,55400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56462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Муниципальная программа «Развитие малого и среднего предпринимательства в Кировском муниципальном районе на 2018-2022 годы»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0900000000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200,00000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23244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Субсидии юридическим лицам (кроме некоммерческих организаций), индивидуальным предпринимателям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1" u="none" strike="noStrike">
                          <a:effectLst/>
                          <a:latin typeface="Times New Roman"/>
                        </a:rPr>
                        <a:t>951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0900090960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200,00000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56462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Муниципальная программа «Развитие транспортной инфраструктуры и осуществление дорожной деятельности в отношении автомобильных дорог местного значения в границах Кировского муниципального района на 2018-2022 гг.»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1000000000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17 600,00000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4757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Возмещение затрат или недополученных доходов от предоставления транспортных услуг населению в границах Кировского  муниципального района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951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1000010160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Times New Roman"/>
                        </a:rPr>
                        <a:t>2 300,00000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4757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effectLst/>
                          <a:latin typeface="Times New Roman"/>
                        </a:rPr>
                        <a:t>Содержание автомобильных дорог на территории Кировского района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951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Times New Roman"/>
                        </a:rPr>
                        <a:t>1000010161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Times New Roman"/>
                        </a:rPr>
                        <a:t>4 793,00000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165205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effectLst/>
                          <a:latin typeface="Times New Roman"/>
                        </a:rPr>
                        <a:t>Иные межбюджетные трансферты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Times New Roman"/>
                        </a:rPr>
                        <a:t>951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Times New Roman"/>
                        </a:rPr>
                        <a:t>1000010162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Times New Roman"/>
                        </a:rPr>
                        <a:t>10 507,00000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FD1E93-168C-4E3F-B839-29F00AE4705B}" type="slidenum">
              <a:rPr lang="ru-RU" smtClean="0"/>
              <a:pPr>
                <a:defRPr/>
              </a:pPr>
              <a:t>22</a:t>
            </a:fld>
            <a:endParaRPr lang="ru-RU" dirty="0"/>
          </a:p>
        </p:txBody>
      </p:sp>
      <p:pic>
        <p:nvPicPr>
          <p:cNvPr id="5" name="Picture 4" descr="герб2"/>
          <p:cNvPicPr preferRelativeResize="0"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28000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8075156" y="719813"/>
            <a:ext cx="8783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200" b="1" dirty="0"/>
              <a:t>тыс. руб.</a:t>
            </a:r>
          </a:p>
        </p:txBody>
      </p:sp>
    </p:spTree>
    <p:extLst>
      <p:ext uri="{BB962C8B-B14F-4D97-AF65-F5344CB8AC3E}">
        <p14:creationId xmlns:p14="http://schemas.microsoft.com/office/powerpoint/2010/main" val="1966252907"/>
      </p:ext>
    </p:extLst>
  </p:cSld>
  <p:clrMapOvr>
    <a:masterClrMapping/>
  </p:clrMapOvr>
  <p:transition>
    <p:dissolv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6298" y="160338"/>
            <a:ext cx="7969102" cy="887412"/>
          </a:xfrm>
        </p:spPr>
        <p:txBody>
          <a:bodyPr/>
          <a:lstStyle/>
          <a:p>
            <a:pPr algn="ctr"/>
            <a:r>
              <a:rPr lang="ru-RU" sz="2000" dirty="0">
                <a:solidFill>
                  <a:srgbClr val="17375E"/>
                </a:solidFill>
              </a:rPr>
              <a:t>Муниципальные программы </a:t>
            </a:r>
            <a:br>
              <a:rPr lang="ru-RU" sz="2000" dirty="0">
                <a:solidFill>
                  <a:srgbClr val="17375E"/>
                </a:solidFill>
              </a:rPr>
            </a:br>
            <a:r>
              <a:rPr lang="ru-RU" sz="2000" dirty="0">
                <a:solidFill>
                  <a:srgbClr val="17375E"/>
                </a:solidFill>
              </a:rPr>
              <a:t>Кировского муниципального района на </a:t>
            </a:r>
            <a:r>
              <a:rPr lang="ru-RU" sz="2000" dirty="0" smtClean="0">
                <a:solidFill>
                  <a:srgbClr val="17375E"/>
                </a:solidFill>
              </a:rPr>
              <a:t>2022 </a:t>
            </a:r>
            <a:r>
              <a:rPr lang="ru-RU" sz="2000" dirty="0">
                <a:solidFill>
                  <a:srgbClr val="17375E"/>
                </a:solidFill>
              </a:rPr>
              <a:t>год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65212182"/>
              </p:ext>
            </p:extLst>
          </p:nvPr>
        </p:nvGraphicFramePr>
        <p:xfrm>
          <a:off x="562856" y="1137684"/>
          <a:ext cx="8155843" cy="5585723"/>
        </p:xfrm>
        <a:graphic>
          <a:graphicData uri="http://schemas.openxmlformats.org/drawingml/2006/table">
            <a:tbl>
              <a:tblPr firstRow="1" firstCol="1" bandRow="1"/>
              <a:tblGrid>
                <a:gridCol w="5210986"/>
                <a:gridCol w="975636"/>
                <a:gridCol w="944693"/>
                <a:gridCol w="1024528"/>
              </a:tblGrid>
              <a:tr h="4223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</a:p>
                  </a:txBody>
                  <a:tcPr marL="66088" marR="66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Ведомство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Целевая статья</a:t>
                      </a:r>
                    </a:p>
                  </a:txBody>
                  <a:tcPr marL="66088" marR="66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Сумма </a:t>
                      </a:r>
                      <a:br>
                        <a:rPr lang="ru-RU" sz="10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0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 2021 год</a:t>
                      </a:r>
                      <a:endParaRPr lang="ru-RU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1499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6088" marR="66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6088" marR="66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6088" marR="66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66088" marR="66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50615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Муниципальная программа "Энергосбережение и повышение энергетической эффективности в муниципальных учреждениях Кировского муниципального района на 2022-2026 годы"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1100000000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530,00000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16871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Субсидии бюджетным учреждениям (образовательные учреждения)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003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1100011160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260,00000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13272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Мероприятия в сфере повышения энергетической эффективности (ЦОМОУ)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003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1100011163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270,00000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33743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Муниципальная программа "Совершенствование межбюджетных отношений и управление муниципальным долгом в Кировском муниципальном районе на 2022-2024 годы"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1200000000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18 691,27600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118978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Обслуживание  муниципального долга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951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1200012263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155,00000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337433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Субвенции бюджетам муниципальных районов Приморского края на осуществление отдельных государственных полномочий по расчету и предоставлению дотаций на выравнивание бюджетной обеспеченности бюджетам поселений, входящих в их состав (межбюджетные трансферты)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002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1200093110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11 100,91200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337433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Дотации на выравнивание бюджетной обеспеченности поселений из бюджета муниципального района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002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1200012261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6 415,36400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168717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Прочие межбюджетные трансферты общего характера (дотация на сбалансированность)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002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1200012262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1 020,00000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361162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Муниципальная программа "Противодействия коррупции в администрации Кировского муниципального района на 2021-2022 годы"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1300000000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15,00000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337433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Основное мероприятие "Совершенствование системы противодействия коррупции в Кировском районе"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951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1300013000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15,00000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337433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 Мероприятия по противодействию коррупции 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951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1300013360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15,00000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50615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 dirty="0">
                          <a:effectLst/>
                          <a:latin typeface="Times New Roman"/>
                        </a:rPr>
                        <a:t>Муниципальная программа "Организация обеспечения  твердым топливом населения, проживающего на территории сельских поселений Кировского муниципального района" на 2022 – 2024 годы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effectLst/>
                          <a:latin typeface="Times New Roman"/>
                        </a:rPr>
                        <a:t>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effectLst/>
                          <a:latin typeface="Times New Roman"/>
                        </a:rPr>
                        <a:t>1400000000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effectLst/>
                          <a:latin typeface="Times New Roman"/>
                        </a:rPr>
                        <a:t>21,00000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506150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Возмещение затрат или недополученных доходов от обеспечения граждан твердым топливом в границах Кировского  муниципального района (местный бюджет)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951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1400Б92620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Times New Roman"/>
                        </a:rPr>
                        <a:t>21,00000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FD1E93-168C-4E3F-B839-29F00AE4705B}" type="slidenum">
              <a:rPr lang="ru-RU" smtClean="0"/>
              <a:pPr>
                <a:defRPr/>
              </a:pPr>
              <a:t>23</a:t>
            </a:fld>
            <a:endParaRPr lang="ru-RU" dirty="0"/>
          </a:p>
        </p:txBody>
      </p:sp>
      <p:pic>
        <p:nvPicPr>
          <p:cNvPr id="5" name="Picture 4" descr="герб2"/>
          <p:cNvPicPr preferRelativeResize="0"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28000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7990096" y="848452"/>
            <a:ext cx="8783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200" b="1" dirty="0"/>
              <a:t>тыс. руб.</a:t>
            </a:r>
          </a:p>
        </p:txBody>
      </p:sp>
    </p:spTree>
    <p:extLst>
      <p:ext uri="{BB962C8B-B14F-4D97-AF65-F5344CB8AC3E}">
        <p14:creationId xmlns:p14="http://schemas.microsoft.com/office/powerpoint/2010/main" val="2742054368"/>
      </p:ext>
    </p:extLst>
  </p:cSld>
  <p:clrMapOvr>
    <a:masterClrMapping/>
  </p:clrMapOvr>
  <p:transition>
    <p:dissolv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6298" y="160338"/>
            <a:ext cx="7969102" cy="887412"/>
          </a:xfrm>
        </p:spPr>
        <p:txBody>
          <a:bodyPr/>
          <a:lstStyle/>
          <a:p>
            <a:pPr algn="ctr"/>
            <a:r>
              <a:rPr lang="ru-RU" sz="2000" dirty="0">
                <a:solidFill>
                  <a:srgbClr val="17375E"/>
                </a:solidFill>
              </a:rPr>
              <a:t>Муниципальные программы </a:t>
            </a:r>
            <a:br>
              <a:rPr lang="ru-RU" sz="2000" dirty="0">
                <a:solidFill>
                  <a:srgbClr val="17375E"/>
                </a:solidFill>
              </a:rPr>
            </a:br>
            <a:r>
              <a:rPr lang="ru-RU" sz="2000" dirty="0">
                <a:solidFill>
                  <a:srgbClr val="17375E"/>
                </a:solidFill>
              </a:rPr>
              <a:t>Кировского муниципального района на </a:t>
            </a:r>
            <a:r>
              <a:rPr lang="ru-RU" sz="2000" dirty="0" smtClean="0">
                <a:solidFill>
                  <a:srgbClr val="17375E"/>
                </a:solidFill>
              </a:rPr>
              <a:t>2022 </a:t>
            </a:r>
            <a:r>
              <a:rPr lang="ru-RU" sz="2000" dirty="0">
                <a:solidFill>
                  <a:srgbClr val="17375E"/>
                </a:solidFill>
              </a:rPr>
              <a:t>год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24583978"/>
              </p:ext>
            </p:extLst>
          </p:nvPr>
        </p:nvGraphicFramePr>
        <p:xfrm>
          <a:off x="562856" y="1137684"/>
          <a:ext cx="8155843" cy="3851636"/>
        </p:xfrm>
        <a:graphic>
          <a:graphicData uri="http://schemas.openxmlformats.org/drawingml/2006/table">
            <a:tbl>
              <a:tblPr firstRow="1" firstCol="1" bandRow="1"/>
              <a:tblGrid>
                <a:gridCol w="5210986"/>
                <a:gridCol w="975636"/>
                <a:gridCol w="944693"/>
                <a:gridCol w="1024528"/>
              </a:tblGrid>
              <a:tr h="4223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</a:p>
                  </a:txBody>
                  <a:tcPr marL="66088" marR="66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Ведомство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Целевая статья</a:t>
                      </a:r>
                    </a:p>
                  </a:txBody>
                  <a:tcPr marL="66088" marR="66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Сумма </a:t>
                      </a:r>
                      <a:br>
                        <a:rPr lang="ru-RU" sz="10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0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 2021 год</a:t>
                      </a:r>
                      <a:endParaRPr lang="ru-RU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088" marR="66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1499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6088" marR="66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6088" marR="66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6088" marR="66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66088" marR="66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50615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Муниципальная программа "Социальная поддержка детей-сирот и детей, оставшихся без попечения родителей, лиц из числа детей-сирот и детей, оставшихся без попечения родителей, и лиц, принявших на воспитание в семью детей, оставшихся без попечения родителей в Кировском муниципальном районе на 2021-2025 годы"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1500000000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19 113,44609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168717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Социальная поддержка детей, оставшихся без попечения родителей, и лиц, принявших на воспитание в семью детей, оставшихся без попечения родителей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951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1501093050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12 241,28906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132728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Назначение и предоставление выплаты единовременного пособия при передаче ребенка на воспитание в семью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951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1502052600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191,38937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337433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Обеспечение детей сирот и детей, оставшихся без попечения родителей, лиц из числа детей-сирот и детей, оставшихся без попечения родителей, жилыми помещениями за счет краевого бюджета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951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15030М0820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465,30566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118978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Обеспечение детей сирот и детей, оставшихся без попечения родителей, лиц из числа детей-сирот и детей, оставшихся без попечения родителей, жилыми помещениями 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951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effectLst/>
                          <a:latin typeface="Times New Roman"/>
                        </a:rPr>
                        <a:t>15030R0820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6 215,46200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33743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Муниципальная программа " Укрепление общественного здоровья" на 2021-2024 годы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1600000000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40,00000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337433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 Мероприятия по укреплению общественного здоровья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951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1600014410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40,00000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168717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Всего программные мероприятия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effectLst/>
                          <a:latin typeface="Times New Roman"/>
                        </a:rPr>
                        <a:t>547 969,31441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FD1E93-168C-4E3F-B839-29F00AE4705B}" type="slidenum">
              <a:rPr lang="ru-RU" smtClean="0"/>
              <a:pPr>
                <a:defRPr/>
              </a:pPr>
              <a:t>24</a:t>
            </a:fld>
            <a:endParaRPr lang="ru-RU" dirty="0"/>
          </a:p>
        </p:txBody>
      </p:sp>
      <p:pic>
        <p:nvPicPr>
          <p:cNvPr id="5" name="Picture 4" descr="герб2"/>
          <p:cNvPicPr preferRelativeResize="0"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28000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7990096" y="848452"/>
            <a:ext cx="8783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200" b="1" dirty="0"/>
              <a:t>тыс. руб.</a:t>
            </a:r>
          </a:p>
        </p:txBody>
      </p:sp>
    </p:spTree>
    <p:extLst>
      <p:ext uri="{BB962C8B-B14F-4D97-AF65-F5344CB8AC3E}">
        <p14:creationId xmlns:p14="http://schemas.microsoft.com/office/powerpoint/2010/main" val="2978183242"/>
      </p:ext>
    </p:extLst>
  </p:cSld>
  <p:clrMapOvr>
    <a:masterClrMapping/>
  </p:clrMapOvr>
  <p:transition>
    <p:dissolv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econ11\Desktop\Для презентации\large-bag-money-coins-4737857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30" t="3003" r="5453" b="12746"/>
          <a:stretch/>
        </p:blipFill>
        <p:spPr bwMode="auto">
          <a:xfrm>
            <a:off x="6260595" y="4691547"/>
            <a:ext cx="1820149" cy="17414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31" name="Picture 7" descr="C:\Users\econ11\Desktop\Для презентации\14_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4" r="-1814"/>
          <a:stretch/>
        </p:blipFill>
        <p:spPr bwMode="auto">
          <a:xfrm>
            <a:off x="293316" y="1093232"/>
            <a:ext cx="1187942" cy="14692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sp>
        <p:nvSpPr>
          <p:cNvPr id="8" name="TextBox 7"/>
          <p:cNvSpPr txBox="1"/>
          <p:nvPr/>
        </p:nvSpPr>
        <p:spPr>
          <a:xfrm>
            <a:off x="1860698" y="723900"/>
            <a:ext cx="6838459" cy="369332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bg1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Муниципальный долг на 1 января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2022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468774" y="-52561"/>
            <a:ext cx="8458200" cy="887412"/>
          </a:xfrm>
          <a:effectLst>
            <a:outerShdw blurRad="25400" dist="25400" dir="2400000" algn="ctr" rotWithShape="0">
              <a:schemeClr val="bg1">
                <a:alpha val="71000"/>
              </a:schemeClr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бюджета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Кировского муниципального района</a:t>
            </a:r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" name="Picture 4" descr="герб2"/>
          <p:cNvPicPr preferRelativeResize="0"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66"/>
            <a:ext cx="828000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6012905"/>
              </p:ext>
            </p:extLst>
          </p:nvPr>
        </p:nvGraphicFramePr>
        <p:xfrm>
          <a:off x="1860698" y="1827839"/>
          <a:ext cx="6514676" cy="2700429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838810"/>
                <a:gridCol w="1144701"/>
                <a:gridCol w="1099930"/>
                <a:gridCol w="1431235"/>
              </a:tblGrid>
              <a:tr h="3727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</a:rPr>
                        <a:t>На </a:t>
                      </a:r>
                      <a:r>
                        <a:rPr lang="ru-RU" sz="1400" b="1" dirty="0" smtClean="0">
                          <a:effectLst/>
                          <a:latin typeface="Times New Roman"/>
                          <a:ea typeface="Times New Roman"/>
                        </a:rPr>
                        <a:t>01.01.2020 </a:t>
                      </a: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</a:rPr>
                        <a:t>г.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</a:rPr>
                        <a:t>На </a:t>
                      </a:r>
                      <a:r>
                        <a:rPr lang="ru-RU" sz="1400" b="1" dirty="0" smtClean="0">
                          <a:effectLst/>
                          <a:latin typeface="Times New Roman"/>
                          <a:ea typeface="Times New Roman"/>
                        </a:rPr>
                        <a:t>01.01.2021 </a:t>
                      </a: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</a:rPr>
                        <a:t>г.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/>
                          <a:ea typeface="Times New Roman"/>
                        </a:rPr>
                        <a:t>На 01.01.2022г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5247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Муниципальный долг, всего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</a:rPr>
                        <a:t>18 140,000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</a:rPr>
                        <a:t>13 132,275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</a:rPr>
                        <a:t>8834,317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7592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в том числе: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1435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</a:rPr>
                        <a:t>Кредит ПАО Сбербанк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</a:rPr>
                        <a:t>11 000,000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</a:rPr>
                        <a:t>959,379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</a:rPr>
                        <a:t>0,00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44213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</a:rPr>
                        <a:t>Бюджетный кредит «Министерство финансов Приморского края» (2016 года)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</a:rPr>
                        <a:t>7 140,000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</a:rPr>
                        <a:t>5 880,000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</a:rPr>
                        <a:t>4200,000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5247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</a:rPr>
                        <a:t>Бюджетный кредит «Министерство финансов Приморского края» (2020 года)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</a:rPr>
                        <a:t>0,000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</a:rPr>
                        <a:t>6 292,896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</a:rPr>
                        <a:t>4634,317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4" name="Прямоугольник 13"/>
          <p:cNvSpPr/>
          <p:nvPr/>
        </p:nvSpPr>
        <p:spPr>
          <a:xfrm>
            <a:off x="529040" y="2871919"/>
            <a:ext cx="82543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905037" y="1418686"/>
            <a:ext cx="8783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200" b="1" dirty="0"/>
              <a:t>тыс. руб.</a:t>
            </a:r>
          </a:p>
        </p:txBody>
      </p:sp>
    </p:spTree>
    <p:extLst>
      <p:ext uri="{BB962C8B-B14F-4D97-AF65-F5344CB8AC3E}">
        <p14:creationId xmlns:p14="http://schemas.microsoft.com/office/powerpoint/2010/main" val="653534078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6297" y="305426"/>
            <a:ext cx="7979735" cy="594574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2000" kern="0" dirty="0" smtClean="0">
                <a:solidFill>
                  <a:srgbClr val="000000"/>
                </a:solidFill>
                <a:latin typeface="Times New Roman" pitchFamily="18" charset="0"/>
              </a:rPr>
              <a:t/>
            </a:r>
            <a:br>
              <a:rPr lang="ru-RU" altLang="ru-RU" sz="2000" kern="0" dirty="0" smtClean="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ru-RU" altLang="ru-RU" sz="2000" kern="0" dirty="0" smtClean="0">
                <a:solidFill>
                  <a:srgbClr val="000000"/>
                </a:solidFill>
                <a:latin typeface="Times New Roman" pitchFamily="18" charset="0"/>
              </a:rPr>
              <a:t>Основные </a:t>
            </a:r>
            <a:r>
              <a:rPr lang="ru-RU" altLang="ru-RU" sz="2000" kern="0" dirty="0">
                <a:solidFill>
                  <a:srgbClr val="000000"/>
                </a:solidFill>
                <a:latin typeface="Times New Roman" pitchFamily="18" charset="0"/>
              </a:rPr>
              <a:t>задачи и приоритетные направления бюджетной политики Кировского муниципального района на </a:t>
            </a:r>
            <a:r>
              <a:rPr lang="ru-RU" altLang="ru-RU" sz="2000" kern="0" dirty="0" smtClean="0">
                <a:solidFill>
                  <a:srgbClr val="000000"/>
                </a:solidFill>
                <a:latin typeface="Times New Roman" pitchFamily="18" charset="0"/>
              </a:rPr>
              <a:t>2022 </a:t>
            </a:r>
            <a:r>
              <a:rPr lang="ru-RU" altLang="ru-RU" sz="2000" kern="0" dirty="0">
                <a:solidFill>
                  <a:srgbClr val="000000"/>
                </a:solidFill>
                <a:latin typeface="Times New Roman" pitchFamily="18" charset="0"/>
              </a:rPr>
              <a:t>год</a:t>
            </a:r>
            <a:r>
              <a:rPr lang="ru-RU" altLang="ru-RU" kern="0" dirty="0">
                <a:solidFill>
                  <a:srgbClr val="000000"/>
                </a:solidFill>
                <a:latin typeface="Times New Roman" pitchFamily="18" charset="0"/>
              </a:rPr>
              <a:t/>
            </a:r>
            <a:br>
              <a:rPr lang="ru-RU" altLang="ru-RU" kern="0" dirty="0">
                <a:solidFill>
                  <a:srgbClr val="000000"/>
                </a:solidFill>
                <a:latin typeface="Times New Roman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20726"/>
            <a:ext cx="8458200" cy="5645888"/>
          </a:xfrm>
        </p:spPr>
        <p:txBody>
          <a:bodyPr/>
          <a:lstStyle/>
          <a:p>
            <a:pPr algn="just"/>
            <a:r>
              <a:rPr lang="ru-RU" sz="1450" dirty="0"/>
              <a:t>Бюджет Кировского муниципального района на </a:t>
            </a:r>
            <a:r>
              <a:rPr lang="ru-RU" sz="1450" dirty="0" smtClean="0"/>
              <a:t>2022 </a:t>
            </a:r>
            <a:r>
              <a:rPr lang="ru-RU" sz="1450" dirty="0"/>
              <a:t>год и плановый период </a:t>
            </a:r>
            <a:r>
              <a:rPr lang="ru-RU" sz="1450" dirty="0" smtClean="0"/>
              <a:t>2023 </a:t>
            </a:r>
            <a:r>
              <a:rPr lang="ru-RU" sz="1450" dirty="0"/>
              <a:t>и </a:t>
            </a:r>
            <a:r>
              <a:rPr lang="ru-RU" sz="1450" dirty="0" smtClean="0"/>
              <a:t>2024 </a:t>
            </a:r>
            <a:r>
              <a:rPr lang="ru-RU" sz="1450" dirty="0"/>
              <a:t>годов подготовлен с соблюдением требований Бюджетного кодекса Российской Федерации и Положения «О бюджетном устройстве, бюджетном процессе и межбюджетных отношениях в Кировском муниципальном районе.</a:t>
            </a:r>
          </a:p>
          <a:p>
            <a:pPr algn="just"/>
            <a:r>
              <a:rPr lang="ru-RU" sz="1450" dirty="0"/>
              <a:t>Бюджет района сформирован на трехлетний период и отвечает положениям Основных направлений бюджетной и налоговой политики Кировского муниципального района на </a:t>
            </a:r>
            <a:r>
              <a:rPr lang="ru-RU" sz="1450" dirty="0" smtClean="0"/>
              <a:t>2022 </a:t>
            </a:r>
            <a:r>
              <a:rPr lang="ru-RU" sz="1450" dirty="0"/>
              <a:t>год и плановый период </a:t>
            </a:r>
            <a:r>
              <a:rPr lang="ru-RU" sz="1450" dirty="0" smtClean="0"/>
              <a:t>2023 </a:t>
            </a:r>
            <a:r>
              <a:rPr lang="ru-RU" sz="1450" dirty="0"/>
              <a:t>и </a:t>
            </a:r>
            <a:r>
              <a:rPr lang="ru-RU" sz="1450" dirty="0" smtClean="0"/>
              <a:t>2024 </a:t>
            </a:r>
            <a:r>
              <a:rPr lang="ru-RU" sz="1450" dirty="0"/>
              <a:t>годов.</a:t>
            </a:r>
          </a:p>
          <a:p>
            <a:pPr algn="just"/>
            <a:r>
              <a:rPr lang="ru-RU" sz="1450" dirty="0"/>
              <a:t>Бюджетная политика на </a:t>
            </a:r>
            <a:r>
              <a:rPr lang="ru-RU" sz="1450" dirty="0" smtClean="0"/>
              <a:t>2021 </a:t>
            </a:r>
            <a:r>
              <a:rPr lang="ru-RU" sz="1450" dirty="0"/>
              <a:t>– </a:t>
            </a:r>
            <a:r>
              <a:rPr lang="ru-RU" sz="1450" dirty="0" smtClean="0"/>
              <a:t>2023 </a:t>
            </a:r>
            <a:r>
              <a:rPr lang="ru-RU" sz="1450" dirty="0"/>
              <a:t>годы направлена на адаптацию бюджетных ресурсов к новым экономическим реалиям с целью сохранения социальной стабильности в Кировском муниципальном районе, создание условий для устойчивого социально-экономического развития района.</a:t>
            </a:r>
          </a:p>
          <a:p>
            <a:pPr algn="just"/>
            <a:r>
              <a:rPr lang="ru-RU" sz="1450" dirty="0"/>
              <a:t>В приоритетах бюджетной политики Кировского муниципального района на среднесрочный период сохраняется обеспечение исполнения принятых расходных обязательств наиболее эффективным способом, мобилизация внутренних источников, более четкая увязка бюджетных расходов, обеспечение открытости и прозрачности бюджетного процесса.</a:t>
            </a:r>
          </a:p>
          <a:p>
            <a:pPr algn="just"/>
            <a:r>
              <a:rPr lang="ru-RU" sz="1450" dirty="0"/>
              <a:t>Исходя из принципов ответственной бюджетной политики, для поддержания сбалансированности районного бюджета при его формировании приняты меры по включению в бюджет в первоочередном порядке расходов на финансирование действующих расходных обязательств, непринятию новых расходных обязательств, недопущению наращивания объема муниципального долга.</a:t>
            </a:r>
          </a:p>
          <a:p>
            <a:pPr algn="just"/>
            <a:r>
              <a:rPr lang="ru-RU" sz="1450" dirty="0"/>
              <a:t>Формирование бюджетных расходов на </a:t>
            </a:r>
            <a:r>
              <a:rPr lang="ru-RU" sz="1450" dirty="0" smtClean="0"/>
              <a:t>2022 </a:t>
            </a:r>
            <a:r>
              <a:rPr lang="ru-RU" sz="1450" dirty="0"/>
              <a:t>- </a:t>
            </a:r>
            <a:r>
              <a:rPr lang="ru-RU" sz="1450" dirty="0" smtClean="0"/>
              <a:t>2024 </a:t>
            </a:r>
            <a:r>
              <a:rPr lang="ru-RU" sz="1450" dirty="0"/>
              <a:t>годы осуществлено на основе сохранения консервативного подхода.</a:t>
            </a:r>
          </a:p>
          <a:p>
            <a:pPr algn="just"/>
            <a:r>
              <a:rPr lang="ru-RU" sz="1450" dirty="0"/>
              <a:t>Основной задачей стала реализация уже принятых решений в рамках бюджета </a:t>
            </a:r>
            <a:r>
              <a:rPr lang="ru-RU" sz="1450" dirty="0" smtClean="0"/>
              <a:t>2021-2023 </a:t>
            </a:r>
            <a:r>
              <a:rPr lang="ru-RU" sz="1450" dirty="0"/>
              <a:t>годов.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FD1E93-168C-4E3F-B839-29F00AE4705B}" type="slidenum">
              <a:rPr lang="ru-RU" smtClean="0"/>
              <a:pPr>
                <a:defRPr/>
              </a:pPr>
              <a:t>3</a:t>
            </a:fld>
            <a:endParaRPr lang="ru-RU" dirty="0"/>
          </a:p>
        </p:txBody>
      </p:sp>
      <p:pic>
        <p:nvPicPr>
          <p:cNvPr id="5" name="Picture 4" descr="герб2"/>
          <p:cNvPicPr preferRelativeResize="0"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28000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8625037"/>
      </p:ext>
    </p:extLst>
  </p:cSld>
  <p:clrMapOvr>
    <a:masterClrMapping/>
  </p:clrMapOvr>
  <p:transition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1748" y="160338"/>
            <a:ext cx="8213651" cy="8874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solidFill>
                  <a:prstClr val="black"/>
                </a:solidFill>
                <a:latin typeface="Calibri"/>
              </a:rPr>
              <a:t/>
            </a:r>
            <a:br>
              <a:rPr lang="ru-RU" sz="2400" dirty="0" smtClean="0">
                <a:solidFill>
                  <a:prstClr val="black"/>
                </a:solidFill>
                <a:latin typeface="Calibri"/>
              </a:rPr>
            </a:br>
            <a:r>
              <a:rPr lang="ru-RU" sz="2400" dirty="0" smtClean="0">
                <a:solidFill>
                  <a:prstClr val="black"/>
                </a:solidFill>
                <a:latin typeface="Calibri"/>
              </a:rPr>
              <a:t>Нормативы </a:t>
            </a:r>
            <a:r>
              <a:rPr lang="ru-RU" sz="2400" dirty="0">
                <a:solidFill>
                  <a:prstClr val="black"/>
                </a:solidFill>
                <a:latin typeface="Calibri"/>
              </a:rPr>
              <a:t>отчислений в бюджет Кировского муниципального района от налоговых и неналоговых доходов на </a:t>
            </a:r>
            <a:r>
              <a:rPr lang="ru-RU" sz="2400" dirty="0" smtClean="0">
                <a:solidFill>
                  <a:prstClr val="black"/>
                </a:solidFill>
                <a:latin typeface="Calibri"/>
              </a:rPr>
              <a:t>2022 </a:t>
            </a:r>
            <a:r>
              <a:rPr lang="ru-RU" sz="2400" dirty="0">
                <a:solidFill>
                  <a:prstClr val="black"/>
                </a:solidFill>
                <a:latin typeface="Calibri"/>
              </a:rPr>
              <a:t>год</a:t>
            </a:r>
            <a:r>
              <a:rPr lang="ru-RU" sz="2400" b="0" dirty="0">
                <a:solidFill>
                  <a:prstClr val="black"/>
                </a:solidFill>
                <a:latin typeface="Calibri"/>
              </a:rPr>
              <a:t/>
            </a:r>
            <a:br>
              <a:rPr lang="ru-RU" sz="2400" b="0" dirty="0">
                <a:solidFill>
                  <a:prstClr val="black"/>
                </a:solidFill>
                <a:latin typeface="Calibri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FD1E93-168C-4E3F-B839-29F00AE4705B}" type="slidenum">
              <a:rPr lang="ru-RU" smtClean="0"/>
              <a:pPr>
                <a:defRPr/>
              </a:pPr>
              <a:t>4</a:t>
            </a:fld>
            <a:endParaRPr lang="ru-RU" dirty="0"/>
          </a:p>
        </p:txBody>
      </p:sp>
      <p:sp>
        <p:nvSpPr>
          <p:cNvPr id="5" name="Содержимое 15"/>
          <p:cNvSpPr txBox="1">
            <a:spLocks/>
          </p:cNvSpPr>
          <p:nvPr/>
        </p:nvSpPr>
        <p:spPr>
          <a:xfrm>
            <a:off x="214313" y="1196752"/>
            <a:ext cx="4213671" cy="3744416"/>
          </a:xfrm>
          <a:prstGeom prst="roundRect">
            <a:avLst/>
          </a:prstGeom>
          <a:solidFill>
            <a:srgbClr val="8064A2">
              <a:lumMod val="40000"/>
              <a:lumOff val="6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Налог на доходы физических лиц – 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по. 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доп. норматив 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85,0000000%</a:t>
            </a:r>
            <a:endParaRPr kumimoji="0" lang="ru-RU" sz="14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lvl="0" algn="just" fontAlgn="auto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Акцизы на автомобильный бензин, прямогонный бензин, дизельное топливо, моторные масла для дизельных и (или) карбюраторных (</a:t>
            </a:r>
            <a:r>
              <a:rPr kumimoji="0" lang="ru-RU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инжекторных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) двигателей, производимые на территории РФ - по 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нормативу 0,205477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%</a:t>
            </a:r>
            <a:endParaRPr kumimoji="0" lang="ru-RU" sz="14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Единый сельскохозяйственный налог – по нормативу 100 %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6" name="Содержимое 15"/>
          <p:cNvSpPr txBox="1">
            <a:spLocks/>
          </p:cNvSpPr>
          <p:nvPr/>
        </p:nvSpPr>
        <p:spPr>
          <a:xfrm>
            <a:off x="4644008" y="1124744"/>
            <a:ext cx="4320480" cy="3816424"/>
          </a:xfrm>
          <a:prstGeom prst="roundRect">
            <a:avLst/>
          </a:prstGeom>
          <a:solidFill>
            <a:srgbClr val="8064A2">
              <a:lumMod val="40000"/>
              <a:lumOff val="6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endParaRPr kumimoji="0" lang="ru-RU" sz="14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Налог, взимаемый в связи с применением патентной системы налогообложения – по нормативу 100 %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Налог на имущество физических лиц – по нормативу 100 %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Земельный налог – по нормативу 100 %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Государственная пошлина – по нормативу    100 %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Налог, взимаемый в связи с применением упрощенной системы налогообложения – в соответствии с </a:t>
            </a:r>
            <a:r>
              <a:rPr kumimoji="0" 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законом </a:t>
            </a:r>
            <a:r>
              <a:rPr kumimoji="0" 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Приморского </a:t>
            </a:r>
            <a:r>
              <a:rPr kumimoji="0" 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края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lang="ru-RU" sz="1400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Дифференцированные нормативы отчислений в местные бюджеты от  налога, взимаемого в связи с применением упрощенной системы налогообложения, на 2022 год и плановый период 2023 и 2024 годов  - </a:t>
            </a:r>
            <a:r>
              <a:rPr lang="ru-RU" sz="1400" kern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88,643639%</a:t>
            </a:r>
            <a:endParaRPr kumimoji="0" lang="ru-RU" sz="14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23528" y="5301208"/>
            <a:ext cx="8640960" cy="1269713"/>
          </a:xfrm>
          <a:prstGeom prst="roundRect">
            <a:avLst/>
          </a:prstGeom>
          <a:solidFill>
            <a:srgbClr val="8064A2">
              <a:lumMod val="40000"/>
              <a:lumOff val="6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Неналоговые доходы </a:t>
            </a:r>
            <a:r>
              <a:rPr kumimoji="0" 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(</a:t>
            </a:r>
            <a:r>
              <a:rPr kumimoji="0" lang="ru-RU" sz="14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доходы</a:t>
            </a:r>
            <a:r>
              <a:rPr kumimoji="0" 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 от использования имущества, находящегося в государственной и муниципальной собственности; доходы от оказания платных услуг; доходы от продажи материальных и нематериальных активов, прочие неналоговые доходы – по нормативу 100 %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платежи при пользовании природными ресурсами – по нормативу 60%; штрафы, санкции, возмещение ущерба – в соответствии с законодательством РФ.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</a:rPr>
              <a:t>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pic>
        <p:nvPicPr>
          <p:cNvPr id="8" name="Picture 4" descr="герб2"/>
          <p:cNvPicPr preferRelativeResize="0"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28000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47814560"/>
      </p:ext>
    </p:extLst>
  </p:cSld>
  <p:clrMapOvr>
    <a:masterClrMapping/>
  </p:clrMapOvr>
  <p:transition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FD1E93-168C-4E3F-B839-29F00AE4705B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  <p:pic>
        <p:nvPicPr>
          <p:cNvPr id="7" name="Picture 4" descr="герб2"/>
          <p:cNvPicPr preferRelativeResize="0"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28000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58949" y="126025"/>
            <a:ext cx="7687339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ОСНОВНЫЕ ПАРАМЕТРЫ БЮДЖЕТА</a:t>
            </a:r>
          </a:p>
          <a:p>
            <a:pPr algn="ctr">
              <a:lnSpc>
                <a:spcPct val="150000"/>
              </a:lnSpc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КИРОВСКОГО МУНИЦИПАЛЬНОГО РАЙОНА</a:t>
            </a:r>
          </a:p>
          <a:p>
            <a:pPr algn="ctr">
              <a:lnSpc>
                <a:spcPct val="150000"/>
              </a:lnSpc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2022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ГОД И  ПЛАНОВЫЙ ПЕРИОД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И 20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ГОДОВ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905037" y="1418686"/>
            <a:ext cx="8783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200" b="1" dirty="0"/>
              <a:t>тыс. руб.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6507729"/>
              </p:ext>
            </p:extLst>
          </p:nvPr>
        </p:nvGraphicFramePr>
        <p:xfrm>
          <a:off x="457200" y="1876022"/>
          <a:ext cx="8424936" cy="4156671"/>
        </p:xfrm>
        <a:graphic>
          <a:graphicData uri="http://schemas.openxmlformats.org/drawingml/2006/table">
            <a:tbl>
              <a:tblPr/>
              <a:tblGrid>
                <a:gridCol w="1944216"/>
                <a:gridCol w="2232248"/>
                <a:gridCol w="2160240"/>
                <a:gridCol w="2088232"/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Прогноз</a:t>
                      </a: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Прогноз</a:t>
                      </a: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084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2022 год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23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год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 год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14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Доходы: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607493,33927</a:t>
                      </a:r>
                      <a:endParaRPr lang="ru-RU" sz="13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588513,95903</a:t>
                      </a:r>
                      <a:endParaRPr lang="ru-RU" sz="13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0" u="none" strike="noStrike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599565,10192</a:t>
                      </a:r>
                      <a:endParaRPr lang="ru-RU" sz="13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налоговые</a:t>
                      </a: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и           неналоговые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272106,000</a:t>
                      </a:r>
                      <a:endParaRPr lang="ru-RU" sz="13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274226,000</a:t>
                      </a:r>
                      <a:endParaRPr lang="ru-RU" sz="13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271441,000</a:t>
                      </a:r>
                      <a:endParaRPr lang="ru-RU" sz="13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335387,33927</a:t>
                      </a:r>
                      <a:endParaRPr lang="ru-RU" sz="13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314287,95903</a:t>
                      </a:r>
                      <a:endParaRPr lang="ru-RU" sz="13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328124,10192</a:t>
                      </a:r>
                      <a:endParaRPr lang="ru-RU" sz="13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Расходы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3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610893,33927</a:t>
                      </a: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592013,95903</a:t>
                      </a:r>
                      <a:endParaRPr lang="ru-RU" sz="1300" b="1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603065,10192</a:t>
                      </a:r>
                      <a:endParaRPr lang="ru-RU" sz="1300" b="1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610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Дефицит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(-)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профицит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(+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)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3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-3400,000</a:t>
                      </a: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-3500,000</a:t>
                      </a:r>
                      <a:endParaRPr lang="ru-RU" sz="1300" b="1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-3500,000</a:t>
                      </a:r>
                      <a:endParaRPr lang="ru-RU" sz="1300" b="1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3889948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7562" y="160338"/>
            <a:ext cx="7947837" cy="887412"/>
          </a:xfrm>
        </p:spPr>
        <p:txBody>
          <a:bodyPr>
            <a:normAutofit/>
          </a:bodyPr>
          <a:lstStyle/>
          <a:p>
            <a:pPr algn="ctr"/>
            <a:r>
              <a:rPr lang="ru-RU" sz="2200" dirty="0" smtClean="0">
                <a:solidFill>
                  <a:schemeClr val="tx1"/>
                </a:solidFill>
              </a:rPr>
              <a:t>Структура доходов местного бюджета на </a:t>
            </a:r>
            <a:r>
              <a:rPr lang="ru-RU" sz="2200" dirty="0" smtClean="0">
                <a:solidFill>
                  <a:schemeClr val="tx1"/>
                </a:solidFill>
              </a:rPr>
              <a:t>2022 </a:t>
            </a:r>
            <a:r>
              <a:rPr lang="ru-RU" sz="2200" dirty="0" smtClean="0">
                <a:solidFill>
                  <a:schemeClr val="tx1"/>
                </a:solidFill>
              </a:rPr>
              <a:t>год</a:t>
            </a:r>
            <a:endParaRPr lang="ru-RU" sz="2200" dirty="0">
              <a:solidFill>
                <a:schemeClr val="tx1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9243204"/>
              </p:ext>
            </p:extLst>
          </p:nvPr>
        </p:nvGraphicFramePr>
        <p:xfrm>
          <a:off x="457200" y="1076326"/>
          <a:ext cx="8176437" cy="27620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FD1E93-168C-4E3F-B839-29F00AE4705B}" type="slidenum">
              <a:rPr lang="ru-RU" smtClean="0"/>
              <a:pPr>
                <a:defRPr/>
              </a:pPr>
              <a:t>6</a:t>
            </a:fld>
            <a:endParaRPr lang="ru-RU" dirty="0"/>
          </a:p>
        </p:txBody>
      </p:sp>
      <p:pic>
        <p:nvPicPr>
          <p:cNvPr id="6" name="Picture 4" descr="герб2"/>
          <p:cNvPicPr preferRelativeResize="0"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28000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Группа 9"/>
          <p:cNvGrpSpPr/>
          <p:nvPr/>
        </p:nvGrpSpPr>
        <p:grpSpPr>
          <a:xfrm>
            <a:off x="478029" y="3845078"/>
            <a:ext cx="1360691" cy="780085"/>
            <a:chOff x="36620" y="1201597"/>
            <a:chExt cx="1354916" cy="1188029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36620" y="1201597"/>
              <a:ext cx="1354916" cy="1188029"/>
            </a:xfrm>
            <a:prstGeom prst="roundRect">
              <a:avLst>
                <a:gd name="adj" fmla="val 16670"/>
              </a:avLst>
            </a:prstGeom>
            <a:solidFill>
              <a:schemeClr val="bg2">
                <a:lumMod val="7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Скругленный прямоугольник 4"/>
            <p:cNvSpPr/>
            <p:nvPr/>
          </p:nvSpPr>
          <p:spPr>
            <a:xfrm>
              <a:off x="94625" y="1259602"/>
              <a:ext cx="1238906" cy="107201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kern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Налоговые доходы</a:t>
              </a:r>
              <a:endParaRPr lang="ru-RU" sz="14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1944012" y="3632427"/>
            <a:ext cx="6593931" cy="1166219"/>
            <a:chOff x="1498576" y="1091850"/>
            <a:chExt cx="4213984" cy="1647879"/>
          </a:xfrm>
        </p:grpSpPr>
        <p:sp>
          <p:nvSpPr>
            <p:cNvPr id="17" name="Прямоугольник 16"/>
            <p:cNvSpPr/>
            <p:nvPr/>
          </p:nvSpPr>
          <p:spPr>
            <a:xfrm>
              <a:off x="1498576" y="1336983"/>
              <a:ext cx="4213984" cy="1402746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Прямоугольник 17"/>
            <p:cNvSpPr/>
            <p:nvPr/>
          </p:nvSpPr>
          <p:spPr>
            <a:xfrm>
              <a:off x="1498576" y="1091850"/>
              <a:ext cx="4213984" cy="140274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marL="114300" lvl="1" indent="-11430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ru-RU" sz="1400" kern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</a:endParaRPr>
            </a:p>
            <a:p>
              <a:pPr marL="114300" lvl="1" indent="-114300" algn="just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1400" kern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/>
                </a:rPr>
                <a:t>Доходы от предусмотренных законодательством Российской Федерации о налогах и сборах федеральных налогов и сборов, в том числе от налогов, предусмотренных специальными налоговыми режимами, региональных налогов, а также пеней и штрафов по ним </a:t>
              </a:r>
              <a:endParaRPr lang="ru-RU" sz="1400" kern="12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sp>
        <p:nvSpPr>
          <p:cNvPr id="21" name="Скругленный прямоугольник 4"/>
          <p:cNvSpPr/>
          <p:nvPr/>
        </p:nvSpPr>
        <p:spPr>
          <a:xfrm>
            <a:off x="519635" y="4452718"/>
            <a:ext cx="1225001" cy="610133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3340" tIns="53340" rIns="53340" bIns="53340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1400" kern="12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2" name="Группа 21"/>
          <p:cNvGrpSpPr/>
          <p:nvPr/>
        </p:nvGrpSpPr>
        <p:grpSpPr>
          <a:xfrm>
            <a:off x="1944012" y="2878770"/>
            <a:ext cx="6593931" cy="3011667"/>
            <a:chOff x="1247702" y="2762866"/>
            <a:chExt cx="6593931" cy="3173023"/>
          </a:xfrm>
        </p:grpSpPr>
        <p:sp>
          <p:nvSpPr>
            <p:cNvPr id="23" name="Прямоугольник 22"/>
            <p:cNvSpPr/>
            <p:nvPr/>
          </p:nvSpPr>
          <p:spPr>
            <a:xfrm>
              <a:off x="1514338" y="2762866"/>
              <a:ext cx="4722703" cy="1100460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Прямоугольник 23"/>
            <p:cNvSpPr/>
            <p:nvPr/>
          </p:nvSpPr>
          <p:spPr>
            <a:xfrm>
              <a:off x="1247702" y="4742551"/>
              <a:ext cx="6593931" cy="119333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marL="114300" lvl="1" indent="-114300" algn="just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1400" kern="1200" dirty="0" smtClean="0">
                  <a:solidFill>
                    <a:srgbClr val="000000"/>
                  </a:solidFill>
                  <a:latin typeface="Times New Roman"/>
                </a:rPr>
                <a:t>Поступающие в бюджет платежи за оказание государственных услуг, за пользование природными ресурсами, за пользование государственной собственностью, от продажи государственного</a:t>
              </a:r>
              <a:endParaRPr lang="ru-RU" sz="1400" kern="1200" dirty="0"/>
            </a:p>
            <a:p>
              <a:pPr marL="114300" lvl="1" indent="-114300" algn="just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1400" kern="1200" dirty="0" smtClean="0">
                  <a:solidFill>
                    <a:srgbClr val="000000"/>
                  </a:solidFill>
                  <a:latin typeface="Times New Roman"/>
                </a:rPr>
                <a:t>имущества, а также платежи в виде штрафов и иных санкций за нарушение законодательства </a:t>
              </a:r>
              <a:endParaRPr lang="ru-RU" sz="1400" kern="1200" dirty="0"/>
            </a:p>
          </p:txBody>
        </p:sp>
      </p:grpSp>
      <p:grpSp>
        <p:nvGrpSpPr>
          <p:cNvPr id="25" name="Группа 24"/>
          <p:cNvGrpSpPr/>
          <p:nvPr/>
        </p:nvGrpSpPr>
        <p:grpSpPr>
          <a:xfrm>
            <a:off x="478029" y="4794098"/>
            <a:ext cx="1403934" cy="901901"/>
            <a:chOff x="0" y="2692143"/>
            <a:chExt cx="1403934" cy="1563447"/>
          </a:xfrm>
        </p:grpSpPr>
        <p:sp>
          <p:nvSpPr>
            <p:cNvPr id="26" name="Скругленный прямоугольник 25"/>
            <p:cNvSpPr/>
            <p:nvPr/>
          </p:nvSpPr>
          <p:spPr>
            <a:xfrm>
              <a:off x="0" y="2966248"/>
              <a:ext cx="1403934" cy="1289342"/>
            </a:xfrm>
            <a:prstGeom prst="roundRect">
              <a:avLst>
                <a:gd name="adj" fmla="val 16670"/>
              </a:avLst>
            </a:prstGeom>
            <a:solidFill>
              <a:srgbClr val="3FCD57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7" name="Скругленный прямоугольник 4"/>
            <p:cNvSpPr/>
            <p:nvPr/>
          </p:nvSpPr>
          <p:spPr>
            <a:xfrm>
              <a:off x="62952" y="2692143"/>
              <a:ext cx="1278030" cy="116343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400" kern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kern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Неналоговые доходы</a:t>
              </a:r>
              <a:endParaRPr lang="ru-RU" sz="14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8" name="Группа 27"/>
          <p:cNvGrpSpPr/>
          <p:nvPr/>
        </p:nvGrpSpPr>
        <p:grpSpPr>
          <a:xfrm>
            <a:off x="478029" y="5890435"/>
            <a:ext cx="1407688" cy="756388"/>
            <a:chOff x="9930" y="4099694"/>
            <a:chExt cx="1407688" cy="1114765"/>
          </a:xfrm>
        </p:grpSpPr>
        <p:sp>
          <p:nvSpPr>
            <p:cNvPr id="29" name="Скругленный прямоугольник 28"/>
            <p:cNvSpPr/>
            <p:nvPr/>
          </p:nvSpPr>
          <p:spPr>
            <a:xfrm>
              <a:off x="9930" y="4099694"/>
              <a:ext cx="1407688" cy="1114765"/>
            </a:xfrm>
            <a:prstGeom prst="roundRect">
              <a:avLst>
                <a:gd name="adj" fmla="val 16670"/>
              </a:avLst>
            </a:prstGeom>
            <a:solidFill>
              <a:schemeClr val="accent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0" name="Скругленный прямоугольник 4"/>
            <p:cNvSpPr/>
            <p:nvPr/>
          </p:nvSpPr>
          <p:spPr>
            <a:xfrm>
              <a:off x="64358" y="4154122"/>
              <a:ext cx="1298832" cy="100590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kern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Безвозмездные поступления</a:t>
              </a:r>
              <a:endParaRPr lang="ru-RU" sz="14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1" name="Группа 30"/>
          <p:cNvGrpSpPr/>
          <p:nvPr/>
        </p:nvGrpSpPr>
        <p:grpSpPr>
          <a:xfrm>
            <a:off x="1944012" y="2974147"/>
            <a:ext cx="6593930" cy="3672676"/>
            <a:chOff x="1230154" y="4163042"/>
            <a:chExt cx="6593930" cy="3672676"/>
          </a:xfrm>
        </p:grpSpPr>
        <p:sp>
          <p:nvSpPr>
            <p:cNvPr id="32" name="Прямоугольник 31"/>
            <p:cNvSpPr/>
            <p:nvPr/>
          </p:nvSpPr>
          <p:spPr>
            <a:xfrm>
              <a:off x="1530857" y="4163042"/>
              <a:ext cx="4654570" cy="909706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3" name="Прямоугольник 32"/>
            <p:cNvSpPr/>
            <p:nvPr/>
          </p:nvSpPr>
          <p:spPr>
            <a:xfrm>
              <a:off x="1230154" y="7079331"/>
              <a:ext cx="6593930" cy="75638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marL="114300" lvl="1" indent="-114300" algn="just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1400" kern="1200" dirty="0" smtClean="0">
                  <a:solidFill>
                    <a:srgbClr val="000000"/>
                  </a:solidFill>
                  <a:latin typeface="Times New Roman"/>
                </a:rPr>
                <a:t>Дотации, субсидии, субвенции, иные межбюджетные трансферты </a:t>
              </a:r>
              <a:r>
                <a:rPr lang="ru-RU" sz="1400" kern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Безвозмездные поступления </a:t>
              </a:r>
              <a:r>
                <a:rPr lang="ru-RU" sz="1400" kern="1200" dirty="0" smtClean="0">
                  <a:solidFill>
                    <a:srgbClr val="000000"/>
                  </a:solidFill>
                  <a:latin typeface="Times New Roman"/>
                </a:rPr>
                <a:t>из федерального и областного бюджета, а также безвозмездные поступления от физических и юридических лиц</a:t>
              </a:r>
              <a:endParaRPr lang="ru-RU" sz="14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14883878"/>
      </p:ext>
    </p:extLst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3802901887"/>
              </p:ext>
            </p:extLst>
          </p:nvPr>
        </p:nvGraphicFramePr>
        <p:xfrm>
          <a:off x="0" y="0"/>
          <a:ext cx="9144000" cy="69094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972" y="271721"/>
            <a:ext cx="8187070" cy="477520"/>
          </a:xfrm>
          <a:noFill/>
          <a:ln>
            <a:noFill/>
          </a:ln>
          <a:effectLst>
            <a:outerShdw blurRad="50800" dist="50800" dir="5400000" algn="ctr" rotWithShape="0">
              <a:schemeClr val="bg1"/>
            </a:outerShdw>
          </a:effectLst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налоговых доходов бюджета на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9ED5B1-A891-4EC1-A0FA-F733B810D979}" type="slidenum">
              <a:rPr lang="ru-RU"/>
              <a:pPr>
                <a:defRPr/>
              </a:pPr>
              <a:t>7</a:t>
            </a:fld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0" y="2238376"/>
            <a:ext cx="2638425" cy="9429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462462" y="2352675"/>
            <a:ext cx="714375" cy="342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20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090987" y="3409950"/>
            <a:ext cx="714375" cy="342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20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586537" y="2362200"/>
            <a:ext cx="714375" cy="342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20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272212" y="4819650"/>
            <a:ext cx="714375" cy="342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20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491037" y="4752975"/>
            <a:ext cx="714375" cy="342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20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567362" y="1781175"/>
            <a:ext cx="842963" cy="342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20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5385570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8194" y="160338"/>
            <a:ext cx="7937205" cy="887412"/>
          </a:xfrm>
        </p:spPr>
        <p:txBody>
          <a:bodyPr/>
          <a:lstStyle/>
          <a:p>
            <a:pPr algn="ctr"/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неналоговых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доходов бюджета на 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36396309"/>
              </p:ext>
            </p:extLst>
          </p:nvPr>
        </p:nvGraphicFramePr>
        <p:xfrm>
          <a:off x="392053" y="712380"/>
          <a:ext cx="8458200" cy="59542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FD1E93-168C-4E3F-B839-29F00AE4705B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  <p:pic>
        <p:nvPicPr>
          <p:cNvPr id="5" name="Picture 4" descr="герб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27989" cy="863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45655049"/>
      </p:ext>
    </p:extLst>
  </p:cSld>
  <p:clrMapOvr>
    <a:masterClrMapping/>
  </p:clrMapOvr>
  <p:transition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3256" y="447858"/>
            <a:ext cx="7852144" cy="43190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>
                <a:solidFill>
                  <a:srgbClr val="002060"/>
                </a:solidFill>
                <a:cs typeface="Times New Roman" pitchFamily="18" charset="0"/>
              </a:rPr>
              <a:t>Межбюджетные трансферты</a:t>
            </a:r>
            <a:br>
              <a:rPr lang="ru-RU" sz="4000" dirty="0">
                <a:solidFill>
                  <a:srgbClr val="002060"/>
                </a:solidFill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FD1E93-168C-4E3F-B839-29F00AE4705B}" type="slidenum">
              <a:rPr lang="ru-RU" smtClean="0"/>
              <a:pPr>
                <a:defRPr/>
              </a:pPr>
              <a:t>9</a:t>
            </a:fld>
            <a:endParaRPr lang="ru-RU" dirty="0"/>
          </a:p>
        </p:txBody>
      </p:sp>
      <p:pic>
        <p:nvPicPr>
          <p:cNvPr id="5" name="Picture 4" descr="герб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9975"/>
            <a:ext cx="827989" cy="863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Объект 5"/>
          <p:cNvSpPr txBox="1">
            <a:spLocks noGrp="1"/>
          </p:cNvSpPr>
          <p:nvPr>
            <p:ph idx="1"/>
          </p:nvPr>
        </p:nvSpPr>
        <p:spPr>
          <a:xfrm>
            <a:off x="457200" y="1076325"/>
            <a:ext cx="8458200" cy="830997"/>
          </a:xfrm>
          <a:prstGeom prst="rect">
            <a:avLst/>
          </a:prstGeom>
          <a:gradFill flip="none" rotWithShape="1">
            <a:gsLst>
              <a:gs pos="0">
                <a:srgbClr val="FFFF00"/>
              </a:gs>
              <a:gs pos="94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solidFill>
                  <a:prstClr val="black"/>
                </a:solidFill>
                <a:cs typeface="Times New Roman" pitchFamily="18" charset="0"/>
              </a:rPr>
              <a:t>Межбюджетные </a:t>
            </a:r>
            <a:r>
              <a:rPr lang="ru-RU" sz="1600" b="1" dirty="0">
                <a:solidFill>
                  <a:prstClr val="black"/>
                </a:solidFill>
                <a:cs typeface="Times New Roman" pitchFamily="18" charset="0"/>
              </a:rPr>
              <a:t>трансферты </a:t>
            </a:r>
            <a:r>
              <a:rPr lang="ru-RU" sz="1600" dirty="0">
                <a:solidFill>
                  <a:prstClr val="black"/>
                </a:solidFill>
                <a:cs typeface="Times New Roman" pitchFamily="18" charset="0"/>
              </a:rPr>
              <a:t>– средства, предоставляемые одним бюджетом бюджетной системы Российской Федерации другому бюджету бюджетной системы Российской Федерации (статья 6 Бюджетного кодекса Российской Федерации)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164388" y="2997200"/>
            <a:ext cx="1428750" cy="400050"/>
          </a:xfrm>
          <a:prstGeom prst="rect">
            <a:avLst/>
          </a:prstGeom>
          <a:solidFill>
            <a:srgbClr val="92D050"/>
          </a:solidFill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prstClr val="white"/>
                </a:solidFill>
                <a:cs typeface="Times New Roman" pitchFamily="18" charset="0"/>
              </a:rPr>
              <a:t>Субсидии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067175" y="2997200"/>
            <a:ext cx="1631876" cy="400110"/>
          </a:xfrm>
          <a:prstGeom prst="rect">
            <a:avLst/>
          </a:prstGeom>
          <a:solidFill>
            <a:srgbClr val="92D050"/>
          </a:solidFill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prstClr val="white"/>
                </a:solidFill>
                <a:cs typeface="Times New Roman" pitchFamily="18" charset="0"/>
              </a:rPr>
              <a:t>Субвенции</a:t>
            </a:r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 </a:t>
            </a:r>
            <a:endParaRPr lang="ru-RU" b="1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123728" y="4005064"/>
            <a:ext cx="1214446" cy="178595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28575"/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prstClr val="white"/>
                </a:solidFill>
              </a:rPr>
              <a:t>На поддержку мер по обеспечению сбаланси –рованности бюджетов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07504" y="4005064"/>
            <a:ext cx="1643074" cy="121444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28575"/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prstClr val="white"/>
                </a:solidFill>
              </a:rPr>
              <a:t>На выравнивание  бюджетной  обеспеченности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84213" y="2997200"/>
            <a:ext cx="1428750" cy="400050"/>
          </a:xfrm>
          <a:prstGeom prst="rect">
            <a:avLst/>
          </a:prstGeom>
          <a:solidFill>
            <a:srgbClr val="92D050"/>
          </a:solidFill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prstClr val="white"/>
                </a:solidFill>
                <a:cs typeface="Times New Roman" pitchFamily="18" charset="0"/>
              </a:rPr>
              <a:t>Дотации</a:t>
            </a:r>
            <a:r>
              <a:rPr lang="ru-RU" sz="2000" dirty="0">
                <a:solidFill>
                  <a:prstClr val="white"/>
                </a:solidFill>
              </a:rPr>
              <a:t>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725574" y="4005064"/>
            <a:ext cx="2214578" cy="121444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28575"/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prstClr val="white"/>
                </a:solidFill>
              </a:rPr>
              <a:t>Предоставляются на финансирование "переданных" другим публично-правовым образованиям полномочий</a:t>
            </a:r>
            <a:endParaRPr lang="ru-RU" sz="120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732240" y="3957638"/>
            <a:ext cx="2143140" cy="170785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28575"/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 smtClean="0">
                <a:solidFill>
                  <a:prstClr val="white"/>
                </a:solidFill>
              </a:rPr>
              <a:t>Бюджетные </a:t>
            </a:r>
            <a:r>
              <a:rPr lang="ru-RU" sz="1200" dirty="0">
                <a:solidFill>
                  <a:prstClr val="white"/>
                </a:solidFill>
              </a:rPr>
              <a:t>средства, предоставляемые бюджету другого уровня бюджетной системы Российской </a:t>
            </a:r>
            <a:r>
              <a:rPr lang="ru-RU" sz="1200" dirty="0" smtClean="0">
                <a:solidFill>
                  <a:prstClr val="white"/>
                </a:solidFill>
              </a:rPr>
              <a:t>Федерации </a:t>
            </a:r>
            <a:r>
              <a:rPr lang="ru-RU" sz="1200" dirty="0">
                <a:solidFill>
                  <a:prstClr val="white"/>
                </a:solidFill>
              </a:rPr>
              <a:t>на условиях долевого финансирования целевых расходов</a:t>
            </a:r>
          </a:p>
        </p:txBody>
      </p:sp>
      <p:cxnSp>
        <p:nvCxnSpPr>
          <p:cNvPr id="14" name="Прямая со стрелкой 13"/>
          <p:cNvCxnSpPr>
            <a:stCxn id="11" idx="2"/>
          </p:cNvCxnSpPr>
          <p:nvPr/>
        </p:nvCxnSpPr>
        <p:spPr>
          <a:xfrm>
            <a:off x="1398588" y="3397250"/>
            <a:ext cx="1331912" cy="608013"/>
          </a:xfrm>
          <a:prstGeom prst="straightConnector1">
            <a:avLst/>
          </a:prstGeom>
          <a:ln w="28575"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11" idx="2"/>
          </p:cNvCxnSpPr>
          <p:nvPr/>
        </p:nvCxnSpPr>
        <p:spPr>
          <a:xfrm flipH="1">
            <a:off x="928688" y="3397250"/>
            <a:ext cx="469900" cy="608013"/>
          </a:xfrm>
          <a:prstGeom prst="straightConnector1">
            <a:avLst/>
          </a:prstGeom>
          <a:ln w="28575"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>
            <a:off x="4431507" y="3713956"/>
            <a:ext cx="571500" cy="1587"/>
          </a:xfrm>
          <a:prstGeom prst="straightConnector1">
            <a:avLst/>
          </a:prstGeom>
          <a:ln w="28575"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7621588" y="3692525"/>
            <a:ext cx="528638" cy="1587"/>
          </a:xfrm>
          <a:prstGeom prst="straightConnector1">
            <a:avLst/>
          </a:prstGeom>
          <a:ln w="28575"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Группа 39"/>
          <p:cNvGrpSpPr>
            <a:grpSpLocks/>
          </p:cNvGrpSpPr>
          <p:nvPr/>
        </p:nvGrpSpPr>
        <p:grpSpPr bwMode="auto">
          <a:xfrm>
            <a:off x="1403647" y="2083261"/>
            <a:ext cx="6480720" cy="648072"/>
            <a:chOff x="1140594" y="3214686"/>
            <a:chExt cx="2431274" cy="1143802"/>
          </a:xfrm>
          <a:effectLst>
            <a:glow rad="139700">
              <a:schemeClr val="bg1">
                <a:alpha val="40000"/>
              </a:schemeClr>
            </a:glow>
          </a:effectLst>
        </p:grpSpPr>
        <p:cxnSp>
          <p:nvCxnSpPr>
            <p:cNvPr id="19" name="Прямая соединительная линия 18"/>
            <p:cNvCxnSpPr/>
            <p:nvPr/>
          </p:nvCxnSpPr>
          <p:spPr>
            <a:xfrm>
              <a:off x="1142181" y="3857414"/>
              <a:ext cx="2428100" cy="2114"/>
            </a:xfrm>
            <a:prstGeom prst="line">
              <a:avLst/>
            </a:prstGeom>
            <a:ln w="38100">
              <a:solidFill>
                <a:schemeClr val="accent3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5400000" flipH="1" flipV="1">
              <a:off x="2034340" y="3538165"/>
              <a:ext cx="646957" cy="0"/>
            </a:xfrm>
            <a:prstGeom prst="line">
              <a:avLst/>
            </a:prstGeom>
            <a:ln w="38100">
              <a:solidFill>
                <a:schemeClr val="accent3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 flipV="1">
              <a:off x="890850" y="4107158"/>
              <a:ext cx="501074" cy="1587"/>
            </a:xfrm>
            <a:prstGeom prst="line">
              <a:avLst/>
            </a:prstGeom>
            <a:ln w="38100">
              <a:solidFill>
                <a:schemeClr val="accent3">
                  <a:lumMod val="50000"/>
                </a:schemeClr>
              </a:solidFill>
              <a:prstDash val="sysDot"/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 rot="5400000" flipH="1" flipV="1">
              <a:off x="2106487" y="4107158"/>
              <a:ext cx="501074" cy="1587"/>
            </a:xfrm>
            <a:prstGeom prst="line">
              <a:avLst/>
            </a:prstGeom>
            <a:ln w="38100">
              <a:solidFill>
                <a:schemeClr val="accent3">
                  <a:lumMod val="50000"/>
                </a:schemeClr>
              </a:solidFill>
              <a:prstDash val="sysDot"/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 rot="5400000" flipH="1" flipV="1">
              <a:off x="3320538" y="4107158"/>
              <a:ext cx="501074" cy="1586"/>
            </a:xfrm>
            <a:prstGeom prst="line">
              <a:avLst/>
            </a:prstGeom>
            <a:ln w="38100">
              <a:solidFill>
                <a:schemeClr val="accent3">
                  <a:lumMod val="50000"/>
                </a:schemeClr>
              </a:solidFill>
              <a:prstDash val="sysDot"/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85949825"/>
      </p:ext>
    </p:extLst>
  </p:cSld>
  <p:clrMapOvr>
    <a:masterClrMapping/>
  </p:clrMapOvr>
  <p:transition>
    <p:dissolve/>
  </p:transition>
</p:sld>
</file>

<file path=ppt/theme/theme1.xml><?xml version="1.0" encoding="utf-8"?>
<a:theme xmlns:a="http://schemas.openxmlformats.org/drawingml/2006/main" name="Тема Office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15251</TotalTime>
  <Words>3503</Words>
  <Application>Microsoft Office PowerPoint</Application>
  <PresentationFormat>Экран (4:3)</PresentationFormat>
  <Paragraphs>920</Paragraphs>
  <Slides>25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Презентация PowerPoint</vt:lpstr>
      <vt:lpstr>Основные термины и понятия, используемые при составлении бюджета </vt:lpstr>
      <vt:lpstr> Основные задачи и приоритетные направления бюджетной политики Кировского муниципального района на 2022 год </vt:lpstr>
      <vt:lpstr> Нормативы отчислений в бюджет Кировского муниципального района от налоговых и неналоговых доходов на 2022 год </vt:lpstr>
      <vt:lpstr>Презентация PowerPoint</vt:lpstr>
      <vt:lpstr>Структура доходов местного бюджета на 2022 год</vt:lpstr>
      <vt:lpstr>Структура налоговых доходов бюджета на 2022 год</vt:lpstr>
      <vt:lpstr>Структура неналоговых доходов бюджета на 2022 год</vt:lpstr>
      <vt:lpstr>Межбюджетные трансферты </vt:lpstr>
      <vt:lpstr>Презентация PowerPoint</vt:lpstr>
      <vt:lpstr>РАСХОДЫ БЮДЖЕТА </vt:lpstr>
      <vt:lpstr>Структура расходов бюджета Кировского муниципального района  на 2021 год.</vt:lpstr>
      <vt:lpstr>Структура расходов районного бюджета  на 2022 год и плановый период 2023 и 2024 годов</vt:lpstr>
      <vt:lpstr>Структура расходов бюджета Кировского муниципального района на 2022 год</vt:lpstr>
      <vt:lpstr>Муниципальные программы</vt:lpstr>
      <vt:lpstr>Муниципальные программы  Кировского муниципального района на 2022 год</vt:lpstr>
      <vt:lpstr>Муниципальные программы  Кировского муниципального района на 2022 год</vt:lpstr>
      <vt:lpstr>Муниципальные программы  Кировского муниципального района на 2022 год</vt:lpstr>
      <vt:lpstr>Муниципальные программы  Кировского муниципального района на 2022 год</vt:lpstr>
      <vt:lpstr>Муниципальные программы  Кировского муниципального района на 2022 год</vt:lpstr>
      <vt:lpstr>Муниципальные программы  Кировского муниципального района на 2022 год</vt:lpstr>
      <vt:lpstr>Муниципальные программы  Кировского муниципального района на 2022 год</vt:lpstr>
      <vt:lpstr>Муниципальные программы  Кировского муниципального района на 2022 год</vt:lpstr>
      <vt:lpstr>Муниципальные программы  Кировского муниципального района на 2022 год</vt:lpstr>
      <vt:lpstr>        Структура бюджета Кировского муниципального района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Wolf</dc:creator>
  <cp:lastModifiedBy>Марина</cp:lastModifiedBy>
  <cp:revision>954</cp:revision>
  <cp:lastPrinted>2017-06-15T22:27:28Z</cp:lastPrinted>
  <dcterms:created xsi:type="dcterms:W3CDTF">2010-06-18T09:27:04Z</dcterms:created>
  <dcterms:modified xsi:type="dcterms:W3CDTF">2021-11-19T01:09:09Z</dcterms:modified>
</cp:coreProperties>
</file>