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462" r:id="rId3"/>
    <p:sldId id="472" r:id="rId4"/>
    <p:sldId id="475" r:id="rId5"/>
    <p:sldId id="463" r:id="rId6"/>
    <p:sldId id="459" r:id="rId7"/>
    <p:sldId id="418" r:id="rId8"/>
    <p:sldId id="458" r:id="rId9"/>
    <p:sldId id="433" r:id="rId10"/>
    <p:sldId id="460" r:id="rId11"/>
    <p:sldId id="461" r:id="rId12"/>
    <p:sldId id="442" r:id="rId13"/>
    <p:sldId id="448" r:id="rId14"/>
    <p:sldId id="447" r:id="rId15"/>
    <p:sldId id="450" r:id="rId16"/>
    <p:sldId id="449" r:id="rId17"/>
    <p:sldId id="451" r:id="rId18"/>
    <p:sldId id="464" r:id="rId19"/>
    <p:sldId id="465" r:id="rId20"/>
    <p:sldId id="466" r:id="rId21"/>
    <p:sldId id="467" r:id="rId22"/>
    <p:sldId id="468" r:id="rId23"/>
    <p:sldId id="469" r:id="rId24"/>
    <p:sldId id="470" r:id="rId25"/>
    <p:sldId id="471" r:id="rId26"/>
    <p:sldId id="476" r:id="rId27"/>
    <p:sldId id="453" r:id="rId28"/>
    <p:sldId id="474" r:id="rId2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E119B1"/>
    <a:srgbClr val="66FFFF"/>
    <a:srgbClr val="FFCCFF"/>
    <a:srgbClr val="9966FF"/>
    <a:srgbClr val="10A40C"/>
    <a:srgbClr val="CCFFFF"/>
    <a:srgbClr val="CC3300"/>
    <a:srgbClr val="66FFCC"/>
    <a:srgbClr val="FC4C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35" autoAdjust="0"/>
    <p:restoredTop sz="92866" autoAdjust="0"/>
  </p:normalViewPr>
  <p:slideViewPr>
    <p:cSldViewPr snapToGrid="0">
      <p:cViewPr>
        <p:scale>
          <a:sx n="72" d="100"/>
          <a:sy n="72" d="100"/>
        </p:scale>
        <p:origin x="-1997" y="-2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местного бюджета на 2024 год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10A40C"/>
              </a:solidFill>
            </c:spPr>
          </c:dPt>
          <c:dPt>
            <c:idx val="1"/>
            <c:bubble3D val="0"/>
            <c:spPr>
              <a:solidFill>
                <a:srgbClr val="9966FF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253506</a:t>
                    </a:r>
                  </a:p>
                  <a:p>
                    <a:r>
                      <a:rPr lang="ru-RU" sz="1500" dirty="0" smtClean="0"/>
                      <a:t>28,7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17352</a:t>
                    </a:r>
                  </a:p>
                  <a:p>
                    <a:r>
                      <a:rPr lang="ru-RU" sz="1500" dirty="0" smtClean="0"/>
                      <a:t>2%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611875,58 </a:t>
                    </a:r>
                  </a:p>
                  <a:p>
                    <a:r>
                      <a:rPr lang="ru-RU" sz="1500" dirty="0" smtClean="0"/>
                      <a:t>69,3%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253506</c:v>
                </c:pt>
                <c:pt idx="1">
                  <c:v>17352.058339999989</c:v>
                </c:pt>
                <c:pt idx="2">
                  <c:v>611875.58145000006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7281836819631824"/>
          <c:y val="0.17019559541032894"/>
          <c:w val="0.31630892526903831"/>
          <c:h val="0.632020385021440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494860017497798E-2"/>
          <c:y val="0.36566940712229001"/>
          <c:w val="0.44556802274715668"/>
          <c:h val="0.595947136053816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C4C59"/>
              </a:solidFill>
            </c:spPr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5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6"/>
            <c:bubble3D val="0"/>
            <c:spPr>
              <a:solidFill>
                <a:schemeClr val="tx1"/>
              </a:solidFill>
            </c:spPr>
          </c:dPt>
          <c:dLbls>
            <c:dLbl>
              <c:idx val="0"/>
              <c:layout>
                <c:manualLayout>
                  <c:x val="-5.6248687664041994E-2"/>
                  <c:y val="-0.1167645086030912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3011811023622044E-2"/>
                  <c:y val="7.0511409398887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4022856517935256E-2"/>
                  <c:y val="1.224224556711221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6977690288713909E-2"/>
                  <c:y val="-1.89728972050536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548447069116361E-2"/>
                  <c:y val="-4.93306616242862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162412510936133E-2"/>
                  <c:y val="-8.47821855187869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6945100612423448E-2"/>
                  <c:y val="-3.40680533212918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706353893263342E-2"/>
                  <c:y val="-2.00796447176939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5139873140857392E-2"/>
                  <c:y val="-2.191771107188937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8669510061242342E-2"/>
                  <c:y val="2.92614374402537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2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Единый налог на вмененный доход</c:v>
                </c:pt>
                <c:pt idx="3">
                  <c:v>Единый сельскохозяйственный налог</c:v>
                </c:pt>
                <c:pt idx="4">
                  <c:v>Патентная система налогообложения</c:v>
                </c:pt>
                <c:pt idx="5">
                  <c:v>Государственная пошлина</c:v>
                </c:pt>
                <c:pt idx="6">
                  <c:v>Упрощенная система налогообложения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223116</c:v>
                </c:pt>
                <c:pt idx="1">
                  <c:v>21015</c:v>
                </c:pt>
                <c:pt idx="3">
                  <c:v>2749</c:v>
                </c:pt>
                <c:pt idx="4">
                  <c:v>3578</c:v>
                </c:pt>
                <c:pt idx="5">
                  <c:v>2545</c:v>
                </c:pt>
                <c:pt idx="6">
                  <c:v>503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5508672353455818"/>
          <c:y val="0.18645392242636338"/>
          <c:w val="0.44054593175853018"/>
          <c:h val="0.5356572570694998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4303840645806101"/>
          <c:w val="0.4453829419971152"/>
          <c:h val="0.616953854509892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Доходы, получаемые в виде арендной платы за земельные участки СП,  межселенных территорий МР</c:v>
                </c:pt>
                <c:pt idx="1">
                  <c:v>Доходы, получаемые в виде арендной платы за земельные участки ГП </c:v>
                </c:pt>
                <c:pt idx="2">
                  <c:v>Доходы, получаемые в виде арендной платы за земли, находящиеся в собственности МР</c:v>
                </c:pt>
                <c:pt idx="3">
                  <c:v>Доходы от сдачи в аренду  имущества, находящегося в оперативном управлении МР </c:v>
                </c:pt>
                <c:pt idx="4">
                  <c:v>Плата за негативное воздействие на окружающую среду</c:v>
                </c:pt>
                <c:pt idx="5">
                  <c:v>Доходы от оказания платных услуг и компенсации затрат </c:v>
                </c:pt>
                <c:pt idx="6">
                  <c:v>Доходы от реализации имущества, находящегося в собственности МР </c:v>
                </c:pt>
                <c:pt idx="7">
                  <c:v>Доходы от продажи земельных участков, которые расположены в границах ГП 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 бюджетов МР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1235</c:v>
                </c:pt>
                <c:pt idx="1">
                  <c:v>5250</c:v>
                </c:pt>
                <c:pt idx="2">
                  <c:v>210</c:v>
                </c:pt>
                <c:pt idx="3">
                  <c:v>3403</c:v>
                </c:pt>
                <c:pt idx="4">
                  <c:v>940</c:v>
                </c:pt>
                <c:pt idx="5">
                  <c:v>1090</c:v>
                </c:pt>
                <c:pt idx="6">
                  <c:v>3250.05834</c:v>
                </c:pt>
                <c:pt idx="7">
                  <c:v>350</c:v>
                </c:pt>
                <c:pt idx="8">
                  <c:v>1170</c:v>
                </c:pt>
                <c:pt idx="9">
                  <c:v>424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43843843843843844"/>
          <c:y val="0"/>
          <c:w val="0.56156156156156156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869192026672348E-2"/>
          <c:y val="9.7708876997638347E-2"/>
          <c:w val="0.55986356435175333"/>
          <c:h val="0.819671838977804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7"/>
            <c:bubble3D val="0"/>
            <c:spPr>
              <a:solidFill>
                <a:srgbClr val="E119B1"/>
              </a:solidFill>
            </c:spPr>
          </c:dPt>
          <c:dPt>
            <c:idx val="8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Lbls>
            <c:dLbl>
              <c:idx val="4"/>
              <c:layout>
                <c:manualLayout>
                  <c:x val="-2.5560816722234043E-2"/>
                  <c:y val="6.0026480057380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2281395568797144E-2"/>
                  <c:y val="1.6317553157150784E-2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/>
                      <a:t>13 184,810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248622638386417E-2"/>
                  <c:y val="-1.846277048887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муниципального долга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#,##0.000</c:formatCode>
                <c:ptCount val="11"/>
                <c:pt idx="0">
                  <c:v>85438.175229999993</c:v>
                </c:pt>
                <c:pt idx="1">
                  <c:v>100</c:v>
                </c:pt>
                <c:pt idx="2">
                  <c:v>95313.24179</c:v>
                </c:pt>
                <c:pt idx="3">
                  <c:v>2496.53226</c:v>
                </c:pt>
                <c:pt idx="4">
                  <c:v>940</c:v>
                </c:pt>
                <c:pt idx="5">
                  <c:v>596382.17374999996</c:v>
                </c:pt>
                <c:pt idx="6">
                  <c:v>28645.642349999998</c:v>
                </c:pt>
                <c:pt idx="7">
                  <c:v>55013.480409999996</c:v>
                </c:pt>
                <c:pt idx="8">
                  <c:v>650</c:v>
                </c:pt>
                <c:pt idx="9">
                  <c:v>110</c:v>
                </c:pt>
                <c:pt idx="10">
                  <c:v>20144.394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0.88891</cdr:x>
      <cdr:y>0</cdr:y>
    </cdr:from>
    <cdr:to>
      <cdr:x>0.99659</cdr:x>
      <cdr:y>0.10029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7268148" y="0"/>
          <a:ext cx="880369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/>
            <a:t>тыс</a:t>
          </a:r>
          <a:r>
            <a:rPr lang="ru-RU" sz="1200" b="1" dirty="0"/>
            <a:t>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0.48818</cdr:x>
      <cdr:y>0.42202</cdr:y>
    </cdr:from>
    <cdr:to>
      <cdr:x>0.51182</cdr:x>
      <cdr:y>0.57798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815926" y="2498560"/>
          <a:ext cx="184731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endParaRPr lang="ru-RU" sz="5400" b="1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0.09055</cdr:x>
      <cdr:y>0.12502</cdr:y>
    </cdr:to>
    <cdr:pic>
      <cdr:nvPicPr>
        <cdr:cNvPr id="7" name="Picture 4" descr="герб2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828000" cy="8638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0.85378</cdr:x>
      <cdr:y>0.1342</cdr:y>
    </cdr:from>
    <cdr:to>
      <cdr:x>0.94984</cdr:x>
      <cdr:y>0.17429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7806981" y="927225"/>
          <a:ext cx="878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тыс. руб.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0.05154</cdr:x>
      <cdr:y>0.08787</cdr:y>
    </cdr:from>
    <cdr:to>
      <cdr:x>0.15538</cdr:x>
      <cdr:y>0.13439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35936" y="523189"/>
          <a:ext cx="878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тыс. руб.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0.04384</cdr:x>
      <cdr:y>0.04044</cdr:y>
    </cdr:from>
    <cdr:to>
      <cdr:x>0.14768</cdr:x>
      <cdr:y>0.09529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70800" y="204212"/>
          <a:ext cx="878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тыс.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F3657F-81C1-43C9-9078-2E57EF6A645A}" type="datetimeFigureOut">
              <a:rPr lang="ru-RU"/>
              <a:pPr>
                <a:defRPr/>
              </a:pPr>
              <a:t>07.03.2024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F28916-94FA-4385-8669-9C33A48D4D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666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8916-94FA-4385-8669-9C33A48D4D05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06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0146" y="3486150"/>
            <a:ext cx="3429030" cy="1609725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1381126" y="590550"/>
            <a:ext cx="6772274" cy="2828925"/>
          </a:xfrm>
        </p:spPr>
        <p:txBody>
          <a:bodyPr anchor="ctr">
            <a:normAutofit/>
          </a:bodyPr>
          <a:lstStyle>
            <a:lvl1pPr marL="0" indent="0">
              <a:buNone/>
              <a:tabLst/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E051C-D7CA-4525-92E9-184A3781F9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038225"/>
            <a:ext cx="6019800" cy="50879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A47D9-5C59-4E5C-B821-328BBFE6CF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1E93-168C-4E3F-B839-29F00AE470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057275"/>
            <a:ext cx="7772400" cy="33496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0E091-9795-4AC6-8D5F-9DA5F106CA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ru-RU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ru-RU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ru-RU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ru-RU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98A4C-BBD5-432C-A219-A40AC32615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C0CE-BC11-404E-961F-FE6125115D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56698-92FC-4931-8767-949D122C40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3B2CF-79A4-4F95-8E14-34636ADF83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6533"/>
            <a:ext cx="3008313" cy="10195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10191"/>
            <a:ext cx="3008313" cy="41159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05B56-C02C-4FA1-9329-DC7C68A0AC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00600"/>
            <a:ext cx="8610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33375" y="612775"/>
            <a:ext cx="855345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800" y="5367338"/>
            <a:ext cx="8610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B7063-6465-48CF-A1EE-12D922ECC9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887412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76325"/>
            <a:ext cx="8458200" cy="504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43938" y="6446838"/>
            <a:ext cx="4619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F18107C-6741-438B-8392-6F0A246DBA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dissolve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rgbClr val="DD7E0E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9pPr>
    </p:titleStyle>
    <p:bodyStyle>
      <a:lvl1pPr marL="179388" indent="-179388" algn="l" rtl="0" fontAlgn="base">
        <a:spcBef>
          <a:spcPct val="20000"/>
        </a:spcBef>
        <a:spcAft>
          <a:spcPct val="0"/>
        </a:spcAft>
        <a:buClr>
          <a:srgbClr val="DD7E0E"/>
        </a:buClr>
        <a:buSzPct val="80000"/>
        <a:buFont typeface="Wingdings" pitchFamily="2" charset="2"/>
        <a:buChar char="§"/>
        <a:tabLst>
          <a:tab pos="179388" algn="l"/>
        </a:tabLst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8163" indent="-273050" algn="l" rtl="0" fontAlgn="base">
        <a:spcBef>
          <a:spcPct val="20000"/>
        </a:spcBef>
        <a:spcAft>
          <a:spcPct val="0"/>
        </a:spcAft>
        <a:buClr>
          <a:srgbClr val="DD7E0E"/>
        </a:buClr>
        <a:buFont typeface="Arial" charset="0"/>
        <a:buChar char="–"/>
        <a:defRPr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717550" indent="-179388" algn="l" rtl="0" fontAlgn="base">
        <a:spcBef>
          <a:spcPct val="20000"/>
        </a:spcBef>
        <a:spcAft>
          <a:spcPct val="0"/>
        </a:spcAft>
        <a:buClr>
          <a:srgbClr val="DD7E0E"/>
        </a:buClr>
        <a:buFont typeface="Arial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896938" indent="-179388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1076325" indent="-27305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5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finkir@bk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9527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29070" y="999461"/>
            <a:ext cx="70919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Бюджет </a:t>
            </a:r>
            <a:b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Кировского муниципального района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 </a:t>
            </a:r>
            <a:r>
              <a:rPr lang="ru-RU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2024 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год </a:t>
            </a:r>
            <a:b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плановый период</a:t>
            </a:r>
            <a:b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2025 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20</a:t>
            </a:r>
            <a:r>
              <a:rPr lang="en-US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</a:t>
            </a:r>
            <a:r>
              <a:rPr lang="ru-RU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годов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194" y="160338"/>
            <a:ext cx="7937205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на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346439"/>
              </p:ext>
            </p:extLst>
          </p:nvPr>
        </p:nvGraphicFramePr>
        <p:xfrm>
          <a:off x="392053" y="712380"/>
          <a:ext cx="8458200" cy="5954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pic>
        <p:nvPicPr>
          <p:cNvPr id="5" name="Picture 4" descr="герб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989" cy="86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655049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3256" y="447858"/>
            <a:ext cx="7852144" cy="4319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cs typeface="Times New Roman" pitchFamily="18" charset="0"/>
              </a:rPr>
              <a:t>Межбюджетные трансферты</a:t>
            </a:r>
            <a:br>
              <a:rPr lang="ru-RU" sz="4000" dirty="0">
                <a:solidFill>
                  <a:srgbClr val="002060"/>
                </a:solidFill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pic>
        <p:nvPicPr>
          <p:cNvPr id="5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975"/>
            <a:ext cx="827989" cy="86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457200" y="1076325"/>
            <a:ext cx="8458200" cy="830997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prstClr val="black"/>
                </a:solidFill>
                <a:cs typeface="Times New Roman" pitchFamily="18" charset="0"/>
              </a:rPr>
              <a:t>Межбюджетные </a:t>
            </a:r>
            <a:r>
              <a:rPr lang="ru-RU" sz="1600" b="1" dirty="0">
                <a:solidFill>
                  <a:prstClr val="black"/>
                </a:solidFill>
                <a:cs typeface="Times New Roman" pitchFamily="18" charset="0"/>
              </a:rPr>
              <a:t>трансферты </a:t>
            </a:r>
            <a:r>
              <a:rPr lang="ru-RU" sz="1600" dirty="0">
                <a:solidFill>
                  <a:prstClr val="black"/>
                </a:solidFill>
                <a:cs typeface="Times New Roman" pitchFamily="18" charset="0"/>
              </a:rPr>
              <a:t>– средства, предоставляемые одним бюджетом бюджетной системы Российской Федерации другому бюджету бюджетной системы Российской Федерации (статья 6 Бюджетного кодекса Российской Федерации)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64388" y="2997200"/>
            <a:ext cx="1428750" cy="40005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cs typeface="Times New Roman" pitchFamily="18" charset="0"/>
              </a:rPr>
              <a:t>Субсидии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67175" y="2997200"/>
            <a:ext cx="1631876" cy="40011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prstClr val="white"/>
                </a:solidFill>
                <a:cs typeface="Times New Roman" pitchFamily="18" charset="0"/>
              </a:rPr>
              <a:t>Субвенции</a:t>
            </a:r>
            <a:r>
              <a:rPr lang="ru-RU" b="1" dirty="0" smtClean="0">
                <a:solidFill>
                  <a:prstClr val="white"/>
                </a:solidFill>
                <a:cs typeface="Times New Roman" pitchFamily="18" charset="0"/>
              </a:rPr>
              <a:t> </a:t>
            </a:r>
            <a:endParaRPr lang="ru-RU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4005064"/>
            <a:ext cx="1214446" cy="17859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</a:rPr>
              <a:t>На поддержку мер по обеспечению сбаланси –рованности бюджетов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4005064"/>
            <a:ext cx="1643074" cy="1214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</a:rPr>
              <a:t>На выравнивание  бюджетной  обеспеченности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4213" y="2997200"/>
            <a:ext cx="1428750" cy="40005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cs typeface="Times New Roman" pitchFamily="18" charset="0"/>
              </a:rPr>
              <a:t>Дотации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725574" y="4005064"/>
            <a:ext cx="2214578" cy="1214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</a:rPr>
              <a:t>Предоставляются на финансирование "переданных" другим публично-правовым образованиям полномочий</a:t>
            </a:r>
            <a:endParaRPr lang="ru-RU" sz="1200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32240" y="3957638"/>
            <a:ext cx="2143140" cy="17078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prstClr val="white"/>
                </a:solidFill>
              </a:rPr>
              <a:t>Бюджетные </a:t>
            </a:r>
            <a:r>
              <a:rPr lang="ru-RU" sz="1200" dirty="0">
                <a:solidFill>
                  <a:prstClr val="white"/>
                </a:solidFill>
              </a:rPr>
              <a:t>средства, предоставляемые бюджету другого уровня бюджетной системы Российской </a:t>
            </a:r>
            <a:r>
              <a:rPr lang="ru-RU" sz="1200" dirty="0" smtClean="0">
                <a:solidFill>
                  <a:prstClr val="white"/>
                </a:solidFill>
              </a:rPr>
              <a:t>Федерации </a:t>
            </a:r>
            <a:r>
              <a:rPr lang="ru-RU" sz="1200" dirty="0">
                <a:solidFill>
                  <a:prstClr val="white"/>
                </a:solidFill>
              </a:rPr>
              <a:t>на условиях долевого финансирования целевых расходов</a:t>
            </a:r>
          </a:p>
        </p:txBody>
      </p:sp>
      <p:cxnSp>
        <p:nvCxnSpPr>
          <p:cNvPr id="14" name="Прямая со стрелкой 13"/>
          <p:cNvCxnSpPr>
            <a:stCxn id="11" idx="2"/>
          </p:cNvCxnSpPr>
          <p:nvPr/>
        </p:nvCxnSpPr>
        <p:spPr>
          <a:xfrm>
            <a:off x="1398588" y="3397250"/>
            <a:ext cx="1331912" cy="608013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1" idx="2"/>
          </p:cNvCxnSpPr>
          <p:nvPr/>
        </p:nvCxnSpPr>
        <p:spPr>
          <a:xfrm flipH="1">
            <a:off x="928688" y="3397250"/>
            <a:ext cx="469900" cy="608013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4431507" y="3713956"/>
            <a:ext cx="571500" cy="1587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7621588" y="3692525"/>
            <a:ext cx="528638" cy="1587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39"/>
          <p:cNvGrpSpPr>
            <a:grpSpLocks/>
          </p:cNvGrpSpPr>
          <p:nvPr/>
        </p:nvGrpSpPr>
        <p:grpSpPr bwMode="auto">
          <a:xfrm>
            <a:off x="1403647" y="2083261"/>
            <a:ext cx="6480720" cy="648072"/>
            <a:chOff x="1140594" y="3214686"/>
            <a:chExt cx="2431274" cy="1143802"/>
          </a:xfrm>
          <a:effectLst>
            <a:glow rad="139700">
              <a:schemeClr val="bg1">
                <a:alpha val="40000"/>
              </a:schemeClr>
            </a:glow>
          </a:effectLst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142181" y="3857414"/>
              <a:ext cx="2428100" cy="2114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 flipH="1" flipV="1">
              <a:off x="2034340" y="3538165"/>
              <a:ext cx="646957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890850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 flipH="1" flipV="1">
              <a:off x="2106487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 flipH="1" flipV="1">
              <a:off x="3320538" y="4107158"/>
              <a:ext cx="501074" cy="158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5949825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9889" y="996709"/>
            <a:ext cx="6388090" cy="83099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75908" y="271774"/>
            <a:ext cx="5667152" cy="40011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безвозмездных поступлений на 2024 год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3" descr="C:\Users\econ11\Desktop\Для презентации\negotiation-clipart-611870-nd-Black-striped-tie-People-series-Stock-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800" y="256339"/>
            <a:ext cx="1979599" cy="165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130428"/>
              </p:ext>
            </p:extLst>
          </p:nvPr>
        </p:nvGraphicFramePr>
        <p:xfrm>
          <a:off x="744278" y="2243470"/>
          <a:ext cx="7581014" cy="2621103"/>
        </p:xfrm>
        <a:graphic>
          <a:graphicData uri="http://schemas.openxmlformats.org/drawingml/2006/table">
            <a:tbl>
              <a:tblPr firstRow="1" bandRow="1"/>
              <a:tblGrid>
                <a:gridCol w="1711892"/>
                <a:gridCol w="1578114"/>
                <a:gridCol w="1424892"/>
                <a:gridCol w="1599114"/>
                <a:gridCol w="1267002"/>
              </a:tblGrid>
              <a:tr h="265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2025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2026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38692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Дотации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76815,31959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90588,363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22770,538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22770,538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5496,99623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87271,13454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8132,34841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4144,67853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0403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310871,41059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408774,51427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424510,04295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443537,19711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6150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Иные МБТ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21814,11191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25241,56964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24793,85664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25639,57080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07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безвозмездных поступлений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414997,83832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611875,58145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480206,786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496091,98444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512161" y="1911178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6090407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7540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endParaRPr lang="ru-RU" dirty="0">
              <a:solidFill>
                <a:srgbClr val="1737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276" y="3287209"/>
            <a:ext cx="8458200" cy="2381371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цели расходуются средства бюджета?</a:t>
            </a: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функционирование учреждений социальной сферы (образования, культуры, физкультуры и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спорта и др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.) и органов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местного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самоуправления;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социальное обеспечение населения (выплату пенсий, пособий, льгот и т.д.);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другие государственные нужды (межбюджетные трансферты передаваемые бюджетам поселений и т.д.)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76250" y="914400"/>
            <a:ext cx="8458200" cy="2141316"/>
          </a:xfrm>
          <a:prstGeom prst="rect">
            <a:avLst/>
          </a:prstGeo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Расходы бюджета - это средства, выплачиваемые из бюджета на реализацию расходных обязательств Кировского муниципального района, то есть расходов, необходимость которых установлена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правовыми актами органов местного самоуправления в соответствии с федеральными законами (законами субъекта Российской Федерации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7412" name="Picture 4" descr="http://fotohomka.ru/images/Oct/28/f7c74d9322439fdc71d0820b5963d959/mini_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126" y="5962650"/>
            <a:ext cx="803274" cy="723900"/>
          </a:xfrm>
          <a:prstGeom prst="rect">
            <a:avLst/>
          </a:prstGeom>
          <a:noFill/>
        </p:spPr>
      </p:pic>
      <p:pic>
        <p:nvPicPr>
          <p:cNvPr id="17414" name="Picture 6" descr="http://chelnews.com/uploads/posts/2012-11/1352177962_chelovechek_i_meshki_d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3215" y="5938837"/>
            <a:ext cx="800100" cy="762000"/>
          </a:xfrm>
          <a:prstGeom prst="rect">
            <a:avLst/>
          </a:prstGeom>
          <a:noFill/>
        </p:spPr>
      </p:pic>
      <p:pic>
        <p:nvPicPr>
          <p:cNvPr id="17416" name="Picture 8" descr="http://dist.school688.ru/uploads/images/chudiki/3d-chelovechek-3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82146" y="5982484"/>
            <a:ext cx="746124" cy="681038"/>
          </a:xfrm>
          <a:prstGeom prst="rect">
            <a:avLst/>
          </a:prstGeom>
          <a:noFill/>
        </p:spPr>
      </p:pic>
      <p:pic>
        <p:nvPicPr>
          <p:cNvPr id="17418" name="Picture 10" descr="http://hq-wallpapers.ru/wallpapers/2/hq-wallpapers_ru_abstraction3d_5645_1280x102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8581" y="5982484"/>
            <a:ext cx="794548" cy="762793"/>
          </a:xfrm>
          <a:prstGeom prst="rect">
            <a:avLst/>
          </a:prstGeom>
          <a:noFill/>
        </p:spPr>
      </p:pic>
      <p:pic>
        <p:nvPicPr>
          <p:cNvPr id="17420" name="Picture 12" descr="http://oribel-biznes.ru/wp-content/uploads/2012/06/%D1%87%D0%B5%D0%BB%D0%BE%D0%B2%D0%B5%D1%87%D0%B5%D0%BA-%D1%81-%D0%BA%D0%BE%D0%BC%D0%BF%D1%8C%D1%8E%D1%82%D0%B5%D1%80%D0%BE%D0%BC-200x20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9091" y="5926659"/>
            <a:ext cx="884659" cy="809625"/>
          </a:xfrm>
          <a:prstGeom prst="rect">
            <a:avLst/>
          </a:prstGeom>
          <a:noFill/>
        </p:spPr>
      </p:pic>
      <p:pic>
        <p:nvPicPr>
          <p:cNvPr id="17422" name="Picture 14" descr="Картинки по запросу человечки для презентации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20932" y="5915025"/>
            <a:ext cx="1078772" cy="733426"/>
          </a:xfrm>
          <a:prstGeom prst="rect">
            <a:avLst/>
          </a:prstGeom>
          <a:noFill/>
        </p:spPr>
      </p:pic>
      <p:pic>
        <p:nvPicPr>
          <p:cNvPr id="13" name="Picture 4" descr="герб2"/>
          <p:cNvPicPr preferRelativeResize="0"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8366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226" y="332319"/>
            <a:ext cx="8114388" cy="486944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Кировского муниципального района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2024 год.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Физ-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869" y="1201104"/>
            <a:ext cx="7175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Дол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175" y="1201104"/>
            <a:ext cx="6477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ЖКХ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068" y="1194754"/>
            <a:ext cx="719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Культур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7" y="1182847"/>
            <a:ext cx="720725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МБТ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442" y="1201104"/>
            <a:ext cx="6873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нац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61" y="1176497"/>
            <a:ext cx="647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5" descr="нац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628" y="1217868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ОБРАЗОВАНИЕ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382" y="1175704"/>
            <a:ext cx="7191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7" descr="Общегос-е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43" y="1177291"/>
            <a:ext cx="719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9" descr="Соц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1192768"/>
            <a:ext cx="788987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90799" y="1920242"/>
            <a:ext cx="1079500" cy="369332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Общегосударст-венные вопрос</a:t>
            </a:r>
            <a:r>
              <a:rPr lang="ru-RU" altLang="ru-RU" b="1" dirty="0">
                <a:latin typeface="Times New Roman" pitchFamily="18" charset="0"/>
              </a:rPr>
              <a:t>ы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675759" y="2433004"/>
            <a:ext cx="1298575" cy="6667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2520578" y="1953654"/>
            <a:ext cx="107950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Национальная экономика</a:t>
            </a:r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2641379" y="2534206"/>
            <a:ext cx="1214826" cy="507831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3856205" y="1920242"/>
            <a:ext cx="1006475" cy="25717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Образование</a:t>
            </a: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4572795" y="2509278"/>
            <a:ext cx="114935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Культура, кинематография</a:t>
            </a:r>
          </a:p>
        </p:txBody>
      </p:sp>
      <p:sp>
        <p:nvSpPr>
          <p:cNvPr id="24" name="Text Box 42"/>
          <p:cNvSpPr txBox="1">
            <a:spLocks noChangeArrowheads="1"/>
          </p:cNvSpPr>
          <p:nvPr/>
        </p:nvSpPr>
        <p:spPr bwMode="auto">
          <a:xfrm>
            <a:off x="5596299" y="1929711"/>
            <a:ext cx="1150938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Социальная политика</a:t>
            </a:r>
          </a:p>
        </p:txBody>
      </p:sp>
      <p:sp>
        <p:nvSpPr>
          <p:cNvPr id="25" name="Text Box 43"/>
          <p:cNvSpPr txBox="1">
            <a:spLocks noChangeArrowheads="1"/>
          </p:cNvSpPr>
          <p:nvPr/>
        </p:nvSpPr>
        <p:spPr bwMode="auto">
          <a:xfrm>
            <a:off x="5972968" y="2555346"/>
            <a:ext cx="1150938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7237413" y="2509278"/>
            <a:ext cx="1295400" cy="6667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Обслуживание государственного и муниципального долга</a:t>
            </a:r>
          </a:p>
        </p:txBody>
      </p:sp>
      <p:sp>
        <p:nvSpPr>
          <p:cNvPr id="28" name="Text Box 50"/>
          <p:cNvSpPr txBox="1">
            <a:spLocks noChangeArrowheads="1"/>
          </p:cNvSpPr>
          <p:nvPr/>
        </p:nvSpPr>
        <p:spPr bwMode="auto">
          <a:xfrm>
            <a:off x="7885113" y="1920242"/>
            <a:ext cx="107950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Межбюджетные трансферты</a:t>
            </a:r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342904" y="3453766"/>
            <a:ext cx="8459782" cy="517526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 rot="10800000" flipV="1">
            <a:off x="2601585" y="4273334"/>
            <a:ext cx="4200059" cy="144655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sz="1400" b="1" dirty="0" smtClean="0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sz="1400" b="1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ru-RU" sz="1800" b="1" dirty="0" smtClean="0">
                <a:latin typeface="Times New Roman" pitchFamily="18" charset="0"/>
              </a:rPr>
              <a:t>    </a:t>
            </a:r>
          </a:p>
        </p:txBody>
      </p:sp>
      <p:cxnSp>
        <p:nvCxnSpPr>
          <p:cNvPr id="33" name="Прямая соединительная линия 32"/>
          <p:cNvCxnSpPr>
            <a:stCxn id="15" idx="2"/>
          </p:cNvCxnSpPr>
          <p:nvPr/>
        </p:nvCxnSpPr>
        <p:spPr>
          <a:xfrm flipH="1">
            <a:off x="508911" y="1680529"/>
            <a:ext cx="1" cy="219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12" idx="2"/>
          </p:cNvCxnSpPr>
          <p:nvPr/>
        </p:nvCxnSpPr>
        <p:spPr>
          <a:xfrm>
            <a:off x="1240511" y="1665447"/>
            <a:ext cx="0" cy="752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13" idx="2"/>
          </p:cNvCxnSpPr>
          <p:nvPr/>
        </p:nvCxnSpPr>
        <p:spPr>
          <a:xfrm>
            <a:off x="2736478" y="1694118"/>
            <a:ext cx="0" cy="255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698654" y="1721820"/>
            <a:ext cx="0" cy="7874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14" idx="2"/>
          </p:cNvCxnSpPr>
          <p:nvPr/>
        </p:nvCxnSpPr>
        <p:spPr>
          <a:xfrm flipH="1">
            <a:off x="4319950" y="1690054"/>
            <a:ext cx="1" cy="217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10" idx="2"/>
          </p:cNvCxnSpPr>
          <p:nvPr/>
        </p:nvCxnSpPr>
        <p:spPr>
          <a:xfrm flipH="1">
            <a:off x="5149849" y="1689260"/>
            <a:ext cx="1" cy="7937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17" idx="2"/>
          </p:cNvCxnSpPr>
          <p:nvPr/>
        </p:nvCxnSpPr>
        <p:spPr>
          <a:xfrm flipH="1">
            <a:off x="5972968" y="1729343"/>
            <a:ext cx="1" cy="182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6" idx="2"/>
          </p:cNvCxnSpPr>
          <p:nvPr/>
        </p:nvCxnSpPr>
        <p:spPr>
          <a:xfrm>
            <a:off x="6801644" y="1697992"/>
            <a:ext cx="0" cy="836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1973237" y="1706722"/>
            <a:ext cx="0" cy="200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7693727" y="1689777"/>
            <a:ext cx="0" cy="830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11" idx="2"/>
          </p:cNvCxnSpPr>
          <p:nvPr/>
        </p:nvCxnSpPr>
        <p:spPr>
          <a:xfrm>
            <a:off x="8347136" y="1671004"/>
            <a:ext cx="0" cy="249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64309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26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4" name="Picture 14" descr="нац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946" y="1236220"/>
            <a:ext cx="594031" cy="44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1315364" y="1929711"/>
            <a:ext cx="1079500" cy="369332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 smtClean="0">
                <a:latin typeface="Times New Roman" pitchFamily="18" charset="0"/>
              </a:rPr>
              <a:t>Национальная оборона</a:t>
            </a:r>
            <a:endParaRPr lang="ru-RU" altLang="ru-RU" b="1" dirty="0">
              <a:latin typeface="Times New Roman" pitchFamily="18" charset="0"/>
            </a:endParaRPr>
          </a:p>
        </p:txBody>
      </p:sp>
      <p:pic>
        <p:nvPicPr>
          <p:cNvPr id="46" name="Picture 4" descr="герб2"/>
          <p:cNvPicPr preferRelativeResize="0"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74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3916"/>
            <a:ext cx="8458200" cy="813834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000" dirty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Структура расходов районного бюджета </a:t>
            </a: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2024 год и плановый период 2025 и 2026 годов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pic>
        <p:nvPicPr>
          <p:cNvPr id="6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635654"/>
              </p:ext>
            </p:extLst>
          </p:nvPr>
        </p:nvGraphicFramePr>
        <p:xfrm>
          <a:off x="563526" y="1541304"/>
          <a:ext cx="8176437" cy="4800600"/>
        </p:xfrm>
        <a:graphic>
          <a:graphicData uri="http://schemas.openxmlformats.org/drawingml/2006/table">
            <a:tbl>
              <a:tblPr/>
              <a:tblGrid>
                <a:gridCol w="613928"/>
                <a:gridCol w="3301835"/>
                <a:gridCol w="1065544"/>
                <a:gridCol w="1064793"/>
                <a:gridCol w="1064793"/>
                <a:gridCol w="1065544"/>
              </a:tblGrid>
              <a:tr h="5664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разделам бюджетной классификации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2025год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2026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75306,54715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85438,17523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85778,13347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86126,03247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0300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90,72330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100,000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100,000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31834,43364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95313,24179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26277,09827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27197,09827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0500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1671,64717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2496,532226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1646,30732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1646,40362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0600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Охрана окружающей среды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886,000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940,000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940,000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940,000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0700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557269,95087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596382,17375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554986,79871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558841,89488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0800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Культура и  кинематография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18528,07817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28645,64235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16013,95202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16013,95202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27706,98509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55013,48041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51747,04076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51538,78428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8900,63680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650,000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250,000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250,000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Обслуживание муниципального долга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7,95461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110,000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110,000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110,000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21833,11135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20144,394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11791,042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11741,042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Условно утверждаемые расходы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7492,41345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14801,77690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744036,06815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885233,63979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757132,786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769356,98444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809344" y="1141687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879096737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88540" y="160338"/>
            <a:ext cx="7926859" cy="887412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Структура расходов бюджета Кировского муниципального района на 2024 год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7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240994"/>
              </p:ext>
            </p:extLst>
          </p:nvPr>
        </p:nvGraphicFramePr>
        <p:xfrm>
          <a:off x="414000" y="1044427"/>
          <a:ext cx="8458200" cy="504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8195684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Муниципальные программы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7" name="Rectangle 41"/>
          <p:cNvSpPr txBox="1">
            <a:spLocks noChangeArrowheads="1"/>
          </p:cNvSpPr>
          <p:nvPr/>
        </p:nvSpPr>
        <p:spPr>
          <a:xfrm>
            <a:off x="454056" y="1074871"/>
            <a:ext cx="8227039" cy="615553"/>
          </a:xfrm>
          <a:prstGeom prst="rect">
            <a:avLst/>
          </a:prstGeom>
          <a:solidFill>
            <a:srgbClr val="DEF5FA">
              <a:lumMod val="50000"/>
            </a:srgbClr>
          </a:solidFill>
          <a:ln>
            <a:solidFill>
              <a:srgbClr val="39639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Переход к программно-целевому методу планирования в Кировском муниципальном районе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71604" y="2059226"/>
            <a:ext cx="6357982" cy="353943"/>
          </a:xfrm>
          <a:prstGeom prst="rect">
            <a:avLst/>
          </a:prstGeom>
          <a:solidFill>
            <a:srgbClr val="39639D">
              <a:lumMod val="60000"/>
              <a:lumOff val="40000"/>
            </a:srgbClr>
          </a:solidFill>
          <a:ln>
            <a:solidFill>
              <a:srgbClr val="39639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Муниципальные программы – это документ, определяющий</a:t>
            </a:r>
          </a:p>
        </p:txBody>
      </p:sp>
      <p:grpSp>
        <p:nvGrpSpPr>
          <p:cNvPr id="10" name="Группа 39"/>
          <p:cNvGrpSpPr>
            <a:grpSpLocks/>
          </p:cNvGrpSpPr>
          <p:nvPr/>
        </p:nvGrpSpPr>
        <p:grpSpPr bwMode="auto">
          <a:xfrm>
            <a:off x="2821781" y="2418080"/>
            <a:ext cx="3857625" cy="500063"/>
            <a:chOff x="1140594" y="3214686"/>
            <a:chExt cx="2431274" cy="11438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1142595" y="3857394"/>
              <a:ext cx="2427272" cy="3630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</a:ln>
            <a:effectLst/>
          </p:spPr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2035063" y="3537856"/>
              <a:ext cx="646338" cy="0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</a:ln>
            <a:effectLst/>
          </p:spPr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891048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2106685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3320321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6" name="Прямоугольник 15"/>
          <p:cNvSpPr/>
          <p:nvPr/>
        </p:nvSpPr>
        <p:spPr>
          <a:xfrm>
            <a:off x="828000" y="2972059"/>
            <a:ext cx="2458116" cy="92868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Цели и задачи муниципальной политики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497132" y="2972059"/>
            <a:ext cx="2357438" cy="92868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Способы их достижения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058148" y="3001169"/>
            <a:ext cx="2622947" cy="89957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Планируемые объемы финансовых ресурсов, необходимые для достижения поставленных целей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2910" y="4427805"/>
            <a:ext cx="2643206" cy="1384995"/>
          </a:xfrm>
          <a:prstGeom prst="rect">
            <a:avLst/>
          </a:prstGeom>
          <a:solidFill>
            <a:srgbClr val="FFC000"/>
          </a:solidFill>
          <a:ln w="28575">
            <a:solidFill>
              <a:sysClr val="window" lastClr="FFFFFF"/>
            </a:solidFill>
          </a:ln>
          <a:effectLst>
            <a:glow rad="101600">
              <a:srgbClr val="EB641B">
                <a:lumMod val="75000"/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Решением Думы Кировского муниципального района от 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/>
              </a:rPr>
              <a:t>14.12.2023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г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. №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137-НПА«О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районном бюджете на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2024 год и плановый период 2025-2026 годы»  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20" name="Стрелка вниз 19"/>
          <p:cNvSpPr/>
          <p:nvPr/>
        </p:nvSpPr>
        <p:spPr>
          <a:xfrm rot="16200000">
            <a:off x="3234530" y="4798831"/>
            <a:ext cx="1000132" cy="642942"/>
          </a:xfrm>
          <a:prstGeom prst="downArrow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>
            <a:glow rad="101600">
              <a:srgbClr val="EB641B">
                <a:satMod val="175000"/>
                <a:alpha val="40000"/>
              </a:srgbClr>
            </a:glo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05152" y="4864913"/>
            <a:ext cx="4273468" cy="40862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EB641B">
                <a:lumMod val="75000"/>
              </a:srgbClr>
            </a:solidFill>
          </a:ln>
          <a:effectLst>
            <a:glow rad="228600">
              <a:srgbClr val="EB641B">
                <a:lumMod val="50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b="1" kern="0" dirty="0" smtClean="0">
                <a:solidFill>
                  <a:prstClr val="black"/>
                </a:solidFill>
                <a:latin typeface="Times New Roman"/>
              </a:rPr>
              <a:t>   18 муниципальных программ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pic>
        <p:nvPicPr>
          <p:cNvPr id="22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011228"/>
      </p:ext>
    </p:extLst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000" y="160338"/>
            <a:ext cx="8087400" cy="887412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</a:t>
            </a:r>
            <a:r>
              <a:rPr lang="ru-RU" sz="2000" dirty="0" smtClean="0">
                <a:solidFill>
                  <a:srgbClr val="17375E"/>
                </a:solidFill>
              </a:rPr>
              <a:t>района на 2024 год</a:t>
            </a:r>
            <a:endParaRPr lang="ru-RU" sz="2000" dirty="0">
              <a:solidFill>
                <a:srgbClr val="17375E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05037" y="937006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</p:nvPr>
        </p:nvGraphicFramePr>
        <p:xfrm>
          <a:off x="853894" y="1076325"/>
          <a:ext cx="7664812" cy="5049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3162"/>
                <a:gridCol w="704188"/>
                <a:gridCol w="902805"/>
                <a:gridCol w="785440"/>
                <a:gridCol w="785440"/>
                <a:gridCol w="893777"/>
              </a:tblGrid>
              <a:tr h="358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Наименование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Ве-домст-во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Целевая статья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Сумма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на 2024 год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Сумма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на 2025 год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Сумма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на 2026 год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146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17333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Программные направления деятельности органов местного самоуправления 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5417" marR="5417" marT="54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5417" marR="5417" marT="5417" marB="0" anchor="b"/>
                </a:tc>
              </a:tr>
              <a:tr h="318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Муниципальная программа «Развитие образования в Кировском муниципальном районе на 2023-2027 гг.»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0100000000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582 569,31674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540 724,97170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543 561,24187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270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Подпрограмма  № 1 «Развитие и поддержка муниципальных образовательных учреждений»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0110000000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407 569,14254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357 508,27752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361 036,57287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270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Мероприятия по развитию и поддержке образовательных учреждений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0110020041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200,00000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500,00000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500,00000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3466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Мероприятия по развитию и поддержке образовательных учреждений (местный  бюджет)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0110020041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500,00000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500,00000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2654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Мероприятия по развитию и поддержке образовательных учреждений (наказы избирателей)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0110030041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935,00000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277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Мероприятия по капитальный ремонт зданий муниципальных общеобразовательных учреждений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100,00000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411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Расходы на капитальный ремонт зданий муниципальных общеобразовательных учреждений, в целях софинансирования которых из бюджета Приморского края предоставляются субсидии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01100S2340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2925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Реализация проектов инициативного бюджетирования по направлению «Твой проект»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3737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Расходы на обеспечение деятельности (заработная плата, начисления на выплаты по оплате труда, содержание учреждений, оказание услуг, выполнение работ) муниципальных учреждений (школы)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0110020042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101 066,32790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36 294,18088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24 445,72307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5281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Расходы на обеспечение деятельности (заработная плата, начисления на выплаты по оплате труда, содержание учреждений, оказание услуг, выполнение работ) муниципальных учреждений за счет средств </a:t>
                      </a:r>
                      <a:r>
                        <a:rPr lang="ru-RU" sz="800" u="sng" strike="noStrike">
                          <a:effectLst/>
                        </a:rPr>
                        <a:t>местного бюджета</a:t>
                      </a:r>
                      <a:r>
                        <a:rPr lang="ru-RU" sz="800" u="none" strike="noStrike">
                          <a:effectLst/>
                        </a:rPr>
                        <a:t> (школы)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0110020042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101 066,32790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36 294,18088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24 445,72307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494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Расходы на исполнение госполномочий по реализации дошкольного, общего и дополнительного образования в муниципальных общеобразовательных учреждениях по основным общеобразовательным программам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0110093060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251 389,15800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267 175,44000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283 183,27900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  <a:tr h="5213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Субвенции  на обеспечение   бесплатным питанием детей, обучающихся муниципальных общеобразовательных учреждениях 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0110093150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11 734,25000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11 734,25000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11 734,25000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417" marR="5417" marT="541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778090"/>
      </p:ext>
    </p:extLst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664" y="160338"/>
            <a:ext cx="7979735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</a:t>
            </a:r>
            <a:r>
              <a:rPr lang="ru-RU" sz="2000" dirty="0" smtClean="0">
                <a:solidFill>
                  <a:srgbClr val="17375E"/>
                </a:solidFill>
              </a:rPr>
              <a:t>района на 2024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000730" y="92637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718627"/>
              </p:ext>
            </p:extLst>
          </p:nvPr>
        </p:nvGraphicFramePr>
        <p:xfrm>
          <a:off x="791221" y="1255276"/>
          <a:ext cx="7991271" cy="5020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6202"/>
                <a:gridCol w="734180"/>
                <a:gridCol w="941256"/>
                <a:gridCol w="818894"/>
                <a:gridCol w="818894"/>
                <a:gridCol w="931845"/>
              </a:tblGrid>
              <a:tr h="4722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Субвенции бюджетам муниципальных образований Приморского края на меры социальной поддержки педагогическим работникам краевых государственных и муниципальных образовательных организаций Приморского края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011E193140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1 470,00000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1 130,00000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</a:tr>
              <a:tr h="3927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Субвенции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01100R3040</a:t>
                      </a:r>
                      <a:endParaRPr lang="en-US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15 880,55000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15 880,55000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15 533,75000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</a:tr>
              <a:tr h="4722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Межбюджетные трансферты бюджетам муниципальных районов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 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0110053030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21 411,00000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21 411,00000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21 411,00000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</a:tr>
              <a:tr h="517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Межбюджетные трансферты бюджетам муниципальных районов на 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011E</a:t>
                      </a:r>
                      <a:r>
                        <a:rPr lang="ru-RU" sz="800" u="none" strike="noStrike">
                          <a:effectLst/>
                        </a:rPr>
                        <a:t>В51790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3 382,85664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3 382,85664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4 228,57080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</a:tr>
              <a:tr h="2899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Подпрограмма № 2 «Развитие дошкольного образования в Кировском муниципальном районе»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0120000000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93 451,10300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96 583,63000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100 032,16900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</a:tr>
              <a:tr h="2899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Мероприятия по развитию и поддержке дошкольных образовательных учреждений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0120020041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150,00000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200,00000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200,00000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</a:tr>
              <a:tr h="2899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Мероприятия по развитию и поддержке дошкольных образовательных учреждений (местный бюджет)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1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0120020041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</a:tr>
              <a:tr h="2952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Мероприятия по развитию и поддержке дошкольных образовательных учреждений (наказы избирателей)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0120030041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305,00000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</a:tr>
              <a:tr h="521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Расходы на обеспечение деятельности (заработная плата, начисления на выплаты по оплате труда, содержание учреждений, оказание услуг, выполнение работ) муниципальных учреждений дошкольного образования 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0120020042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35 288,35600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35 288,35600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35 288,35600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</a:tr>
              <a:tr h="521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Расходы на обеспечение деятельности (заработная плата, начисления на выплаты по оплате труда, содержание учреждений, оказание услуг, выполнение работ) муниципальных учреждений дошкольного образования за счет средств </a:t>
                      </a:r>
                      <a:r>
                        <a:rPr lang="ru-RU" sz="800" u="sng" strike="noStrike">
                          <a:effectLst/>
                        </a:rPr>
                        <a:t>местного бюджета 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0120020042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35 288,35600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35 288,35600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35 288,35600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</a:tr>
              <a:tr h="4006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0120093070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51 964,42000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55 123,66400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58 333,04800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</a:tr>
              <a:tr h="5139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Компенсация части платы, взимаемой с родителей (законных представителей)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0120093090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5 743,32700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5 971,61000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6 210,76500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05" marR="5505" marT="550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2646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 txBox="1">
            <a:spLocks noGrp="1"/>
          </p:cNvSpPr>
          <p:nvPr>
            <p:ph type="title"/>
          </p:nvPr>
        </p:nvSpPr>
        <p:spPr>
          <a:xfrm>
            <a:off x="1158948" y="434767"/>
            <a:ext cx="7756451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softEdge rad="31750"/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Основные термины и понятия, используемые при составлении бюджета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85" y="1217501"/>
            <a:ext cx="8376630" cy="476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1587" y="900000"/>
            <a:ext cx="9140826" cy="5608751"/>
            <a:chOff x="1" y="1033"/>
            <a:chExt cx="5758" cy="3067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1033"/>
              <a:ext cx="5276" cy="3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693" y="1062"/>
              <a:ext cx="41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бюджет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057" y="106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1091" y="1064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1144" y="106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145" y="1062"/>
              <a:ext cx="265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форма образования и расходования денежных средств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3775" y="1073"/>
              <a:ext cx="198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, предназначенных для финансового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394" y="1190"/>
              <a:ext cx="334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обеспечения задач и функций государства и местного самоуправления;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3612" y="119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693" y="1312"/>
              <a:ext cx="857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доходы бюджета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1484" y="131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1510" y="1314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1564" y="131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1590" y="1314"/>
              <a:ext cx="390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поступающие в бюджет денежные средства, за исключением средств, являющихся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394" y="1439"/>
              <a:ext cx="23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источниками финансирования дефицита бюджета;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2675" y="143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693" y="1563"/>
              <a:ext cx="48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расходы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1154" y="1563"/>
              <a:ext cx="4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бюджета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1571" y="156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633" y="1565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1687" y="156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1749" y="1565"/>
              <a:ext cx="34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выплачиваемые из бюджета денежные средства, за исключением средств,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394" y="1690"/>
              <a:ext cx="298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являющихся источниками финансирования дефицита бюджета;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3267" y="169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693" y="1814"/>
              <a:ext cx="92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дефицит бюджета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1543" y="181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1570" y="1816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1623" y="181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1650" y="1816"/>
              <a:ext cx="23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превышение расходов бюджета над его доходами;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3918" y="181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693" y="1939"/>
              <a:ext cx="99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профицит бюджета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1616" y="194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1642" y="1941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1694" y="194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1721" y="1941"/>
              <a:ext cx="19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превышение доходов бюджета над его ра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693" y="1941"/>
              <a:ext cx="61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сходами;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990" y="194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693" y="2064"/>
              <a:ext cx="131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бюджетные ассигнования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2005" y="206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2106" y="2066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2159" y="206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2261" y="2066"/>
              <a:ext cx="28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предельные объемы денежных средств, предусмотренных в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394" y="2191"/>
              <a:ext cx="36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соответствующем финансовом году для исполнения бюджетных обязательств;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3949" y="219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93" y="2315"/>
              <a:ext cx="111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муниципальный долг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1737" y="2317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1765" y="2317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1818" y="2317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1846" y="2317"/>
              <a:ext cx="363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 smtClean="0">
                  <a:solidFill>
                    <a:srgbClr val="000000"/>
                  </a:solidFill>
                  <a:latin typeface="Times New Roman" pitchFamily="18" charset="0"/>
                </a:rPr>
                <a:t>обязательства</a:t>
              </a:r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, возникающие из муниципальных заимствований, гарантий по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394" y="2442"/>
              <a:ext cx="6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427" y="2428"/>
              <a:ext cx="482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обязательствам третьих лиц, другие обязательства в соответствии с видами долговых обязательств,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0" name="Rectangle 55"/>
            <p:cNvSpPr>
              <a:spLocks noChangeArrowheads="1"/>
            </p:cNvSpPr>
            <p:nvPr/>
          </p:nvSpPr>
          <p:spPr bwMode="auto">
            <a:xfrm>
              <a:off x="394" y="2568"/>
              <a:ext cx="233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принятые на себя муниципальным образованием;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1" name="Rectangle 56"/>
            <p:cNvSpPr>
              <a:spLocks noChangeArrowheads="1"/>
            </p:cNvSpPr>
            <p:nvPr/>
          </p:nvSpPr>
          <p:spPr bwMode="auto">
            <a:xfrm>
              <a:off x="2632" y="2568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2" name="Rectangle 57"/>
            <p:cNvSpPr>
              <a:spLocks noChangeArrowheads="1"/>
            </p:cNvSpPr>
            <p:nvPr/>
          </p:nvSpPr>
          <p:spPr bwMode="auto">
            <a:xfrm>
              <a:off x="693" y="2690"/>
              <a:ext cx="144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межбюджетные трансферты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3" name="Rectangle 58"/>
            <p:cNvSpPr>
              <a:spLocks noChangeArrowheads="1"/>
            </p:cNvSpPr>
            <p:nvPr/>
          </p:nvSpPr>
          <p:spPr bwMode="auto">
            <a:xfrm>
              <a:off x="2076" y="2692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4" name="Rectangle 59"/>
            <p:cNvSpPr>
              <a:spLocks noChangeArrowheads="1"/>
            </p:cNvSpPr>
            <p:nvPr/>
          </p:nvSpPr>
          <p:spPr bwMode="auto">
            <a:xfrm>
              <a:off x="2125" y="2692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5" name="Rectangle 60"/>
            <p:cNvSpPr>
              <a:spLocks noChangeArrowheads="1"/>
            </p:cNvSpPr>
            <p:nvPr/>
          </p:nvSpPr>
          <p:spPr bwMode="auto">
            <a:xfrm>
              <a:off x="2178" y="2692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" name="Rectangle 61"/>
            <p:cNvSpPr>
              <a:spLocks noChangeArrowheads="1"/>
            </p:cNvSpPr>
            <p:nvPr/>
          </p:nvSpPr>
          <p:spPr bwMode="auto">
            <a:xfrm>
              <a:off x="2228" y="2692"/>
              <a:ext cx="31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средства, предоставляемые одним бюджетом бюджетной системы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7" name="Rectangle 62"/>
            <p:cNvSpPr>
              <a:spLocks noChangeArrowheads="1"/>
            </p:cNvSpPr>
            <p:nvPr/>
          </p:nvSpPr>
          <p:spPr bwMode="auto">
            <a:xfrm>
              <a:off x="394" y="2817"/>
              <a:ext cx="175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Российской Федерации другому </a:t>
              </a:r>
              <a:r>
                <a:rPr lang="ru-RU" altLang="ru-RU" sz="1400" dirty="0" err="1">
                  <a:solidFill>
                    <a:srgbClr val="000000"/>
                  </a:solidFill>
                  <a:latin typeface="Times New Roman" pitchFamily="18" charset="0"/>
                </a:rPr>
                <a:t>бюд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8" name="Rectangle 63"/>
            <p:cNvSpPr>
              <a:spLocks noChangeArrowheads="1"/>
            </p:cNvSpPr>
            <p:nvPr/>
          </p:nvSpPr>
          <p:spPr bwMode="auto">
            <a:xfrm>
              <a:off x="2145" y="2817"/>
              <a:ext cx="274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 err="1">
                  <a:solidFill>
                    <a:srgbClr val="000000"/>
                  </a:solidFill>
                  <a:latin typeface="Times New Roman" pitchFamily="18" charset="0"/>
                </a:rPr>
                <a:t>жету</a:t>
              </a:r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 бюджетной системы Российской Федерации;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9" name="Rectangle 64"/>
            <p:cNvSpPr>
              <a:spLocks noChangeArrowheads="1"/>
            </p:cNvSpPr>
            <p:nvPr/>
          </p:nvSpPr>
          <p:spPr bwMode="auto">
            <a:xfrm>
              <a:off x="4339" y="2817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0" name="Rectangle 65"/>
            <p:cNvSpPr>
              <a:spLocks noChangeArrowheads="1"/>
            </p:cNvSpPr>
            <p:nvPr/>
          </p:nvSpPr>
          <p:spPr bwMode="auto">
            <a:xfrm>
              <a:off x="693" y="2941"/>
              <a:ext cx="132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текущий финансовый год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1" name="Rectangle 66"/>
            <p:cNvSpPr>
              <a:spLocks noChangeArrowheads="1"/>
            </p:cNvSpPr>
            <p:nvPr/>
          </p:nvSpPr>
          <p:spPr bwMode="auto">
            <a:xfrm>
              <a:off x="1974" y="2943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2" name="Rectangle 67"/>
            <p:cNvSpPr>
              <a:spLocks noChangeArrowheads="1"/>
            </p:cNvSpPr>
            <p:nvPr/>
          </p:nvSpPr>
          <p:spPr bwMode="auto">
            <a:xfrm>
              <a:off x="2022" y="2943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3" name="Rectangle 68"/>
            <p:cNvSpPr>
              <a:spLocks noChangeArrowheads="1"/>
            </p:cNvSpPr>
            <p:nvPr/>
          </p:nvSpPr>
          <p:spPr bwMode="auto">
            <a:xfrm>
              <a:off x="2076" y="2943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4" name="Rectangle 69"/>
            <p:cNvSpPr>
              <a:spLocks noChangeArrowheads="1"/>
            </p:cNvSpPr>
            <p:nvPr/>
          </p:nvSpPr>
          <p:spPr bwMode="auto">
            <a:xfrm>
              <a:off x="2124" y="2943"/>
              <a:ext cx="3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год, в котором осуществляется исполнение бюджета, составление и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5" name="Rectangle 70"/>
            <p:cNvSpPr>
              <a:spLocks noChangeArrowheads="1"/>
            </p:cNvSpPr>
            <p:nvPr/>
          </p:nvSpPr>
          <p:spPr bwMode="auto">
            <a:xfrm>
              <a:off x="394" y="3069"/>
              <a:ext cx="48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рассмотрение проекта бюджета на очередной финансовый год (очередной финансовый год и плановый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6" name="Rectangle 71"/>
            <p:cNvSpPr>
              <a:spLocks noChangeArrowheads="1"/>
            </p:cNvSpPr>
            <p:nvPr/>
          </p:nvSpPr>
          <p:spPr bwMode="auto">
            <a:xfrm>
              <a:off x="394" y="3194"/>
              <a:ext cx="4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период);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7" name="Rectangle 72"/>
            <p:cNvSpPr>
              <a:spLocks noChangeArrowheads="1"/>
            </p:cNvSpPr>
            <p:nvPr/>
          </p:nvSpPr>
          <p:spPr bwMode="auto">
            <a:xfrm>
              <a:off x="778" y="319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8" name="Rectangle 73"/>
            <p:cNvSpPr>
              <a:spLocks noChangeArrowheads="1"/>
            </p:cNvSpPr>
            <p:nvPr/>
          </p:nvSpPr>
          <p:spPr bwMode="auto">
            <a:xfrm>
              <a:off x="600" y="3319"/>
              <a:ext cx="138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 очередной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финансовый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9" name="Rectangle 74"/>
            <p:cNvSpPr>
              <a:spLocks noChangeArrowheads="1"/>
            </p:cNvSpPr>
            <p:nvPr/>
          </p:nvSpPr>
          <p:spPr bwMode="auto">
            <a:xfrm>
              <a:off x="1946" y="3319"/>
              <a:ext cx="18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 год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0" name="Rectangle 75"/>
            <p:cNvSpPr>
              <a:spLocks noChangeArrowheads="1"/>
            </p:cNvSpPr>
            <p:nvPr/>
          </p:nvSpPr>
          <p:spPr bwMode="auto">
            <a:xfrm>
              <a:off x="2001" y="332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1" name="Rectangle 76"/>
            <p:cNvSpPr>
              <a:spLocks noChangeArrowheads="1"/>
            </p:cNvSpPr>
            <p:nvPr/>
          </p:nvSpPr>
          <p:spPr bwMode="auto">
            <a:xfrm>
              <a:off x="1836" y="3320"/>
              <a:ext cx="28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2" name="Rectangle 77"/>
            <p:cNvSpPr>
              <a:spLocks noChangeArrowheads="1"/>
            </p:cNvSpPr>
            <p:nvPr/>
          </p:nvSpPr>
          <p:spPr bwMode="auto">
            <a:xfrm>
              <a:off x="2081" y="332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3" name="Rectangle 78"/>
            <p:cNvSpPr>
              <a:spLocks noChangeArrowheads="1"/>
            </p:cNvSpPr>
            <p:nvPr/>
          </p:nvSpPr>
          <p:spPr bwMode="auto">
            <a:xfrm>
              <a:off x="2169" y="3308"/>
              <a:ext cx="270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-год, следующий за текущим финансовым годом;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4" name="Rectangle 79"/>
            <p:cNvSpPr>
              <a:spLocks noChangeArrowheads="1"/>
            </p:cNvSpPr>
            <p:nvPr/>
          </p:nvSpPr>
          <p:spPr bwMode="auto">
            <a:xfrm>
              <a:off x="4303" y="332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5" name="Rectangle 80"/>
            <p:cNvSpPr>
              <a:spLocks noChangeArrowheads="1"/>
            </p:cNvSpPr>
            <p:nvPr/>
          </p:nvSpPr>
          <p:spPr bwMode="auto">
            <a:xfrm>
              <a:off x="612" y="3442"/>
              <a:ext cx="100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плановый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период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6" name="Rectangle 81"/>
            <p:cNvSpPr>
              <a:spLocks noChangeArrowheads="1"/>
            </p:cNvSpPr>
            <p:nvPr/>
          </p:nvSpPr>
          <p:spPr bwMode="auto">
            <a:xfrm>
              <a:off x="1541" y="344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7" name="Rectangle 82"/>
            <p:cNvSpPr>
              <a:spLocks noChangeArrowheads="1"/>
            </p:cNvSpPr>
            <p:nvPr/>
          </p:nvSpPr>
          <p:spPr bwMode="auto">
            <a:xfrm>
              <a:off x="1567" y="3444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8" name="Rectangle 83"/>
            <p:cNvSpPr>
              <a:spLocks noChangeArrowheads="1"/>
            </p:cNvSpPr>
            <p:nvPr/>
          </p:nvSpPr>
          <p:spPr bwMode="auto">
            <a:xfrm>
              <a:off x="1621" y="344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9" name="Rectangle 84"/>
            <p:cNvSpPr>
              <a:spLocks noChangeArrowheads="1"/>
            </p:cNvSpPr>
            <p:nvPr/>
          </p:nvSpPr>
          <p:spPr bwMode="auto">
            <a:xfrm>
              <a:off x="1647" y="3444"/>
              <a:ext cx="3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два финансовых года, следующие за очередным финансовым годом;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0" name="Rectangle 85"/>
            <p:cNvSpPr>
              <a:spLocks noChangeArrowheads="1"/>
            </p:cNvSpPr>
            <p:nvPr/>
          </p:nvSpPr>
          <p:spPr bwMode="auto">
            <a:xfrm>
              <a:off x="4739" y="344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1" name="Rectangle 86"/>
            <p:cNvSpPr>
              <a:spLocks noChangeArrowheads="1"/>
            </p:cNvSpPr>
            <p:nvPr/>
          </p:nvSpPr>
          <p:spPr bwMode="auto">
            <a:xfrm>
              <a:off x="588" y="3559"/>
              <a:ext cx="142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отчетный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финансовый год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2" name="Rectangle 87"/>
            <p:cNvSpPr>
              <a:spLocks noChangeArrowheads="1"/>
            </p:cNvSpPr>
            <p:nvPr/>
          </p:nvSpPr>
          <p:spPr bwMode="auto">
            <a:xfrm>
              <a:off x="1976" y="356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3" name="Rectangle 88"/>
            <p:cNvSpPr>
              <a:spLocks noChangeArrowheads="1"/>
            </p:cNvSpPr>
            <p:nvPr/>
          </p:nvSpPr>
          <p:spPr bwMode="auto">
            <a:xfrm>
              <a:off x="2002" y="3569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4" name="Rectangle 89"/>
            <p:cNvSpPr>
              <a:spLocks noChangeArrowheads="1"/>
            </p:cNvSpPr>
            <p:nvPr/>
          </p:nvSpPr>
          <p:spPr bwMode="auto">
            <a:xfrm>
              <a:off x="2055" y="356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5" name="Rectangle 90"/>
            <p:cNvSpPr>
              <a:spLocks noChangeArrowheads="1"/>
            </p:cNvSpPr>
            <p:nvPr/>
          </p:nvSpPr>
          <p:spPr bwMode="auto">
            <a:xfrm>
              <a:off x="2082" y="3569"/>
              <a:ext cx="24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год, предшествующий текущему финансовому году;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6" name="Rectangle 91"/>
            <p:cNvSpPr>
              <a:spLocks noChangeArrowheads="1"/>
            </p:cNvSpPr>
            <p:nvPr/>
          </p:nvSpPr>
          <p:spPr bwMode="auto">
            <a:xfrm>
              <a:off x="4454" y="356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7" name="Rectangle 92"/>
            <p:cNvSpPr>
              <a:spLocks noChangeArrowheads="1"/>
            </p:cNvSpPr>
            <p:nvPr/>
          </p:nvSpPr>
          <p:spPr bwMode="auto">
            <a:xfrm>
              <a:off x="600" y="3693"/>
              <a:ext cx="121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публичные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слушания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8" name="Rectangle 93"/>
            <p:cNvSpPr>
              <a:spLocks noChangeArrowheads="1"/>
            </p:cNvSpPr>
            <p:nvPr/>
          </p:nvSpPr>
          <p:spPr bwMode="auto">
            <a:xfrm>
              <a:off x="1739" y="369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9" name="Rectangle 94"/>
            <p:cNvSpPr>
              <a:spLocks noChangeArrowheads="1"/>
            </p:cNvSpPr>
            <p:nvPr/>
          </p:nvSpPr>
          <p:spPr bwMode="auto">
            <a:xfrm>
              <a:off x="1766" y="3695"/>
              <a:ext cx="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0" name="Rectangle 95"/>
            <p:cNvSpPr>
              <a:spLocks noChangeArrowheads="1"/>
            </p:cNvSpPr>
            <p:nvPr/>
          </p:nvSpPr>
          <p:spPr bwMode="auto">
            <a:xfrm>
              <a:off x="1801" y="369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1" name="Rectangle 96"/>
            <p:cNvSpPr>
              <a:spLocks noChangeArrowheads="1"/>
            </p:cNvSpPr>
            <p:nvPr/>
          </p:nvSpPr>
          <p:spPr bwMode="auto">
            <a:xfrm>
              <a:off x="1829" y="3695"/>
              <a:ext cx="106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обсуждение проектов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" name="Rectangle 97"/>
            <p:cNvSpPr>
              <a:spLocks noChangeArrowheads="1"/>
            </p:cNvSpPr>
            <p:nvPr/>
          </p:nvSpPr>
          <p:spPr bwMode="auto">
            <a:xfrm>
              <a:off x="2898" y="3686"/>
              <a:ext cx="27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муниципальных правовых актов по вопросам местного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3" name="Rectangle 98"/>
            <p:cNvSpPr>
              <a:spLocks noChangeArrowheads="1"/>
            </p:cNvSpPr>
            <p:nvPr/>
          </p:nvSpPr>
          <p:spPr bwMode="auto">
            <a:xfrm>
              <a:off x="394" y="3820"/>
              <a:ext cx="429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значения с участием жителей Кировского муниципального района, проводимые Думой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4" name="Rectangle 99"/>
            <p:cNvSpPr>
              <a:spLocks noChangeArrowheads="1"/>
            </p:cNvSpPr>
            <p:nvPr/>
          </p:nvSpPr>
          <p:spPr bwMode="auto">
            <a:xfrm>
              <a:off x="394" y="3946"/>
              <a:ext cx="409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 smtClean="0">
                  <a:solidFill>
                    <a:srgbClr val="000000"/>
                  </a:solidFill>
                  <a:latin typeface="Times New Roman" pitchFamily="18" charset="0"/>
                </a:rPr>
                <a:t>Кировского муниципального района или главой Кировского муниципального района.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5" name="Rectangle 100"/>
            <p:cNvSpPr>
              <a:spLocks noChangeArrowheads="1"/>
            </p:cNvSpPr>
            <p:nvPr/>
          </p:nvSpPr>
          <p:spPr bwMode="auto">
            <a:xfrm>
              <a:off x="4861" y="394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439580"/>
      </p:ext>
    </p:extLst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312" y="166828"/>
            <a:ext cx="7979735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</a:t>
            </a:r>
            <a:r>
              <a:rPr lang="ru-RU" sz="2000" dirty="0" smtClean="0">
                <a:solidFill>
                  <a:srgbClr val="17375E"/>
                </a:solidFill>
              </a:rPr>
              <a:t>района на 2024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703017" y="1064871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4650999"/>
              </p:ext>
            </p:extLst>
          </p:nvPr>
        </p:nvGraphicFramePr>
        <p:xfrm>
          <a:off x="520994" y="1446029"/>
          <a:ext cx="8325293" cy="46801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2788"/>
                <a:gridCol w="764868"/>
                <a:gridCol w="980600"/>
                <a:gridCol w="853122"/>
                <a:gridCol w="853122"/>
                <a:gridCol w="970793"/>
              </a:tblGrid>
              <a:tr h="112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Подпрограмма № 3 «Безопасность образовательных учреждений»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0130000000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1 250,00000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1 800,00000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1 800,00000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1168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Санитарно-эпидемиологическая безопасность образовательных учреждений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0130020041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250,00000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300,00000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300,00000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1311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Противопожарная безопасность образовательных учреждений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0130020042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1 000,00000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1 500,00000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1 500,00000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117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Подпрограмма № 4 «Развитие внешкольного образования»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0140000000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27 572,00000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29 577,56418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25 387,00000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2254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Мероприятия по развитию и поддержке учреждений дополнительного образования 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0140020045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50,00000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254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Мероприятия по развитию и поддержке учреждений дополнительного образования (местный бюджет)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0140020045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50,00000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194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Мероприятия по развитию и поддержке внешкольного образования (наказы избирателей)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0140030041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135,00000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1229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Субсидии бюджетным учреждениям (МБОУ ДО "ДЮЦ")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0140020041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7 974,33300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7 974,33300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7 974,33300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1844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Субсидии бюджетным учреждениям (МБОУ ДО "ДЮСШ "Патриот" п. Кировский)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0140020042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14 580,99900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14 580,99900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14 580,99900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2182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Мероприятия по капитальному ремонту оздоровительных лагерей, находящихся в собственности муниципальных образований 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0140020045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2 000,00000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291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Субсидии бюджетам муниципальных образований на  капитальный ремонт оздоровительных лагерей, находящихся в собственности муниципальных образований (краевой бюджет)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0140092030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1 980,00000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4078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Расходы на  капитальный ремонт оздоровительных лагерей, находящихся в собственности муниципальных образований за счет средств местного бюджета, в целях софинансирования которых из бюджета Приморского края предоставляются субсидии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01400S2030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450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Субсидии бюджетным учреждениям на финансовое обеспечение государственного (муниципального) задания в рамках исполнения государственного (муниципального) социального заказа на оказание государственных (муниципальных) услуг в социальной сфере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0140040043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2 037,86800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2 037,86800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2 037,86800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3074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Субсидии бюджетным учреждениям на содержание Муниципального опорного центра дополнительного образования детей Кировского муниципального района (МБОУ ДО "ДЮСШ "Патриот" п. Кировский)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0140020046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793,80000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793,80000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793,80000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546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Мероприятий, направленных на создание современной инфраструктуры для отдыха детей и их оздоровления путем возведения некапитальных строений, сооружений (быстровозводимых конструкций), а также при проведении капитального ремонта объектов инфраструктуры организаций отдыха детей и их оздоровления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4 190,56418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1" i="1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454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Реализация мероприятий, направленных на создание современной инфраструктуры для отдыха детей и их оздоровления путем возведения некапитальных строений, сооружений (быстровозводимых конструкций), а также при проведении капитального ремонта объектов инфраструктуры организаций отдыха детей и их оздоровления (краевой бюджет)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01400R5490</a:t>
                      </a:r>
                      <a:endParaRPr lang="en-US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4 148,65854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  <a:tr h="5431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Реализация мероприятий, направленных на создание современной инфраструктуры для отдыха детей и их оздоровления путем возведения некапитальных строений, сооружений (быстровозводимых конструкций), а также при проведении капитального ремонта объектов инфраструктуры организаций отдыха детей и их оздоровления (местный бюджет)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01400L5491</a:t>
                      </a:r>
                      <a:endParaRPr lang="en-US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41,90564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0,00000</a:t>
                      </a:r>
                      <a:endParaRPr lang="ru-RU" sz="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23" marR="4423" marT="442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055361"/>
      </p:ext>
    </p:extLst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032" y="160338"/>
            <a:ext cx="7990367" cy="88741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 smtClean="0">
                <a:solidFill>
                  <a:srgbClr val="17375E"/>
                </a:solidFill>
              </a:rPr>
            </a:br>
            <a:r>
              <a:rPr lang="ru-RU" sz="2000" dirty="0" smtClean="0">
                <a:solidFill>
                  <a:srgbClr val="17375E"/>
                </a:solidFill>
              </a:rPr>
              <a:t>Кировского муниципального района на 2024 год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703017" y="1064871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120183"/>
              </p:ext>
            </p:extLst>
          </p:nvPr>
        </p:nvGraphicFramePr>
        <p:xfrm>
          <a:off x="616688" y="1064871"/>
          <a:ext cx="8325292" cy="51520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2788"/>
                <a:gridCol w="764868"/>
                <a:gridCol w="980600"/>
                <a:gridCol w="853121"/>
                <a:gridCol w="853121"/>
                <a:gridCol w="970794"/>
              </a:tblGrid>
              <a:tr h="141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Подпрограмма № 5 «Переподготовка и повышение кадров»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003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0150000000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50,00000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50,00000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50,00000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41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Мероприятия по переподготовке и повышению кадров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003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0150020040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41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Подпрограмма № 6 «Организация отдыха  детей»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003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0160000000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3 671,37120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6 112,80000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6 112,80000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3686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Субвенции на организацию и обеспечение оздоровления и отдыха детей Приморского края (за исключением организации отдыха детей в каникулярное время)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003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0160093080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3 671,37120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6 112,80000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6 112,80000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53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Подпрограмма № 7 «Другие вопросы в области образования»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003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0170000000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48 772,70000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48 772,70000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48 772,70000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2580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Расходы на обеспечение деятельности  (оказание услуг, выполнение работ) муниципальных учреждений ( прочие учреждения)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003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0170020040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48 772,70000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48 772,70000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48 772,70000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41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Подпрограмма № 8 «Молодежь Кировского района»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0180000000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150,00000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200,00000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250,00000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290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Мероприятия в сфере образования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0180020041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111,00000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161,00000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211,00000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290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Субсидии бюджетным учреждениям (МБУ "КДЦ")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0180020042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39,00000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39,00000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39,00000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41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Подпрограмма № 9 «Предупреждение развития наркомании в районе»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0190000000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83,00000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120,00000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120,00000</a:t>
                      </a:r>
                      <a:endParaRPr lang="ru-RU" sz="700" b="0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474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Мероприятия по предупреждению развития наркомании в районе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0190020041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83,00000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120,00000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120,00000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373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Муниципальная программа "Профилактика безнадзорности, беспризорности и правонарушений несовершеннолетних на 2023-2027 годы"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0200000000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985,00000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1 053,00000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1 083,00000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204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Мероприятия в сфере образования (МКУ ЦОМОУ)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003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0200020261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700,00000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758,00000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778,00000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228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Субсидии бюджетным учреждениям 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003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0200020262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280,00000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290,00000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300,00000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27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Субсидии бюджетным учреждениям  (МБУ "КДЦ")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0200020263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2764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Муниципальная программа "Профилактика терроризма и экстремизма на территории Кировского муниципального района на 2023-2027 годы"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0300000000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893,00000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1 131,00000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1 131,00000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27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Мероприятия в сфере образования (МКУ "ЦОМОУ")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003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0300030361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2187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Мероприятия в сфере образования (бюджетные образовательные учреждения)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003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0300030361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657,00000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1 028,00000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1 028,00000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228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Мероприятия по предупреждению терроризма (администрация)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0300030362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35,00000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39,00000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39,00000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228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Субсидии бюджетным учреждениям  (МБУ "КДЦ")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0300030363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198,00000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264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Муниципальная программа "Развитие физической культуры и спорта в Кировском муниципальном районе на 2023-2027 годы"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0400000000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650,00000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250,00000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300,00000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1290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Мероприятия по развитию физкультуры и спорта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0400040460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150,00000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250,00000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300,00000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3637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Мероприятия по приобретению и поставке спортивного инвентаря, спортивного оборудования и иного имущества для развития массового спорта 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500,00000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412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Субсидии бюджетам муниципальных образований Приморского края на приобретение и поставку спортивного инвентаря, спортивного оборудования и иного имущества для развития массового спорта  (краевой бюджет)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040P592230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495,00000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  <a:tr h="4767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Расходы на приобретение и поставку спортивного инвентаря, спортивного оборудования и иного имущества для развития массового спорта за счет средств местного бюджета, в целях софинансирования которых из бюджета Приморского края предоставляются субсидии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041P5S2230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0,00000</a:t>
                      </a:r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04" marR="4904" marT="490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373263"/>
      </p:ext>
    </p:extLst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358" y="160338"/>
            <a:ext cx="7884042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2024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819975" y="96596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353431"/>
              </p:ext>
            </p:extLst>
          </p:nvPr>
        </p:nvGraphicFramePr>
        <p:xfrm>
          <a:off x="255180" y="1242961"/>
          <a:ext cx="8782495" cy="49407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7117"/>
                <a:gridCol w="806873"/>
                <a:gridCol w="1034452"/>
                <a:gridCol w="899973"/>
                <a:gridCol w="899973"/>
                <a:gridCol w="1024107"/>
              </a:tblGrid>
              <a:tr h="2814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Муниципальная программа «Комплексное развитие сельских территорий в Кировском муниципальном районе на 2021-2027 годы»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0500000000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200,00000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200,00000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200,00000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2311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Социальные выплаты гражданам, кроме публичных нормативных социальных выплат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0500050560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2574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Муниципальная программа "Сохранение и развитие культуры в Кировском муниципальном районе на 2023-2027 годы"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0600000000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44 820,94336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32 587,25303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32 587,25303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3029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Финансовое обеспечение выполнения муниципального задания клубными учреждениями МБУ КДЦ Кировского муниципального района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0610020140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9 500,25515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8 899,45000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8 899,45000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1197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Субсидии бюджетным учреждениям (КДЦ)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0610020141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8 899,45000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8 899,45000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8 899,45000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2311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иные межбюджетные трансферты (переданные полномочия поселений по культуре МБУ "КДЦ")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0610020142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447,71300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255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Мероприятия по укреплению материально-технической базы муниципальных домов культуры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0610000000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9 285,82535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3143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Субсидии бюджетам муниципальных образований на укрепление материально-технической базы домов культуры за счет средств краевого бюджета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0610092470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9 192,96710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368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Расходы на укрепление материально-технической базы домов культуры за счет средств местного бюджета, в целях софинансирования которых из бюджета Приморского края предоставляются субсидии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06100S2470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92,85825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3269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Государственная поддержка отрасли культуры (поддержка муниципальных учреждений культуры, находящихся на территории сельских поселений)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061A255195</a:t>
                      </a:r>
                      <a:endParaRPr lang="en-US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102,06143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3544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Субсидии бюджетам муниципальных районов на поддержку отрасли культуры (государственная поддержка отрасли культуры (поддержка муниципальных учреждений культуры, находящихся на территории сельских поселений))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061A255195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102,04082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4742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Расходы на реализацию государственной поддержки отрасли культуры (поддержка муниципальных учреждений культуры, находящихся на территории сельских поселений), в целях софинансирования которых из бюджета Приморского края предоставляются субсидии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061A255195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0,02061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4742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Государственная поддержка отрасли культуры (поддержка лучших работников муниципальных учреждений культуры, находящихся на территории сельских поселений)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061A255194</a:t>
                      </a:r>
                      <a:endParaRPr lang="en-US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51,03072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4742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Субсидии бюджетам муниципальных районов на поддержку отрасли культуры (государственная поддержка отрасли культуры (поддержка муниципальных учреждений культуры, находящихся на территории сельских поселений))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061A255194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51,02041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  <a:tr h="4742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Расходы на реализацию государственной поддержки отрасли культуры поддержка лучших работников муниципальных учреждений культуры, находящихся на территории сельских поселений), в целях софинансирования которых из бюджета Приморского края предоставляются субсидии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061A255194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0,01031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0,00000</a:t>
                      </a:r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52" marR="4952" marT="495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821922"/>
      </p:ext>
    </p:extLst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000" y="160338"/>
            <a:ext cx="8087400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2024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58198" y="85831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534147"/>
              </p:ext>
            </p:extLst>
          </p:nvPr>
        </p:nvGraphicFramePr>
        <p:xfrm>
          <a:off x="287080" y="1135312"/>
          <a:ext cx="8665534" cy="55312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2288"/>
                <a:gridCol w="796127"/>
                <a:gridCol w="1020676"/>
                <a:gridCol w="887987"/>
                <a:gridCol w="887987"/>
                <a:gridCol w="1010469"/>
              </a:tblGrid>
              <a:tr h="2492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Финансовое обеспечение выполнения муниципального задания межпоселенческой центральной библиотекой МБУ КДЦ Кировского муниципального района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0620020140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3 524,10000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3 524,10000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3 524,10000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83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Субсидии бюджетным учреждениям (библиотеки)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0620020140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3 524,10000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3 524,10000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3 524,10000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337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 dirty="0">
                          <a:effectLst/>
                        </a:rPr>
                        <a:t>Мероприятия по направленные на государственную поддержку отрасли культуры (модернизация библиотек в части комплектования книжных фондов  библиотек муниципальных образований и государственных общедоступных библиотек)</a:t>
                      </a:r>
                      <a:endParaRPr lang="ru-RU" sz="40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0620000000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1 624,96393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0,00000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0,00000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3144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Субсидии бюджетам муниципальных образований на </a:t>
                      </a:r>
                      <a:br>
                        <a:rPr lang="ru-RU" sz="400" u="none" strike="noStrike">
                          <a:effectLst/>
                        </a:rPr>
                      </a:br>
                      <a:r>
                        <a:rPr lang="ru-RU" sz="400" u="none" strike="noStrike">
                          <a:effectLst/>
                        </a:rPr>
                        <a:t>государственную поддержку отрасли культуры (модернизация библиотек в части комплектования книжных фондов  библиотек муниципальных образований и государственных общедоступных библиотек)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06200R5190</a:t>
                      </a:r>
                      <a:endParaRPr lang="en-US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1 608,71429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0,00000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0,00000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4348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Расходы на государственную поддержку отрасли культуры (модернизация библиотек в части комплектования книжных фондов  библиотек муниципальных образований и государственных общедоступных библиотек) за счет средств местного бюджета, в целях софинансирования которых из бюджета Приморского края предоставляются субсидии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06200L5190</a:t>
                      </a:r>
                      <a:endParaRPr lang="en-US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16,24964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0,00000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0,00000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180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Мероприятия по комплектованию книжных фондов и обеспечению информационно- техническим оборудованием библиотек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0620000000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169,70202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169,70202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169,70202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2492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Субсидии бюджетам муниципальных образований на комплектование книжных фондов и обеспечение информационно- техническим оборудованием библиотек (краевой бюджет)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0620092540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168,00500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168,00500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168,00500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372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Расходы на комплектование книжных фондов и обеспечение информационно- техническим оборудованием библиотек за счет средств местного бюджета, в целях софинансирования которых из бюджета Приморского края предоставляются субсидии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06200S2540</a:t>
                      </a:r>
                      <a:endParaRPr lang="en-US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1,69702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1,69702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1,69702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3412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Финансовое обеспечение выполнения муниципального задания районным музеем им. В.М. Малаева  и культурно-этнографическим музеем-комплексом "Крестьянская усадьба. Начало ХХ века." с. Подгорное МБУ КДЦ Кировского муниципального района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0630020140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1 949,50000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1 949,50000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1 949,50000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919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Субсидии бюджетным учреждениям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0630020140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1 949,50000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1 949,50000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1 949,50000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274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Мероприятия по приобретению музыкальных инструментов и художественного инвентаря для учреждений дополнительного образования детей в сфере культуры 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 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1 010,10101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1 010,10101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1 010,10101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2492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Субсидии бюджетам муниципальных образований на  приобретение музыкальных инструментов и художественного инвентаря для учреждений дополнительного образования детей в сфере культуры (краевой бюджет)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0640092480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1 000,00000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1 000,00000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1 000,00000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3512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Расходы на  приобретение музыкальных инструментов и художественного инвентаря для учреждений дополнительного образования детей в сфере культуры за счет средств местного бюджета, в целях софинансирования которых из бюджета Приморского края предоставляются субсидии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06400S2480</a:t>
                      </a:r>
                      <a:endParaRPr lang="en-US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10,10101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10,10101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10,10101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1112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Финансовое обеспечение (бухгалтерский учет)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0640020000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1 347,20000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1 347,20000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1 347,20000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173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Финансовое обеспечение (бухгалтерский учет) МБУ КДЦ Кировского муниципального района. Субсидии бюджетным учреждениям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0640020140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1 347,20000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1 347,20000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1 347,20000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180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Финансовое обеспечение на выполнение муниципального задания школ искусств Кировского муниципального района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 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15 687,20000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15 687,20000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15 687,20000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2132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Финансовое обеспечение на выполнение муниципального задания "МБУ ДО КДШИ"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0650020140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11 174,70000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11 174,70000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11 174,70000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1379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Субсидии бюджетным учреждениям (МБУ ДО «КДШИ»)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0650020140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11 174,70000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11 174,70000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11 174,70000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1798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Финансовое обеспечение на выполнение муниципального задания "МБУ ДО ГДШИ"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0660020140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4 512,50000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4 512,50000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4 512,50000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1379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Субсидии бюджетным учреждениям (МБУ ДО «ГДШИ»)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0660020140</a:t>
                      </a:r>
                      <a:endParaRPr lang="ru-RU" sz="400" b="0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4 512,50000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4 512,50000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4 512,50000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2876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Мероприятия по направленные на софинансирование расходных обязательств субъектов РФ, свзязанных с реализацией ФЦП "Увековечение памяти погибших при защите Отечества на 2019-2024 годы"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0670000000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722,09590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0,00000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0,00000</a:t>
                      </a:r>
                      <a:endParaRPr lang="ru-RU" sz="400" b="1" i="1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264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Субсидии бюджетам муниципальных образований Приморского края на софинансирование расходных обязательств субъектов РФ, свзяаннх с реализацией ФЦП "Увековечение памяти погибших при защите Отечества на 2019-2024 годы"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06700R2990</a:t>
                      </a:r>
                      <a:endParaRPr lang="en-US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714,87494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0,00000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0,00000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  <a:tr h="3144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>
                          <a:effectLst/>
                        </a:rPr>
                        <a:t>Расходы на софинансирование расходных обязательств субъектов РФ, свзяаннх с реализацией ФЦП "Увековечение памяти погибших при защите Отечества на 2019-2024 годы"за счет средств местного бюджета, в целях софинансирования которых из бюджета Приморского края предоставляются субсидии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951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u="none" strike="noStrike">
                          <a:effectLst/>
                        </a:rPr>
                        <a:t>06700L2990</a:t>
                      </a:r>
                      <a:endParaRPr lang="en-US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7,22096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>
                          <a:effectLst/>
                        </a:rPr>
                        <a:t>0,00000</a:t>
                      </a:r>
                      <a:endParaRPr lang="ru-RU" sz="400" b="0" i="0" u="none" strike="noStrike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 dirty="0">
                          <a:effectLst/>
                        </a:rPr>
                        <a:t>0,00000</a:t>
                      </a:r>
                      <a:endParaRPr lang="ru-RU" sz="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054" marR="3054" marT="305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658071"/>
      </p:ext>
    </p:extLst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60338"/>
            <a:ext cx="8001000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2024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075156" y="71981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832415"/>
              </p:ext>
            </p:extLst>
          </p:nvPr>
        </p:nvGraphicFramePr>
        <p:xfrm>
          <a:off x="223285" y="996813"/>
          <a:ext cx="8825023" cy="52260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7055"/>
                <a:gridCol w="810779"/>
                <a:gridCol w="1039461"/>
                <a:gridCol w="904331"/>
                <a:gridCol w="904331"/>
                <a:gridCol w="1029066"/>
              </a:tblGrid>
              <a:tr h="341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Муниципальная программа «Развитие малого и среднего предпринимательства в Кировском муниципальном районе на 2023-2027 годы»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0900000000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200,00000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200,00000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200,00000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229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Субсидии юридическим лицам (кроме некоммерческих организаций), индивидуальным предпринимателям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0900090960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197,00000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197,00000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197,00000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229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Мероприятия по развитию малого и среднего предпринимательства в Кировском муниципальном районе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0900090960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3,00000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3,00000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3,00000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4645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Муниципальная программа «Развитие и осуществление дорожной деятельности в отношении автомобильных дорог местного значения в границах Кировского муниципального района» на 2023-2027 гг.»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1000000000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33 015,00000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22 508,00000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23 428,00000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1394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Содержание автомобильных дорог на территории Кировского района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1000010161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6 153,78788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6 720,00000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6 995,00000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1169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>
                          <a:effectLst/>
                        </a:rPr>
                        <a:t>Иные межбюджетные трансферты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1000010162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14 740,00000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15 788,00000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16 433,00000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233953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>
                          <a:effectLst/>
                        </a:rPr>
                        <a:t>Капитальный ремонт и ремонт автомобильных дорог общего пользования населенных пунктов за счет дорожного фонда Приморского края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1000092390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12 000,00000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375911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>
                          <a:effectLst/>
                        </a:rPr>
                        <a:t>Расходы на капитальный ремонт и ремонт автомобильных дорог общего пользования населенных пунктов за счет дорожного фонда Кировского муниципального района в целях софинансирования субсидии из краевого бюджета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1000Б92390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121,21212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343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Муниципальная программа "Энергосбережение и повышение энергетической эффективности в муниципальных учреждениях Кировского муниципального района на 2022-2026 годы"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1100000000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840,00000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590,00000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590,00000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1327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Субсидии бюджетным учреждениям (образовательные учреждения)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1100011160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540,00000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550,00000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550,00000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1902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Мероприятия в сфере повышения энергетической эффективности (администрация)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1100011161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1271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Субсидии бюджетным учреждениям (МБУ КДЦ КМР)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1100011162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280,00000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1271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Мероприятия в сфере повышения энергетической эффективности (ЦОМОУ)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1100011163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343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Муниципальная программа "Совершенствование межбюджетных отношений и управление муниципальным долгом в Кировском муниципальном районе на 2022-2024 годы"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1200000000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20 254,39400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116977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>
                          <a:effectLst/>
                        </a:rPr>
                        <a:t>Обслуживание  муниципального долга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1200012263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110,00000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436413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>
                          <a:effectLst/>
                        </a:rPr>
                        <a:t>Субвенции бюджетам муниципальных районов Приморского края на осуществление отдельных государственных полномочий по расчету и предоставлению дотаций на выравнивание бюджетной обеспеченности бюджетам поселений, входящих в их состав (межбюджетные трансферты)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002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1200093110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11 041,04200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236203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>
                          <a:effectLst/>
                        </a:rPr>
                        <a:t>Дотации на выравнивание бюджетной обеспеченности поселений из бюджета муниципального района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002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1200012261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7 883,35200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222706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>
                          <a:effectLst/>
                        </a:rPr>
                        <a:t>Прочие межбюджетные трансферты общего характера (дотация на сбалансированность, первоочередные расходы)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002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1200012262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820,00000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224956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>
                          <a:effectLst/>
                        </a:rPr>
                        <a:t>Прочие межбюджетные трансферты общего характера (дотация на сбалансированность, выборы сельских поселений)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002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1200012262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400,00000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253074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>
                          <a:effectLst/>
                        </a:rPr>
                        <a:t>Муниципальная программа "Противодействия коррупции в администрации Кировского муниципального района на 2023-2025 годы"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1300000000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217082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>
                          <a:effectLst/>
                        </a:rPr>
                        <a:t>Основное мероприятие "Совершенствование системы противодействия коррупции в Кировском районе"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1300013000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  <a:tr h="123725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>
                          <a:effectLst/>
                        </a:rPr>
                        <a:t> Мероприятия по противодействию коррупции 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951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1300013360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20,00000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0,00000</a:t>
                      </a:r>
                      <a:endParaRPr lang="ru-RU" sz="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31" marR="4431" marT="443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252907"/>
      </p:ext>
    </p:extLst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298" y="160338"/>
            <a:ext cx="7969102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2024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90096" y="848452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</p:nvPr>
        </p:nvGraphicFramePr>
        <p:xfrm>
          <a:off x="457200" y="1348948"/>
          <a:ext cx="8458199" cy="46037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5093"/>
                <a:gridCol w="777078"/>
                <a:gridCol w="996254"/>
                <a:gridCol w="866741"/>
                <a:gridCol w="866741"/>
                <a:gridCol w="986292"/>
              </a:tblGrid>
              <a:tr h="4408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Муниципальная программа "Организация обеспечения  твердым топливом населения, проживающего на территории сельских поселений Кировского муниципального района" на 2022 – 2024 годы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1400000000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516,34833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</a:tr>
              <a:tr h="31830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Возмещение затрат или недополученных доходов от обеспечения граждан твердым топливом в границах Кировского  муниципального района (краевой бюджет)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951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1400192620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511,18485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</a:tr>
              <a:tr h="43038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Возмещение затрат или недополученных доходов от обеспечения граждан твердым топливом в границах Кировского  муниципального района (местный бюджет)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951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1400L92620</a:t>
                      </a:r>
                      <a:endParaRPr lang="en-US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5,16348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</a:tr>
              <a:tr h="7367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Муниципальная программа "Социальная поддержка детей-сирот и детей, оставшихся без попечения родителей, лиц из числа детей-сирот и детей, оставшихся без попечения родителей, и лиц, принявших на воспитание в семью детей, оставшихся без попечения родителей в Кировском муниципальном районе на 2021-2025 годы"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1500000000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44 711,79883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39 154,74589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39 736,34575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</a:tr>
              <a:tr h="31830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Социальная поддержка детей, оставшихся без попечения родителей, и лиц, принявших на воспитание в семью детей, оставшихся без попечения родителей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951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1501093050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15 399,59071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15 787,85501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16 369,45488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</a:tr>
              <a:tr h="44532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Обеспечение детей сирот и детей, оставшихся без попечения родителей, лиц из числа детей-сирот и детей, оставшихся без попечения родителей, жилыми помещениями за счет краевого бюджета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951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15030М0820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15 761,80812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9 816,49088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9 816,49087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</a:tr>
              <a:tr h="44532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Обеспечение детей сирот и детей, оставшихся без попечения родителей, лиц из числа детей-сирот и детей, оставшихся без попечения родителей, жилыми помещениями 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951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15030R0820</a:t>
                      </a:r>
                      <a:endParaRPr lang="en-US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13 550,40000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13 550,40000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13 550,40000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</a:tr>
              <a:tr h="3287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Муниципальная программа "Укрепление общественного здоровья" на 2021-2024 годы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1600000000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40,00000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</a:tr>
              <a:tr h="16139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 Мероприятия по укреплению общественного здоровья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951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1600014411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40,00000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</a:tr>
              <a:tr h="445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Муниципальная программа "Поддержка социально ориентированных некоммерческих организаций Кировского муниципального района на 2022-2024 годы" 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1700000000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15,00000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</a:tr>
              <a:tr h="33474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Мероприятия по поддержке социально ориентированных некоммерческих организаций района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951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1700017160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15,00000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0,00000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978" marR="5978" marT="597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054368"/>
      </p:ext>
    </p:extLst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298" y="160338"/>
            <a:ext cx="7969102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2024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90096" y="848452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813850"/>
              </p:ext>
            </p:extLst>
          </p:nvPr>
        </p:nvGraphicFramePr>
        <p:xfrm>
          <a:off x="329609" y="1125451"/>
          <a:ext cx="8538803" cy="51333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02878"/>
                <a:gridCol w="784483"/>
                <a:gridCol w="1005749"/>
                <a:gridCol w="875001"/>
                <a:gridCol w="875001"/>
                <a:gridCol w="995691"/>
              </a:tblGrid>
              <a:tr h="2584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Муниципальная программа "Обеспечение жильем молодых семей  Кировского муниципального района на 2023-2027 годы" 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1800000000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1 188,35458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3 590,68487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3 691,67353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  <a:tr h="320569">
                <a:tc>
                  <a:txBody>
                    <a:bodyPr/>
                    <a:lstStyle/>
                    <a:p>
                      <a:pPr algn="l" fontAlgn="auto"/>
                      <a:r>
                        <a:rPr lang="ru-RU" sz="700" u="none" strike="noStrike">
                          <a:effectLst/>
                        </a:rPr>
                        <a:t>Субсидии бюджетам муниципальных районов на реализацию мероприятий по обеспечению жильем молодых семей за счет краевого бюджета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18000R4970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911,27090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2 815,68487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2 976,67353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  <a:tr h="361125">
                <a:tc>
                  <a:txBody>
                    <a:bodyPr/>
                    <a:lstStyle/>
                    <a:p>
                      <a:pPr algn="l" fontAlgn="auto"/>
                      <a:r>
                        <a:rPr lang="ru-RU" sz="600" u="none" strike="noStrike">
                          <a:effectLst/>
                        </a:rPr>
                        <a:t>Расходы направленные на организацию оказания поддержки молодым семьям в приобретении жилого помещения или строительстве индивидуального жилого дома в целях софинансирования за счет местного бюджета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18000L4970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277,08368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775,00000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715,00000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  <a:tr h="4891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Муниципальная программа "Организация транспортного обслуживания населения между поселениями в границах Кировского муниципального района и создание условий для предоставления качественных и доступных транспортных услуг населению»  на 2024 – 2025 годы.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1900000000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9 099,83631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2 003,38708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2 003,38708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  <a:tr h="447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Субсидии бюджетам субъектов муниципальных образований на </a:t>
                      </a:r>
                      <a:br>
                        <a:rPr lang="ru-RU" sz="700" u="none" strike="noStrike">
                          <a:effectLst/>
                        </a:rPr>
                      </a:br>
                      <a:r>
                        <a:rPr lang="ru-RU" sz="700" u="none" strike="noStrike">
                          <a:effectLst/>
                        </a:rPr>
                        <a:t>организацию транспортного обслуживания населения в границах муниципальных образований Приморского края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1900Г92410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7 277,15938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  <a:tr h="4258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Расходы направленные на организацию транспортного обслуживания населения в границах муниципальных образований Приморского края на территории Кировского муниципального района в целях софинансирования за счет средст местного бюджета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1900S92410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1 819,28985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2 000,00000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2 000,00000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  <a:tr h="5312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Субвенции бюджетам муниципальных районов Приморского края  на реализацию  государственного полномочия по установлению регулируемых тарифов на регулярные перевозки пассажиров и багажа автомобильным и наземным электрическим общественным транспортом по муниципальным маршрутам в границах муниципального образования 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1900093130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3,38708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3,38708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3,38708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  <a:tr h="5018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Муниципальная программа "Развитие туризма на территории Кировского муниципального района" на 2024-2026 годы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2000000000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51 432,69429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1" i="1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  <a:tr h="4441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Субсидии бюджетам муниципальных районов на обеспечение поддержки реализации общественных инициатив, направленных на развитие туристической инфраструктуры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200J155582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45 918,36735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  <a:tr h="3922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Расходы на софинансирование расходных обязательств связанных  с реализацией обеспечение поддержки реализации общественных инициатив, направленных на развитие туристической инфраструктуры 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200J1S5582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463,82189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  <a:tr h="320569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Субсидии бюджетам субъектов муниципальных образований на </a:t>
                      </a:r>
                      <a:br>
                        <a:rPr lang="ru-RU" sz="700" u="none" strike="noStrike">
                          <a:effectLst/>
                        </a:rPr>
                      </a:br>
                      <a:r>
                        <a:rPr lang="ru-RU" sz="700" u="none" strike="noStrike">
                          <a:effectLst/>
                        </a:rPr>
                        <a:t>благоустройство территорий, прилегающих к местам туристического показа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2000192240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5 000,00000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  <a:tr h="501882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Расходы на софинансирование расходных обязательств связанных  с реализацией благоустройство территорий, прилегающих к местам туристического показа  в целях софинансирования которых из бюджета Приморского края предоставляются субсидии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951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2000S92240</a:t>
                      </a:r>
                      <a:endParaRPr lang="en-US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50,50505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0,00000</a:t>
                      </a:r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  <a:tr h="138451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>
                          <a:effectLst/>
                        </a:rPr>
                        <a:t>Всего программные мероприятия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791 451,68644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644 013,04257</a:t>
                      </a:r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648 511,90126</a:t>
                      </a:r>
                      <a:endParaRPr lang="ru-RU" sz="7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675" marR="4675" marT="467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260580"/>
      </p:ext>
    </p:extLst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con11\Desktop\Для презентации\large-bag-money-coins-473785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" t="3003" r="5453" b="12746"/>
          <a:stretch/>
        </p:blipFill>
        <p:spPr bwMode="auto">
          <a:xfrm>
            <a:off x="6260595" y="4691547"/>
            <a:ext cx="1820149" cy="17414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1" name="Picture 7" descr="C:\Users\econ11\Desktop\Для презентации\14_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" r="-1814"/>
          <a:stretch/>
        </p:blipFill>
        <p:spPr bwMode="auto">
          <a:xfrm>
            <a:off x="293316" y="1093232"/>
            <a:ext cx="1187942" cy="1469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8" name="TextBox 7"/>
          <p:cNvSpPr txBox="1"/>
          <p:nvPr/>
        </p:nvSpPr>
        <p:spPr>
          <a:xfrm>
            <a:off x="1860698" y="723900"/>
            <a:ext cx="6838459" cy="36933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на 1 января 2024 года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68774" y="-52561"/>
            <a:ext cx="8458200" cy="887412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Кировского муниципального района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4" descr="герб2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66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743793"/>
              </p:ext>
            </p:extLst>
          </p:nvPr>
        </p:nvGraphicFramePr>
        <p:xfrm>
          <a:off x="1818358" y="1827839"/>
          <a:ext cx="7166154" cy="227484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91056"/>
                <a:gridCol w="1360967"/>
                <a:gridCol w="1414131"/>
              </a:tblGrid>
              <a:tr h="372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01.01.202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01.01.2024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Муниципальный долг, 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7487,45341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5720,59006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1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Бюджетный кредит «Министерство финансов Приморского края» (2016 года)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3780,000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2940,000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Бюджетный кредит «Министерство финансов Приморского края» (2020 года)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3707,45341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2780,59006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529040" y="2871919"/>
            <a:ext cx="8254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05037" y="1418686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6535340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17375E"/>
                </a:solidFill>
              </a:rPr>
              <a:t>Информация для контактов</a:t>
            </a:r>
            <a:endParaRPr lang="ru-RU" dirty="0">
              <a:solidFill>
                <a:srgbClr val="17375E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i="1" dirty="0">
                <a:latin typeface="+mn-lt"/>
              </a:rPr>
              <a:t>ФИНАНСОВОЕ УПРАВЛЕНИЕ АДМИНИСТРАЦИИ КИРОВСКОГО МУНИЦИПАЛЬНОГО РАЙОНА</a:t>
            </a:r>
          </a:p>
          <a:p>
            <a:endParaRPr lang="ru-RU" sz="1600" dirty="0">
              <a:latin typeface="+mn-lt"/>
            </a:endParaRPr>
          </a:p>
          <a:p>
            <a:r>
              <a:rPr lang="ru-RU" sz="1600" dirty="0">
                <a:latin typeface="+mn-lt"/>
              </a:rPr>
              <a:t> </a:t>
            </a:r>
            <a:r>
              <a:rPr lang="ru-RU" sz="1600" b="1" dirty="0">
                <a:solidFill>
                  <a:srgbClr val="333333"/>
                </a:solidFill>
                <a:latin typeface="+mn-lt"/>
              </a:rPr>
              <a:t>Адрес (место нахождения): </a:t>
            </a:r>
            <a:r>
              <a:rPr lang="ru-RU" sz="1600" dirty="0">
                <a:solidFill>
                  <a:srgbClr val="333333"/>
                </a:solidFill>
                <a:latin typeface="+mn-lt"/>
              </a:rPr>
              <a:t>692091 Приморский край, Кировский район, </a:t>
            </a:r>
            <a:r>
              <a:rPr lang="ru-RU" sz="1600" dirty="0" err="1">
                <a:solidFill>
                  <a:srgbClr val="333333"/>
                </a:solidFill>
                <a:latin typeface="+mn-lt"/>
              </a:rPr>
              <a:t>пгт</a:t>
            </a:r>
            <a:r>
              <a:rPr lang="ru-RU" sz="1600" dirty="0">
                <a:solidFill>
                  <a:srgbClr val="333333"/>
                </a:solidFill>
                <a:latin typeface="+mn-lt"/>
              </a:rPr>
              <a:t>. Кировский, ул. Советская, 57</a:t>
            </a:r>
          </a:p>
          <a:p>
            <a:r>
              <a:rPr lang="ru-RU" sz="1600" b="1" dirty="0">
                <a:solidFill>
                  <a:srgbClr val="333333"/>
                </a:solidFill>
                <a:latin typeface="+mn-lt"/>
              </a:rPr>
              <a:t>Е-</a:t>
            </a:r>
            <a:r>
              <a:rPr lang="ru-RU" sz="1600" b="1" dirty="0" err="1">
                <a:solidFill>
                  <a:srgbClr val="333333"/>
                </a:solidFill>
                <a:latin typeface="+mn-lt"/>
              </a:rPr>
              <a:t>mail</a:t>
            </a:r>
            <a:r>
              <a:rPr lang="ru-RU" sz="1600" b="1" dirty="0">
                <a:solidFill>
                  <a:srgbClr val="333333"/>
                </a:solidFill>
                <a:latin typeface="+mn-lt"/>
              </a:rPr>
              <a:t>: </a:t>
            </a:r>
            <a:r>
              <a:rPr lang="ru-RU" sz="1600" dirty="0">
                <a:solidFill>
                  <a:srgbClr val="1269A5"/>
                </a:solidFill>
                <a:latin typeface="+mn-lt"/>
                <a:hlinkClick r:id="rId2"/>
              </a:rPr>
              <a:t>finkir@bk.ru</a:t>
            </a:r>
            <a:endParaRPr lang="ru-RU" sz="1600" dirty="0">
              <a:solidFill>
                <a:srgbClr val="333333"/>
              </a:solidFill>
              <a:latin typeface="+mn-lt"/>
            </a:endParaRPr>
          </a:p>
          <a:p>
            <a:r>
              <a:rPr lang="ru-RU" sz="1600" dirty="0" smtClean="0">
                <a:latin typeface="+mn-lt"/>
              </a:rPr>
              <a:t> тел. 8 42354 23238</a:t>
            </a:r>
          </a:p>
          <a:p>
            <a:r>
              <a:rPr lang="ru-RU" sz="1600" dirty="0">
                <a:latin typeface="+mn-lt"/>
              </a:rPr>
              <a:t> </a:t>
            </a:r>
            <a:r>
              <a:rPr lang="ru-RU" sz="1600" dirty="0" smtClean="0">
                <a:latin typeface="+mn-lt"/>
              </a:rPr>
              <a:t>        8 42354 22848</a:t>
            </a:r>
            <a:endParaRPr lang="ru-RU" sz="16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006202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17375E"/>
                </a:solidFill>
              </a:rPr>
              <a:t>Административное деление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400" dirty="0" smtClean="0"/>
              <a:t>Кировский </a:t>
            </a:r>
            <a:r>
              <a:rPr lang="ru-RU" sz="1400" dirty="0"/>
              <a:t>муниципальный район (рисунок </a:t>
            </a:r>
            <a:r>
              <a:rPr lang="ru-RU" sz="1400" dirty="0" smtClean="0"/>
              <a:t>1) </a:t>
            </a:r>
            <a:r>
              <a:rPr lang="ru-RU" sz="1400" dirty="0"/>
              <a:t>расположен в 322 км от Владивостока по автодороге, которая связана с магистралью Хабаровск – Владивосток. Кировский район располагается в центральной части Приморского края. Район находится на берегу реки Уссури. Он граничит на юге со Спасским и </a:t>
            </a:r>
            <a:r>
              <a:rPr lang="ru-RU" sz="1400" dirty="0" err="1"/>
              <a:t>Яковлевским</a:t>
            </a:r>
            <a:r>
              <a:rPr lang="ru-RU" sz="1400" dirty="0"/>
              <a:t> районами, на востоке с </a:t>
            </a:r>
            <a:r>
              <a:rPr lang="ru-RU" sz="1400" dirty="0" err="1"/>
              <a:t>Чугуевским</a:t>
            </a:r>
            <a:r>
              <a:rPr lang="ru-RU" sz="1400" dirty="0"/>
              <a:t>, на севере с </a:t>
            </a:r>
            <a:r>
              <a:rPr lang="ru-RU" sz="1400" dirty="0" err="1" smtClean="0"/>
              <a:t>Дальнереченским</a:t>
            </a:r>
            <a:r>
              <a:rPr lang="ru-RU" sz="1400" dirty="0" smtClean="0"/>
              <a:t> и Лесозаводским, на западе с КНР.</a:t>
            </a:r>
            <a:endParaRPr lang="ru-RU" sz="1400" dirty="0"/>
          </a:p>
          <a:p>
            <a:pPr algn="just"/>
            <a:r>
              <a:rPr lang="ru-RU" sz="1400" dirty="0" smtClean="0"/>
              <a:t> </a:t>
            </a:r>
            <a:r>
              <a:rPr lang="ru-RU" sz="1400" dirty="0"/>
              <a:t>На западной части района плоская заболоченная равнина, над которой местами </a:t>
            </a:r>
            <a:r>
              <a:rPr lang="ru-RU" sz="1400" dirty="0" smtClean="0"/>
              <a:t>возвышаются </a:t>
            </a:r>
            <a:r>
              <a:rPr lang="ru-RU" sz="1400" dirty="0"/>
              <a:t>изолированные мелкосопочные массивы. Самая низкая точка района находится на северо-западе, на урезе р. </a:t>
            </a:r>
            <a:r>
              <a:rPr lang="ru-RU" sz="1400" dirty="0" err="1"/>
              <a:t>Сунгача</a:t>
            </a:r>
            <a:r>
              <a:rPr lang="ru-RU" sz="1400" dirty="0"/>
              <a:t> и составляет 64 м. Центральную часть района пересекает р. Уссури. Также, в центральную часть заходит среднегорный хр. Синий с высшей точкой района является пик г. Золотая и составляет 945,6 м. В восточной части располагаются отроги Сихотэ-Алиня (хр. Холодный, Горбатый и др.) с высотами до 873,6 м (г. Круглая Сопка).</a:t>
            </a:r>
          </a:p>
          <a:p>
            <a:pPr algn="just"/>
            <a:r>
              <a:rPr lang="ru-RU" sz="1400" dirty="0"/>
              <a:t>Район, несмотря на сравнительно благоприятные климатические условия, населён неравномерно. Леса занимают половину территории района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dirty="0" smtClean="0"/>
              <a:t> </a:t>
            </a:r>
            <a:r>
              <a:rPr lang="ru-RU" sz="1400" dirty="0"/>
              <a:t>В Кировском районе 27 населенных пунктов: 2 городских и 4 сельских поселений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1026" name="Picture 2" descr="C:\Users\Марина\Desktop\300px-Prim-Kray-Kirovsk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77" y="4219021"/>
            <a:ext cx="3523284" cy="2433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665983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17375E"/>
                </a:solidFill>
              </a:rPr>
              <a:t>Основные социально-экономические показатели Кировского муниципального района </a:t>
            </a:r>
            <a:endParaRPr lang="ru-RU" dirty="0">
              <a:solidFill>
                <a:srgbClr val="17375E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5824618"/>
              </p:ext>
            </p:extLst>
          </p:nvPr>
        </p:nvGraphicFramePr>
        <p:xfrm>
          <a:off x="450574" y="1029221"/>
          <a:ext cx="7871791" cy="40044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2574"/>
                <a:gridCol w="2849217"/>
              </a:tblGrid>
              <a:tr h="0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 01.01.2024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67" marR="65867" marT="0" marB="0"/>
                </a:tc>
              </a:tr>
              <a:tr h="3349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737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Территория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3483,9 </a:t>
                      </a:r>
                      <a:r>
                        <a:rPr lang="ru-RU" sz="16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кв.м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5867" marR="65867" marT="0" marB="0"/>
                </a:tc>
              </a:tr>
              <a:tr h="5094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737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Население района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737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17605 чел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5867" marR="65867" marT="0" marB="0"/>
                </a:tc>
              </a:tr>
              <a:tr h="327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17375E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Уровень безработицы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1,9%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5867" marR="65867" marT="0" marB="0"/>
                </a:tc>
              </a:tr>
              <a:tr h="6177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17375E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Объем</a:t>
                      </a:r>
                      <a:r>
                        <a:rPr lang="ru-RU" sz="1600" baseline="0" dirty="0" smtClean="0">
                          <a:solidFill>
                            <a:srgbClr val="17375E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жилищного строительства 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1808,00 </a:t>
                      </a:r>
                      <a:r>
                        <a:rPr lang="ru-RU" sz="16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кв.м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5867" marR="65867" marT="0" marB="0"/>
                </a:tc>
              </a:tr>
              <a:tr h="3258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17375E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Прожиточный минимум 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15 453,00 руб.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5867" marR="65867" marT="0" marB="0"/>
                </a:tc>
              </a:tr>
              <a:tr h="15568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737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Размер среднемесячной заработной платы работающих (без субъектов малого предпринимательства) </a:t>
                      </a:r>
                      <a:endParaRPr lang="ru-RU" sz="1600" dirty="0">
                        <a:solidFill>
                          <a:srgbClr val="17375E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5867" marR="658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49 422,8 руб.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5867" marR="65867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8552908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297" y="305426"/>
            <a:ext cx="7979735" cy="59457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altLang="ru-RU" sz="2000" i="1" kern="0" dirty="0" smtClean="0">
                <a:solidFill>
                  <a:srgbClr val="000000"/>
                </a:solidFill>
              </a:rPr>
              <a:t>Основные </a:t>
            </a:r>
            <a:r>
              <a:rPr lang="ru-RU" altLang="ru-RU" sz="2000" i="1" kern="0" dirty="0">
                <a:solidFill>
                  <a:srgbClr val="000000"/>
                </a:solidFill>
              </a:rPr>
              <a:t>задачи и приоритетные направления бюджетной политики Кировского муниципального района на </a:t>
            </a:r>
            <a:r>
              <a:rPr lang="ru-RU" altLang="ru-RU" sz="2000" i="1" kern="0" dirty="0" smtClean="0">
                <a:solidFill>
                  <a:srgbClr val="000000"/>
                </a:solidFill>
              </a:rPr>
              <a:t>2024 </a:t>
            </a:r>
            <a:r>
              <a:rPr lang="ru-RU" altLang="ru-RU" sz="2000" i="1" kern="0" dirty="0">
                <a:solidFill>
                  <a:srgbClr val="000000"/>
                </a:solidFill>
              </a:rPr>
              <a:t>год</a:t>
            </a:r>
            <a:r>
              <a:rPr lang="ru-RU" altLang="ru-RU" i="1" kern="0" dirty="0">
                <a:solidFill>
                  <a:srgbClr val="000000"/>
                </a:solidFill>
              </a:rPr>
              <a:t/>
            </a:r>
            <a:br>
              <a:rPr lang="ru-RU" altLang="ru-RU" i="1" kern="0" dirty="0">
                <a:solidFill>
                  <a:srgbClr val="000000"/>
                </a:solidFill>
              </a:rPr>
            </a:b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20726"/>
            <a:ext cx="8458200" cy="5645888"/>
          </a:xfrm>
        </p:spPr>
        <p:txBody>
          <a:bodyPr/>
          <a:lstStyle/>
          <a:p>
            <a:pPr algn="just"/>
            <a:r>
              <a:rPr lang="ru-RU" sz="1450" dirty="0"/>
              <a:t>Бюджет Кировского муниципального района на </a:t>
            </a:r>
            <a:r>
              <a:rPr lang="ru-RU" sz="1450" dirty="0" smtClean="0"/>
              <a:t>2024 </a:t>
            </a:r>
            <a:r>
              <a:rPr lang="ru-RU" sz="1450" dirty="0"/>
              <a:t>год и плановый период </a:t>
            </a:r>
            <a:r>
              <a:rPr lang="ru-RU" sz="1450" dirty="0" smtClean="0"/>
              <a:t>2025 </a:t>
            </a:r>
            <a:r>
              <a:rPr lang="ru-RU" sz="1450" dirty="0"/>
              <a:t>и </a:t>
            </a:r>
            <a:r>
              <a:rPr lang="ru-RU" sz="1450" dirty="0" smtClean="0"/>
              <a:t>2026 </a:t>
            </a:r>
            <a:r>
              <a:rPr lang="ru-RU" sz="1450" dirty="0"/>
              <a:t>годов подготовлен с соблюдением требований Бюджетного кодекса Российской Федерации и Положения «О бюджетном устройстве, бюджетном процессе и межбюджетных отношениях в Кировском муниципальном </a:t>
            </a:r>
            <a:r>
              <a:rPr lang="ru-RU" sz="1450" dirty="0" smtClean="0"/>
              <a:t>районе».</a:t>
            </a:r>
            <a:endParaRPr lang="ru-RU" sz="1450" dirty="0"/>
          </a:p>
          <a:p>
            <a:pPr algn="just"/>
            <a:r>
              <a:rPr lang="ru-RU" sz="1450" dirty="0"/>
              <a:t>Бюджет района сформирован на трехлетний период и отвечает положениям Основных направлений бюджетной и налоговой политики Кировского муниципального района на </a:t>
            </a:r>
            <a:r>
              <a:rPr lang="ru-RU" sz="1450" dirty="0" smtClean="0"/>
              <a:t>2024 </a:t>
            </a:r>
            <a:r>
              <a:rPr lang="ru-RU" sz="1450" dirty="0"/>
              <a:t>год и плановый период </a:t>
            </a:r>
            <a:r>
              <a:rPr lang="ru-RU" sz="1450" dirty="0" smtClean="0"/>
              <a:t>2025 </a:t>
            </a:r>
            <a:r>
              <a:rPr lang="ru-RU" sz="1450" dirty="0"/>
              <a:t>и </a:t>
            </a:r>
            <a:r>
              <a:rPr lang="ru-RU" sz="1450" dirty="0" smtClean="0"/>
              <a:t>2026 </a:t>
            </a:r>
            <a:r>
              <a:rPr lang="ru-RU" sz="1450" dirty="0"/>
              <a:t>годов.</a:t>
            </a:r>
          </a:p>
          <a:p>
            <a:pPr algn="just"/>
            <a:r>
              <a:rPr lang="ru-RU" sz="1450" dirty="0"/>
              <a:t>Бюджетная политика на </a:t>
            </a:r>
            <a:r>
              <a:rPr lang="ru-RU" sz="1450" dirty="0" smtClean="0"/>
              <a:t>2024 </a:t>
            </a:r>
            <a:r>
              <a:rPr lang="ru-RU" sz="1450" dirty="0"/>
              <a:t>– </a:t>
            </a:r>
            <a:r>
              <a:rPr lang="ru-RU" sz="1450" dirty="0" smtClean="0"/>
              <a:t>2026 </a:t>
            </a:r>
            <a:r>
              <a:rPr lang="ru-RU" sz="1450" dirty="0"/>
              <a:t>годы направлена на адаптацию бюджетных ресурсов к новым экономическим реалиям с целью сохранения социальной стабильности в Кировском муниципальном районе, создание условий для устойчивого социально-экономического развития района.</a:t>
            </a:r>
          </a:p>
          <a:p>
            <a:pPr algn="just"/>
            <a:r>
              <a:rPr lang="ru-RU" sz="1450" dirty="0"/>
              <a:t>В приоритетах бюджетной политики Кировского муниципального района на среднесрочный период сохраняется обеспечение исполнения принятых расходных обязательств наиболее эффективным способом, мобилизация внутренних источников, более четкая увязка бюджетных расходов, обеспечение открытости и прозрачности бюджетного процесса.</a:t>
            </a:r>
          </a:p>
          <a:p>
            <a:pPr algn="just"/>
            <a:r>
              <a:rPr lang="ru-RU" sz="1450" dirty="0"/>
              <a:t>Исходя из принципов ответственной бюджетной политики, для поддержания сбалансированности районного бюджета при его формировании приняты меры по включению в бюджет в первоочередном порядке расходов на финансирование действующих расходных обязательств, непринятию новых расходных обязательств, недопущению наращивания объема муниципального долга.</a:t>
            </a:r>
          </a:p>
          <a:p>
            <a:pPr algn="just"/>
            <a:r>
              <a:rPr lang="ru-RU" sz="1450" dirty="0"/>
              <a:t>Формирование бюджетных расходов на </a:t>
            </a:r>
            <a:r>
              <a:rPr lang="ru-RU" sz="1450" dirty="0" smtClean="0"/>
              <a:t>2024 </a:t>
            </a:r>
            <a:r>
              <a:rPr lang="ru-RU" sz="1450" dirty="0"/>
              <a:t>- </a:t>
            </a:r>
            <a:r>
              <a:rPr lang="ru-RU" sz="1450" dirty="0" smtClean="0"/>
              <a:t>2026 </a:t>
            </a:r>
            <a:r>
              <a:rPr lang="ru-RU" sz="1450" dirty="0"/>
              <a:t>годы осуществлено на основе сохранения консервативного подхода.</a:t>
            </a:r>
          </a:p>
          <a:p>
            <a:pPr algn="just"/>
            <a:r>
              <a:rPr lang="ru-RU" sz="1450" dirty="0"/>
              <a:t>Основной задачей стала реализация уже принятых решений в рамках бюджета </a:t>
            </a:r>
            <a:r>
              <a:rPr lang="ru-RU" sz="1450" dirty="0" smtClean="0"/>
              <a:t>2024-2026 </a:t>
            </a:r>
            <a:r>
              <a:rPr lang="ru-RU" sz="1450" dirty="0"/>
              <a:t>годов.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8625037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48" y="160338"/>
            <a:ext cx="8213651" cy="887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Calibri"/>
              </a:rPr>
            </a:b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Нормативы </a:t>
            </a:r>
            <a:r>
              <a:rPr lang="ru-RU" sz="2400" dirty="0">
                <a:solidFill>
                  <a:prstClr val="black"/>
                </a:solidFill>
                <a:latin typeface="Calibri"/>
              </a:rPr>
              <a:t>отчислений в бюджет Кировского муниципального района от налоговых и неналоговых доходов на </a:t>
            </a: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2024 </a:t>
            </a:r>
            <a:r>
              <a:rPr lang="ru-RU" sz="2400" dirty="0">
                <a:solidFill>
                  <a:prstClr val="black"/>
                </a:solidFill>
                <a:latin typeface="Calibri"/>
              </a:rPr>
              <a:t>год</a:t>
            </a:r>
            <a:r>
              <a:rPr lang="ru-RU" sz="2400" b="0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2400" b="0" dirty="0">
                <a:solidFill>
                  <a:prstClr val="black"/>
                </a:solidFill>
                <a:latin typeface="Calibri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5" name="Содержимое 15"/>
          <p:cNvSpPr txBox="1">
            <a:spLocks/>
          </p:cNvSpPr>
          <p:nvPr/>
        </p:nvSpPr>
        <p:spPr>
          <a:xfrm>
            <a:off x="214313" y="1196752"/>
            <a:ext cx="4213671" cy="3744416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 на доходы физических лиц – по нормативу  100,0000000% (в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т.ч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доп. норматив 85,0000000%)</a:t>
            </a:r>
          </a:p>
          <a:p>
            <a:pPr lvl="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Акцизы на автомобильный бензин, прямогонный бензин, дизельное топливо, моторные масла для дизельных и (или) карбюраторных (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инжекторных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 двигателей, производимые на территории РФ - по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нормативу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0,205235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lvl="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Налог, взимаемый в связи с применением упрощенной системы налогообложения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по нормативу 2,0 %</a:t>
            </a:r>
          </a:p>
          <a:p>
            <a:pPr lvl="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Единый сельскохозяйственный налог – </a:t>
            </a:r>
            <a:r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 нормативу</a:t>
            </a:r>
            <a:r>
              <a:rPr lang="ru-RU" sz="140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взимаемый на территориях городских поселений – 50%, налог, взимаемый на территориях сельских поселений – 70%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Содержимое 15"/>
          <p:cNvSpPr txBox="1">
            <a:spLocks/>
          </p:cNvSpPr>
          <p:nvPr/>
        </p:nvSpPr>
        <p:spPr>
          <a:xfrm>
            <a:off x="4644008" y="1124744"/>
            <a:ext cx="4320480" cy="3816424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Налог, взимаемый в связи с применением патентной системы налогообложения – по нормативу 100 %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 на имущество физических лиц – по нормативу 100 %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Земельный налог – по нормативу 100 %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Государственная пошлина – по нормативу    100 %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Налог, взимаемый в связи с применением упрощенной системы налогообложения – в соответствии с законом Приморского края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5301208"/>
            <a:ext cx="8640960" cy="1269713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Неналоговые доходы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ru-RU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доходы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от использования имущества, находящегося в государственной и муниципальной собственности; доходы от оказания платных услуг; доходы от продажи материальных и нематериальных активов, прочие неналоговые доходы – по нормативу 100 %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платежи при пользовании природными ресурсами – по нормативу 60%; штрафы, санкции, возмещение ущерба – в соответствии с законодательством РФ.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8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814560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7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58949" y="126025"/>
            <a:ext cx="7687339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ОСНОВНЫЕ ПАРАМЕТРЫ БЮДЖЕТА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КИРОВСКОГО МУНИЦИПАЛЬНОГО РАЙОНА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 И  ПЛАНОВЫЙ ПЕРИОД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20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905037" y="1418686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855292"/>
              </p:ext>
            </p:extLst>
          </p:nvPr>
        </p:nvGraphicFramePr>
        <p:xfrm>
          <a:off x="457200" y="1876022"/>
          <a:ext cx="8424936" cy="4156671"/>
        </p:xfrm>
        <a:graphic>
          <a:graphicData uri="http://schemas.openxmlformats.org/drawingml/2006/table">
            <a:tbl>
              <a:tblPr/>
              <a:tblGrid>
                <a:gridCol w="1944216"/>
                <a:gridCol w="2232248"/>
                <a:gridCol w="2160240"/>
                <a:gridCol w="208823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2024 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1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882733,63979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754632,786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766856,98444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          неналоговые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270858,05834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274426,000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270765,000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611875,58145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480206,786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496091,98444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885233,63979</a:t>
                      </a: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757132,786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769356,98444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Дефицит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(-)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профицит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(+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-2500,000</a:t>
                      </a: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-2500,000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-2500,000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88994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7562" y="160338"/>
            <a:ext cx="7947837" cy="887412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Структура доходов местного бюджета на 2024 год</a:t>
            </a:r>
            <a:endParaRPr lang="ru-RU" sz="22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223978"/>
              </p:ext>
            </p:extLst>
          </p:nvPr>
        </p:nvGraphicFramePr>
        <p:xfrm>
          <a:off x="457200" y="1076326"/>
          <a:ext cx="8176437" cy="2762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pic>
        <p:nvPicPr>
          <p:cNvPr id="6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478029" y="3845078"/>
            <a:ext cx="1360691" cy="780085"/>
            <a:chOff x="36620" y="1201597"/>
            <a:chExt cx="1354916" cy="1188029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36620" y="1201597"/>
              <a:ext cx="1354916" cy="1188029"/>
            </a:xfrm>
            <a:prstGeom prst="roundRect">
              <a:avLst>
                <a:gd name="adj" fmla="val 16670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94625" y="1259602"/>
              <a:ext cx="1238906" cy="10720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Налоговые доходы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944012" y="3632427"/>
            <a:ext cx="6593931" cy="1166219"/>
            <a:chOff x="1498576" y="1091850"/>
            <a:chExt cx="4213984" cy="1647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1498576" y="1336983"/>
              <a:ext cx="4213984" cy="140274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1498576" y="1091850"/>
              <a:ext cx="4213984" cy="14027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endParaRPr>
            </a:p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/>
                </a:rPr>
    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налогов, а также пеней и штрафов по ним </a:t>
              </a:r>
              <a:endParaRPr lang="ru-RU" sz="1400" kern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21" name="Скругленный прямоугольник 4"/>
          <p:cNvSpPr/>
          <p:nvPr/>
        </p:nvSpPr>
        <p:spPr>
          <a:xfrm>
            <a:off x="519635" y="4452718"/>
            <a:ext cx="1225001" cy="6101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944012" y="2878770"/>
            <a:ext cx="6593931" cy="3011667"/>
            <a:chOff x="1247702" y="2762866"/>
            <a:chExt cx="6593931" cy="3173023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514338" y="2762866"/>
              <a:ext cx="4722703" cy="110046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1247702" y="4742551"/>
              <a:ext cx="6593931" cy="11933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Поступающие в бюджет платежи за оказание государственных услуг, за пользование природными ресурсами, за пользование государственной собственностью, от продажи государственного</a:t>
              </a:r>
              <a:endParaRPr lang="ru-RU" sz="1400" kern="1200" dirty="0"/>
            </a:p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имущества, а также платежи в виде штрафов и иных санкций за нарушение законодательства </a:t>
              </a:r>
              <a:endParaRPr lang="ru-RU" sz="1400" kern="1200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78029" y="4794098"/>
            <a:ext cx="1403934" cy="901901"/>
            <a:chOff x="0" y="2692143"/>
            <a:chExt cx="1403934" cy="1563447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0" y="2966248"/>
              <a:ext cx="1403934" cy="1289342"/>
            </a:xfrm>
            <a:prstGeom prst="roundRect">
              <a:avLst>
                <a:gd name="adj" fmla="val 16670"/>
              </a:avLst>
            </a:prstGeom>
            <a:solidFill>
              <a:srgbClr val="3FCD5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62952" y="2692143"/>
              <a:ext cx="1278030" cy="11634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Неналоговые доходы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78029" y="5890435"/>
            <a:ext cx="1407688" cy="756388"/>
            <a:chOff x="9930" y="4099694"/>
            <a:chExt cx="1407688" cy="1114765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9930" y="4099694"/>
              <a:ext cx="1407688" cy="1114765"/>
            </a:xfrm>
            <a:prstGeom prst="roundRect">
              <a:avLst>
                <a:gd name="adj" fmla="val 16670"/>
              </a:avLst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/>
            <p:nvPr/>
          </p:nvSpPr>
          <p:spPr>
            <a:xfrm>
              <a:off x="64358" y="4154122"/>
              <a:ext cx="1298832" cy="10059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Безвозмездные поступления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1944012" y="2974147"/>
            <a:ext cx="6593930" cy="3672676"/>
            <a:chOff x="1230154" y="4163042"/>
            <a:chExt cx="6593930" cy="3672676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1530857" y="4163042"/>
              <a:ext cx="4654570" cy="90970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Прямоугольник 32"/>
            <p:cNvSpPr/>
            <p:nvPr/>
          </p:nvSpPr>
          <p:spPr>
            <a:xfrm>
              <a:off x="1230154" y="7079331"/>
              <a:ext cx="6593930" cy="756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Дотации, субсидии, субвенции, иные межбюджетные трансферты </a:t>
              </a: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Безвозмездные поступления </a:t>
              </a: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из федерального и областного бюджета, а также безвозмездные поступления от физических и юридических лиц</a:t>
              </a:r>
              <a:endParaRPr lang="ru-RU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4883878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7410543"/>
              </p:ext>
            </p:extLst>
          </p:nvPr>
        </p:nvGraphicFramePr>
        <p:xfrm>
          <a:off x="0" y="0"/>
          <a:ext cx="9144000" cy="6909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972" y="271721"/>
            <a:ext cx="8187070" cy="477520"/>
          </a:xfrm>
          <a:noFill/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 на 2024 год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9ED5B1-A891-4EC1-A0FA-F733B810D979}" type="slidenum">
              <a:rPr lang="ru-RU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238376"/>
            <a:ext cx="2638425" cy="942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62462" y="2352675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90987" y="340995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6537" y="236220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72212" y="481965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91037" y="4752975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67362" y="1781175"/>
            <a:ext cx="84296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38557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15702</TotalTime>
  <Words>5111</Words>
  <Application>Microsoft Office PowerPoint</Application>
  <PresentationFormat>Экран (4:3)</PresentationFormat>
  <Paragraphs>1358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Презентация PowerPoint</vt:lpstr>
      <vt:lpstr>Основные термины и понятия, используемые при составлении бюджета </vt:lpstr>
      <vt:lpstr>Административное деление</vt:lpstr>
      <vt:lpstr>Основные социально-экономические показатели Кировского муниципального района </vt:lpstr>
      <vt:lpstr> Основные задачи и приоритетные направления бюджетной политики Кировского муниципального района на 2024 год </vt:lpstr>
      <vt:lpstr> Нормативы отчислений в бюджет Кировского муниципального района от налоговых и неналоговых доходов на 2024 год </vt:lpstr>
      <vt:lpstr>Презентация PowerPoint</vt:lpstr>
      <vt:lpstr>Структура доходов местного бюджета на 2024 год</vt:lpstr>
      <vt:lpstr>Структура налоговых доходов бюджета на 2024 год</vt:lpstr>
      <vt:lpstr>Структура неналоговых доходов бюджета на 2024 год</vt:lpstr>
      <vt:lpstr>Межбюджетные трансферты </vt:lpstr>
      <vt:lpstr>Презентация PowerPoint</vt:lpstr>
      <vt:lpstr>РАСХОДЫ БЮДЖЕТА </vt:lpstr>
      <vt:lpstr>Структура расходов бюджета Кировского муниципального района  на 2024 год.</vt:lpstr>
      <vt:lpstr>Структура расходов районного бюджета  на 2024 год и плановый период 2025 и 2026 годов</vt:lpstr>
      <vt:lpstr>Структура расходов бюджета Кировского муниципального района на 2024 год</vt:lpstr>
      <vt:lpstr>Муниципальные программы</vt:lpstr>
      <vt:lpstr>Муниципальные программы  Кировского муниципального района на 2024 год</vt:lpstr>
      <vt:lpstr>Муниципальные программы  Кировского муниципального района на 2024 год</vt:lpstr>
      <vt:lpstr>Муниципальные программы  Кировского муниципального района на 2024 год</vt:lpstr>
      <vt:lpstr>Муниципальные программы  Кировского муниципального района на 2024 год</vt:lpstr>
      <vt:lpstr>Муниципальные программы  Кировского муниципального района на 2024 год</vt:lpstr>
      <vt:lpstr>Муниципальные программы  Кировского муниципального района на 2024 год</vt:lpstr>
      <vt:lpstr>Муниципальные программы  Кировского муниципального района на 2024 год</vt:lpstr>
      <vt:lpstr>Муниципальные программы  Кировского муниципального района на 2024 год</vt:lpstr>
      <vt:lpstr>Муниципальные программы  Кировского муниципального района на 2024 год</vt:lpstr>
      <vt:lpstr>        Структура бюджета Кировского муниципального района</vt:lpstr>
      <vt:lpstr>Информация для контактов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Wolf</dc:creator>
  <cp:lastModifiedBy>Юля Игнатова</cp:lastModifiedBy>
  <cp:revision>970</cp:revision>
  <cp:lastPrinted>2017-06-15T22:27:28Z</cp:lastPrinted>
  <dcterms:created xsi:type="dcterms:W3CDTF">2010-06-18T09:27:04Z</dcterms:created>
  <dcterms:modified xsi:type="dcterms:W3CDTF">2024-03-07T00:04:41Z</dcterms:modified>
</cp:coreProperties>
</file>