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462" r:id="rId3"/>
    <p:sldId id="472" r:id="rId4"/>
    <p:sldId id="475" r:id="rId5"/>
    <p:sldId id="463" r:id="rId6"/>
    <p:sldId id="459" r:id="rId7"/>
    <p:sldId id="418" r:id="rId8"/>
    <p:sldId id="458" r:id="rId9"/>
    <p:sldId id="433" r:id="rId10"/>
    <p:sldId id="460" r:id="rId11"/>
    <p:sldId id="461" r:id="rId12"/>
    <p:sldId id="442" r:id="rId13"/>
    <p:sldId id="448" r:id="rId14"/>
    <p:sldId id="447" r:id="rId15"/>
    <p:sldId id="450" r:id="rId16"/>
    <p:sldId id="449" r:id="rId17"/>
    <p:sldId id="451" r:id="rId18"/>
    <p:sldId id="464" r:id="rId19"/>
    <p:sldId id="465" r:id="rId20"/>
    <p:sldId id="466" r:id="rId21"/>
    <p:sldId id="467" r:id="rId22"/>
    <p:sldId id="468" r:id="rId23"/>
    <p:sldId id="469" r:id="rId24"/>
    <p:sldId id="470" r:id="rId25"/>
    <p:sldId id="471" r:id="rId26"/>
    <p:sldId id="476" r:id="rId27"/>
    <p:sldId id="453" r:id="rId28"/>
    <p:sldId id="474" r:id="rId29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375E"/>
    <a:srgbClr val="E119B1"/>
    <a:srgbClr val="66FFFF"/>
    <a:srgbClr val="FFCCFF"/>
    <a:srgbClr val="9966FF"/>
    <a:srgbClr val="10A40C"/>
    <a:srgbClr val="CCFFFF"/>
    <a:srgbClr val="CC3300"/>
    <a:srgbClr val="66FFCC"/>
    <a:srgbClr val="FC4C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35" autoAdjust="0"/>
    <p:restoredTop sz="92866" autoAdjust="0"/>
  </p:normalViewPr>
  <p:slideViewPr>
    <p:cSldViewPr snapToGrid="0">
      <p:cViewPr>
        <p:scale>
          <a:sx n="72" d="100"/>
          <a:sy n="72" d="100"/>
        </p:scale>
        <p:origin x="-1997" y="-2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 местного бюджета на 2024 год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10A40C"/>
              </a:solidFill>
            </c:spPr>
          </c:dPt>
          <c:dPt>
            <c:idx val="1"/>
            <c:bubble3D val="0"/>
            <c:spPr>
              <a:solidFill>
                <a:srgbClr val="9966FF"/>
              </a:solidFill>
            </c:spPr>
          </c:dPt>
          <c:dPt>
            <c:idx val="2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253506</a:t>
                    </a:r>
                  </a:p>
                  <a:p>
                    <a:r>
                      <a:rPr lang="ru-RU" sz="1500" dirty="0" smtClean="0"/>
                      <a:t>28,7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17352</a:t>
                    </a:r>
                  </a:p>
                  <a:p>
                    <a:r>
                      <a:rPr lang="ru-RU" sz="1500" dirty="0" smtClean="0"/>
                      <a:t>2%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611875,58 </a:t>
                    </a:r>
                  </a:p>
                  <a:p>
                    <a:r>
                      <a:rPr lang="ru-RU" sz="1500" dirty="0" smtClean="0"/>
                      <a:t>69,3%</a:t>
                    </a:r>
                    <a:endParaRPr lang="en-US" sz="15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253506</c:v>
                </c:pt>
                <c:pt idx="1">
                  <c:v>17352.058339999989</c:v>
                </c:pt>
                <c:pt idx="2">
                  <c:v>611875.58145000006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67281836819631824"/>
          <c:y val="0.17019559541032894"/>
          <c:w val="0.31630892526903831"/>
          <c:h val="0.6320203850214407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20"/>
      <c:depthPercent val="10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7494860017497798E-2"/>
          <c:y val="0.36566940712229001"/>
          <c:w val="0.44556802274715668"/>
          <c:h val="0.5959471360538162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руб.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FC4C59"/>
              </a:solidFill>
            </c:spPr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5"/>
            <c:bubble3D val="0"/>
            <c:spPr>
              <a:solidFill>
                <a:schemeClr val="accent3">
                  <a:lumMod val="50000"/>
                </a:schemeClr>
              </a:solidFill>
            </c:spPr>
          </c:dPt>
          <c:dPt>
            <c:idx val="6"/>
            <c:bubble3D val="0"/>
            <c:spPr>
              <a:solidFill>
                <a:schemeClr val="tx1"/>
              </a:solidFill>
            </c:spPr>
          </c:dPt>
          <c:dLbls>
            <c:dLbl>
              <c:idx val="0"/>
              <c:layout>
                <c:manualLayout>
                  <c:x val="-5.6248687664041994E-2"/>
                  <c:y val="-0.1167645086030912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3011811023622044E-2"/>
                  <c:y val="7.05114093988872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4022856517935256E-2"/>
                  <c:y val="1.224224556711221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4.6977690288713909E-2"/>
                  <c:y val="-1.897289720505367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0548447069116361E-2"/>
                  <c:y val="-4.93306616242862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162412510936133E-2"/>
                  <c:y val="-8.4782185518786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6945100612423448E-2"/>
                  <c:y val="-3.406805332129182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2.706353893263342E-2"/>
                  <c:y val="-2.007964471769399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4.5139873140857392E-2"/>
                  <c:y val="-2.19177110718893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8669510061242342E-2"/>
                  <c:y val="2.926143744025379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bg2"/>
              </a:solidFill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Единый налог на вмененный доход</c:v>
                </c:pt>
                <c:pt idx="3">
                  <c:v>Единый сельскохозяйственный налог</c:v>
                </c:pt>
                <c:pt idx="4">
                  <c:v>Патентная система налогообложения</c:v>
                </c:pt>
                <c:pt idx="5">
                  <c:v>Государственная пошлина</c:v>
                </c:pt>
                <c:pt idx="6">
                  <c:v>Упрощенная система налогообложения</c:v>
                </c:pt>
              </c:strCache>
            </c:strRef>
          </c:cat>
          <c:val>
            <c:numRef>
              <c:f>Лист1!$B$2:$B$8</c:f>
              <c:numCache>
                <c:formatCode>#,##0</c:formatCode>
                <c:ptCount val="7"/>
                <c:pt idx="0">
                  <c:v>223116</c:v>
                </c:pt>
                <c:pt idx="1">
                  <c:v>21015</c:v>
                </c:pt>
                <c:pt idx="3">
                  <c:v>2749</c:v>
                </c:pt>
                <c:pt idx="4">
                  <c:v>3578</c:v>
                </c:pt>
                <c:pt idx="5">
                  <c:v>2545</c:v>
                </c:pt>
                <c:pt idx="6">
                  <c:v>503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5508672353455818"/>
          <c:y val="0.18645392242636338"/>
          <c:w val="0.44054593175853018"/>
          <c:h val="0.53565725706949985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6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0.14303840645806101"/>
          <c:w val="0.4453829419971152"/>
          <c:h val="0.6169538545098923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Лист1!$A$2:$A$11</c:f>
              <c:strCache>
                <c:ptCount val="10"/>
                <c:pt idx="0">
                  <c:v>Доходы, получаемые в виде арендной платы за земельные участки СП,  межселенных территорий МР</c:v>
                </c:pt>
                <c:pt idx="1">
                  <c:v>Доходы, получаемые в виде арендной платы за земельные участки ГП </c:v>
                </c:pt>
                <c:pt idx="2">
                  <c:v>Доходы, получаемые в виде арендной платы за земли, находящиеся в собственности МР</c:v>
                </c:pt>
                <c:pt idx="3">
                  <c:v>Доходы от сдачи в аренду  имущества, находящегося в оперативном управлении МР </c:v>
                </c:pt>
                <c:pt idx="4">
                  <c:v>Плата за негативное воздействие на окружающую среду</c:v>
                </c:pt>
                <c:pt idx="5">
                  <c:v>Доходы от оказания платных услуг и компенсации затрат </c:v>
                </c:pt>
                <c:pt idx="6">
                  <c:v>Доходы от реализации имущества, находящегося в собственности МР </c:v>
                </c:pt>
                <c:pt idx="7">
                  <c:v>Доходы от продажи земельных участков, которые расположены в границах ГП </c:v>
                </c:pt>
                <c:pt idx="8">
                  <c:v>Штрафы, санкции, возмещение ущерба</c:v>
                </c:pt>
                <c:pt idx="9">
                  <c:v>Прочие неналоговые доходы бюджетов МР</c:v>
                </c:pt>
              </c:strCache>
            </c:strRef>
          </c:cat>
          <c:val>
            <c:numRef>
              <c:f>Лист1!$B$2:$B$11</c:f>
              <c:numCache>
                <c:formatCode>#,##0.00</c:formatCode>
                <c:ptCount val="10"/>
                <c:pt idx="0">
                  <c:v>1235</c:v>
                </c:pt>
                <c:pt idx="1">
                  <c:v>5250</c:v>
                </c:pt>
                <c:pt idx="2">
                  <c:v>210</c:v>
                </c:pt>
                <c:pt idx="3">
                  <c:v>3403</c:v>
                </c:pt>
                <c:pt idx="4">
                  <c:v>940</c:v>
                </c:pt>
                <c:pt idx="5">
                  <c:v>1090</c:v>
                </c:pt>
                <c:pt idx="6">
                  <c:v>3250.05834</c:v>
                </c:pt>
                <c:pt idx="7">
                  <c:v>350</c:v>
                </c:pt>
                <c:pt idx="8">
                  <c:v>1170</c:v>
                </c:pt>
                <c:pt idx="9">
                  <c:v>424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8"/>
        <c:txPr>
          <a:bodyPr/>
          <a:lstStyle/>
          <a:p>
            <a:pPr>
              <a:defRPr sz="1400"/>
            </a:pPr>
            <a:endParaRPr lang="ru-RU"/>
          </a:p>
        </c:txPr>
      </c:legendEntry>
      <c:legendEntry>
        <c:idx val="9"/>
        <c:txPr>
          <a:bodyPr/>
          <a:lstStyle/>
          <a:p>
            <a:pPr>
              <a:defRPr sz="1400"/>
            </a:pPr>
            <a:endParaRPr lang="ru-RU"/>
          </a:p>
        </c:txPr>
      </c:legendEntry>
      <c:layout>
        <c:manualLayout>
          <c:xMode val="edge"/>
          <c:yMode val="edge"/>
          <c:x val="0.43843843843843844"/>
          <c:y val="0"/>
          <c:w val="0.56156156156156156"/>
          <c:h val="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1869192026672348E-2"/>
          <c:y val="9.7708876997638347E-2"/>
          <c:w val="0.55986356435175333"/>
          <c:h val="0.819671838977804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4"/>
            <c:bubble3D val="0"/>
            <c:spPr>
              <a:solidFill>
                <a:srgbClr val="FF0000"/>
              </a:solidFill>
            </c:spPr>
          </c:dPt>
          <c:dPt>
            <c:idx val="7"/>
            <c:bubble3D val="0"/>
            <c:spPr>
              <a:solidFill>
                <a:srgbClr val="E119B1"/>
              </a:solidFill>
            </c:spPr>
          </c:dPt>
          <c:dPt>
            <c:idx val="8"/>
            <c:bubble3D val="0"/>
            <c:spPr>
              <a:solidFill>
                <a:schemeClr val="bg2">
                  <a:lumMod val="75000"/>
                </a:schemeClr>
              </a:solidFill>
            </c:spPr>
          </c:dPt>
          <c:dLbls>
            <c:dLbl>
              <c:idx val="4"/>
              <c:layout>
                <c:manualLayout>
                  <c:x val="-2.5560816722234043E-2"/>
                  <c:y val="6.0026480057380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2281395568797144E-2"/>
                  <c:y val="1.6317553157150784E-2"/>
                </c:manualLayout>
              </c:layout>
              <c:tx>
                <c:rich>
                  <a:bodyPr/>
                  <a:lstStyle/>
                  <a:p>
                    <a:r>
                      <a:rPr lang="en-US" sz="1400" baseline="0" dirty="0"/>
                      <a:t>13 184,810</a:t>
                    </a:r>
                    <a:endParaRPr lang="en-US" sz="14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2.3248622638386417E-2"/>
                  <c:y val="-1.8462770488875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Лист1!$A$2:$A$12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муниципального долга</c:v>
                </c:pt>
                <c:pt idx="10">
                  <c:v>Межбюджетные трансферты</c:v>
                </c:pt>
              </c:strCache>
            </c:strRef>
          </c:cat>
          <c:val>
            <c:numRef>
              <c:f>Лист1!$B$2:$B$12</c:f>
              <c:numCache>
                <c:formatCode>#,##0.000</c:formatCode>
                <c:ptCount val="11"/>
                <c:pt idx="0">
                  <c:v>85438.175229999993</c:v>
                </c:pt>
                <c:pt idx="1">
                  <c:v>100</c:v>
                </c:pt>
                <c:pt idx="2">
                  <c:v>95313.24179</c:v>
                </c:pt>
                <c:pt idx="3">
                  <c:v>2496.53226</c:v>
                </c:pt>
                <c:pt idx="4">
                  <c:v>940</c:v>
                </c:pt>
                <c:pt idx="5">
                  <c:v>596382.17374999996</c:v>
                </c:pt>
                <c:pt idx="6">
                  <c:v>28645.642349999998</c:v>
                </c:pt>
                <c:pt idx="7">
                  <c:v>55013.480409999996</c:v>
                </c:pt>
                <c:pt idx="8">
                  <c:v>650</c:v>
                </c:pt>
                <c:pt idx="9">
                  <c:v>110</c:v>
                </c:pt>
                <c:pt idx="10">
                  <c:v>20144.394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0.88891</cdr:x>
      <cdr:y>0</cdr:y>
    </cdr:from>
    <cdr:to>
      <cdr:x>0.99659</cdr:x>
      <cdr:y>0.10029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7268148" y="0"/>
          <a:ext cx="880369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 smtClean="0"/>
            <a:t>тыс</a:t>
          </a:r>
          <a:r>
            <a:rPr lang="ru-RU" sz="1200" b="1" dirty="0"/>
            <a:t>. руб.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0.48818</cdr:x>
      <cdr:y>0.42202</cdr:y>
    </cdr:from>
    <cdr:to>
      <cdr:x>0.51182</cdr:x>
      <cdr:y>0.57798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815926" y="2498560"/>
          <a:ext cx="184731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5400" b="1" cap="none" spc="50" dirty="0">
            <a:ln w="12700" cmpd="sng">
              <a:solidFill>
                <a:schemeClr val="accent6">
                  <a:satMod val="120000"/>
                  <a:shade val="80000"/>
                </a:schemeClr>
              </a:solidFill>
              <a:prstDash val="solid"/>
            </a:ln>
            <a:solidFill>
              <a:schemeClr val="accent6">
                <a:tint val="1000"/>
              </a:schemeClr>
            </a:solidFill>
            <a:effectLst>
              <a:glow rad="53100">
                <a:schemeClr val="accent6">
                  <a:satMod val="180000"/>
                  <a:alpha val="30000"/>
                </a:schemeClr>
              </a:glow>
            </a:effectLst>
          </a:endParaRPr>
        </a:p>
      </cdr:txBody>
    </cdr:sp>
  </cdr:relSizeAnchor>
  <cdr:relSizeAnchor xmlns:cdr="http://schemas.openxmlformats.org/drawingml/2006/chartDrawing">
    <cdr:from>
      <cdr:x>0</cdr:x>
      <cdr:y>0</cdr:y>
    </cdr:from>
    <cdr:to>
      <cdr:x>0.09055</cdr:x>
      <cdr:y>0.12502</cdr:y>
    </cdr:to>
    <cdr:pic>
      <cdr:nvPicPr>
        <cdr:cNvPr id="7" name="Picture 4" descr="герб2"/>
        <cdr:cNvPicPr>
          <a:picLocks xmlns:a="http://schemas.openxmlformats.org/drawingml/2006/main" noChangeAspect="1" noChangeArrowheads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0" y="0"/>
          <a:ext cx="828000" cy="86384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</cdr:pic>
  </cdr:relSizeAnchor>
  <cdr:relSizeAnchor xmlns:cdr="http://schemas.openxmlformats.org/drawingml/2006/chartDrawing">
    <cdr:from>
      <cdr:x>0.85378</cdr:x>
      <cdr:y>0.1342</cdr:y>
    </cdr:from>
    <cdr:to>
      <cdr:x>0.94984</cdr:x>
      <cdr:y>0.17429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7806981" y="927225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0.05154</cdr:x>
      <cdr:y>0.08787</cdr:y>
    </cdr:from>
    <cdr:to>
      <cdr:x>0.15538</cdr:x>
      <cdr:y>0.13439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35936" y="523189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0.04384</cdr:x>
      <cdr:y>0.04044</cdr:y>
    </cdr:from>
    <cdr:to>
      <cdr:x>0.14768</cdr:x>
      <cdr:y>0.09529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70800" y="204212"/>
          <a:ext cx="878317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/>
            <a:t>тыс. 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4F3657F-81C1-43C9-9078-2E57EF6A645A}" type="datetimeFigureOut">
              <a:rPr lang="ru-RU"/>
              <a:pPr>
                <a:defRPr/>
              </a:pPr>
              <a:t>07.03.2024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7F28916-94FA-4385-8669-9C33A48D4D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76662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F28916-94FA-4385-8669-9C33A48D4D05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5062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0146" y="3486150"/>
            <a:ext cx="3429030" cy="1609725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/>
          </p:nvPr>
        </p:nvSpPr>
        <p:spPr>
          <a:xfrm>
            <a:off x="1381126" y="590550"/>
            <a:ext cx="6772274" cy="2828925"/>
          </a:xfrm>
        </p:spPr>
        <p:txBody>
          <a:bodyPr anchor="ctr">
            <a:normAutofit/>
          </a:bodyPr>
          <a:lstStyle>
            <a:lvl1pPr marL="0" indent="0">
              <a:buNone/>
              <a:tabLst/>
              <a:defRPr sz="2800" b="1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E051C-D7CA-4525-92E9-184A3781F9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038225"/>
            <a:ext cx="6019800" cy="50879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A47D9-5C59-4E5C-B821-328BBFE6CF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D1E93-168C-4E3F-B839-29F00AE470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057275"/>
            <a:ext cx="7772400" cy="334962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0E091-9795-4AC6-8D5F-9DA5F106CA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lang="ru-RU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ru-RU" sz="18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ru-RU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ru-RU" sz="1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lang="ru-RU" sz="14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98A4C-BBD5-432C-A219-A40AC32615A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F8C0CE-BC11-404E-961F-FE6125115D4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56698-92FC-4931-8767-949D122C40D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3B2CF-79A4-4F95-8E14-34636ADF833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6533"/>
            <a:ext cx="3008313" cy="10195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990600"/>
            <a:ext cx="5111750" cy="5135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010191"/>
            <a:ext cx="3008313" cy="411597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05B56-C02C-4FA1-9329-DC7C68A0AC8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800600"/>
            <a:ext cx="8610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33375" y="612775"/>
            <a:ext cx="855345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800" y="5367338"/>
            <a:ext cx="8610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B7063-6465-48CF-A1EE-12D922ECC93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887412"/>
          </a:xfrm>
          <a:prstGeom prst="rect">
            <a:avLst/>
          </a:prstGeom>
          <a:effectLst>
            <a:outerShdw blurRad="25400" dist="25400" dir="2400000" algn="ctr" rotWithShape="0">
              <a:schemeClr val="tx1">
                <a:lumMod val="65000"/>
                <a:lumOff val="35000"/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076325"/>
            <a:ext cx="8458200" cy="504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3938" y="6446838"/>
            <a:ext cx="4619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b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18107C-6741-438B-8392-6F0A246DBA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dissolve/>
  </p:transition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2800" b="1" kern="1200">
          <a:solidFill>
            <a:srgbClr val="DD7E0E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DD7E0E"/>
          </a:solidFill>
          <a:latin typeface="Arial" charset="0"/>
          <a:cs typeface="Arial" charset="0"/>
        </a:defRPr>
      </a:lvl9pPr>
    </p:titleStyle>
    <p:bodyStyle>
      <a:lvl1pPr marL="179388" indent="-179388" algn="l" rtl="0" fontAlgn="base">
        <a:spcBef>
          <a:spcPct val="20000"/>
        </a:spcBef>
        <a:spcAft>
          <a:spcPct val="0"/>
        </a:spcAft>
        <a:buClr>
          <a:srgbClr val="DD7E0E"/>
        </a:buClr>
        <a:buSzPct val="80000"/>
        <a:buFont typeface="Wingdings" pitchFamily="2" charset="2"/>
        <a:buChar char="§"/>
        <a:tabLst>
          <a:tab pos="179388" algn="l"/>
        </a:tabLst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38163" indent="-273050" algn="l" rtl="0" fontAlgn="base">
        <a:spcBef>
          <a:spcPct val="20000"/>
        </a:spcBef>
        <a:spcAft>
          <a:spcPct val="0"/>
        </a:spcAft>
        <a:buClr>
          <a:srgbClr val="DD7E0E"/>
        </a:buClr>
        <a:buFont typeface="Arial" charset="0"/>
        <a:buChar char="–"/>
        <a:defRPr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717550" indent="-179388" algn="l" rtl="0" fontAlgn="base">
        <a:spcBef>
          <a:spcPct val="20000"/>
        </a:spcBef>
        <a:spcAft>
          <a:spcPct val="0"/>
        </a:spcAft>
        <a:buClr>
          <a:srgbClr val="DD7E0E"/>
        </a:buClr>
        <a:buFont typeface="Arial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896938" indent="-179388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1076325" indent="-27305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2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Relationship Id="rId9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5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mailto:finkir@bk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9527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329070" y="999461"/>
            <a:ext cx="70919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Бюджет 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Кировского муниципального района</a:t>
            </a:r>
          </a:p>
          <a:p>
            <a:pPr lvl="0" algn="ctr" fontAlgn="auto">
              <a:spcAft>
                <a:spcPts val="0"/>
              </a:spcAft>
              <a:defRPr/>
            </a:pP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на 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2024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 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плановый период</a:t>
            </a:r>
            <a:b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2025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20</a:t>
            </a:r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6</a:t>
            </a:r>
            <a:r>
              <a:rPr lang="ru-RU" sz="4800" b="1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sz="4800" b="1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годов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8194" y="160338"/>
            <a:ext cx="793720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на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346439"/>
              </p:ext>
            </p:extLst>
          </p:nvPr>
        </p:nvGraphicFramePr>
        <p:xfrm>
          <a:off x="392053" y="712380"/>
          <a:ext cx="8458200" cy="59542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5655049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3256" y="447858"/>
            <a:ext cx="7852144" cy="43190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>
                <a:solidFill>
                  <a:srgbClr val="002060"/>
                </a:solidFill>
                <a:cs typeface="Times New Roman" pitchFamily="18" charset="0"/>
              </a:rPr>
              <a:t>Межбюджетные трансферты</a:t>
            </a:r>
            <a:br>
              <a:rPr lang="ru-RU" sz="4000" dirty="0">
                <a:solidFill>
                  <a:srgbClr val="002060"/>
                </a:solidFill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5" name="Picture 4" descr="герб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9975"/>
            <a:ext cx="827989" cy="863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Объект 5"/>
          <p:cNvSpPr txBox="1">
            <a:spLocks noGrp="1"/>
          </p:cNvSpPr>
          <p:nvPr>
            <p:ph idx="1"/>
          </p:nvPr>
        </p:nvSpPr>
        <p:spPr>
          <a:xfrm>
            <a:off x="457200" y="1076325"/>
            <a:ext cx="8458200" cy="830997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prstClr val="black"/>
                </a:solidFill>
                <a:cs typeface="Times New Roman" pitchFamily="18" charset="0"/>
              </a:rPr>
              <a:t>Межбюджетные </a:t>
            </a:r>
            <a:r>
              <a:rPr lang="ru-RU" sz="1600" b="1" dirty="0">
                <a:solidFill>
                  <a:prstClr val="black"/>
                </a:solidFill>
                <a:cs typeface="Times New Roman" pitchFamily="18" charset="0"/>
              </a:rPr>
              <a:t>трансферты </a:t>
            </a:r>
            <a:r>
              <a:rPr lang="ru-RU" sz="1600" dirty="0">
                <a:solidFill>
                  <a:prstClr val="black"/>
                </a:solidFill>
                <a:cs typeface="Times New Roman" pitchFamily="18" charset="0"/>
              </a:rPr>
              <a:t>– средства, предоставляемые одним бюджетом бюджетной системы Российской Федерации другому бюджету бюджетной системы Российской Федерации (статья 6 Бюджетного кодекса Российской Федерации)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4388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Субсидии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67175" y="2997200"/>
            <a:ext cx="1631876" cy="40011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prstClr val="white"/>
                </a:solidFill>
                <a:cs typeface="Times New Roman" pitchFamily="18" charset="0"/>
              </a:rPr>
              <a:t>Субвенции</a:t>
            </a:r>
            <a:r>
              <a:rPr lang="ru-RU" b="1" dirty="0" smtClean="0">
                <a:solidFill>
                  <a:prstClr val="white"/>
                </a:solidFill>
                <a:cs typeface="Times New Roman" pitchFamily="18" charset="0"/>
              </a:rPr>
              <a:t> </a:t>
            </a:r>
            <a:endParaRPr lang="ru-RU" b="1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123728" y="4005064"/>
            <a:ext cx="1214446" cy="17859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поддержку мер по обеспечению сбаланси –рованности бюджетов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7504" y="4005064"/>
            <a:ext cx="1643074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На выравнивание  бюджетной  обеспеченности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4213" y="2997200"/>
            <a:ext cx="1428750" cy="400050"/>
          </a:xfrm>
          <a:prstGeom prst="rect">
            <a:avLst/>
          </a:prstGeom>
          <a:solidFill>
            <a:srgbClr val="92D050"/>
          </a:solidFill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prstClr val="white"/>
                </a:solidFill>
                <a:cs typeface="Times New Roman" pitchFamily="18" charset="0"/>
              </a:rPr>
              <a:t>Дотации</a:t>
            </a:r>
            <a:r>
              <a:rPr lang="ru-RU" sz="20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725574" y="4005064"/>
            <a:ext cx="2214578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prstClr val="white"/>
                </a:solidFill>
              </a:rPr>
              <a:t>Предоставляются на финансирование "переданных" другим публично-правовым образованиям полномочий</a:t>
            </a:r>
            <a:endParaRPr lang="ru-RU" sz="1200" dirty="0">
              <a:solidFill>
                <a:prstClr val="white"/>
              </a:solidFill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732240" y="3957638"/>
            <a:ext cx="2143140" cy="170785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28575"/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 smtClean="0">
                <a:solidFill>
                  <a:prstClr val="white"/>
                </a:solidFill>
              </a:rPr>
              <a:t>Бюджетные </a:t>
            </a:r>
            <a:r>
              <a:rPr lang="ru-RU" sz="1200" dirty="0">
                <a:solidFill>
                  <a:prstClr val="white"/>
                </a:solidFill>
              </a:rPr>
              <a:t>средства, предоставляемые бюджету другого уровня бюджетной системы Российской </a:t>
            </a:r>
            <a:r>
              <a:rPr lang="ru-RU" sz="1200" dirty="0" smtClean="0">
                <a:solidFill>
                  <a:prstClr val="white"/>
                </a:solidFill>
              </a:rPr>
              <a:t>Федерации </a:t>
            </a:r>
            <a:r>
              <a:rPr lang="ru-RU" sz="1200" dirty="0">
                <a:solidFill>
                  <a:prstClr val="white"/>
                </a:solidFill>
              </a:rPr>
              <a:t>на условиях долевого финансирования целевых расходов</a:t>
            </a:r>
          </a:p>
        </p:txBody>
      </p:sp>
      <p:cxnSp>
        <p:nvCxnSpPr>
          <p:cNvPr id="14" name="Прямая со стрелкой 13"/>
          <p:cNvCxnSpPr>
            <a:stCxn id="11" idx="2"/>
          </p:cNvCxnSpPr>
          <p:nvPr/>
        </p:nvCxnSpPr>
        <p:spPr>
          <a:xfrm>
            <a:off x="1398588" y="3397250"/>
            <a:ext cx="1331912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1" idx="2"/>
          </p:cNvCxnSpPr>
          <p:nvPr/>
        </p:nvCxnSpPr>
        <p:spPr>
          <a:xfrm flipH="1">
            <a:off x="928688" y="3397250"/>
            <a:ext cx="469900" cy="608013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>
            <a:off x="4431507" y="3713956"/>
            <a:ext cx="571500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621588" y="3692525"/>
            <a:ext cx="528638" cy="1587"/>
          </a:xfrm>
          <a:prstGeom prst="straightConnector1">
            <a:avLst/>
          </a:prstGeom>
          <a:ln w="28575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Группа 39"/>
          <p:cNvGrpSpPr>
            <a:grpSpLocks/>
          </p:cNvGrpSpPr>
          <p:nvPr/>
        </p:nvGrpSpPr>
        <p:grpSpPr bwMode="auto">
          <a:xfrm>
            <a:off x="1403647" y="2083261"/>
            <a:ext cx="6480720" cy="648072"/>
            <a:chOff x="1140594" y="3214686"/>
            <a:chExt cx="2431274" cy="1143802"/>
          </a:xfrm>
          <a:effectLst>
            <a:glow rad="139700">
              <a:schemeClr val="bg1">
                <a:alpha val="40000"/>
              </a:schemeClr>
            </a:glow>
          </a:effectLst>
        </p:grpSpPr>
        <p:cxnSp>
          <p:nvCxnSpPr>
            <p:cNvPr id="19" name="Прямая соединительная линия 18"/>
            <p:cNvCxnSpPr/>
            <p:nvPr/>
          </p:nvCxnSpPr>
          <p:spPr>
            <a:xfrm>
              <a:off x="1142181" y="3857414"/>
              <a:ext cx="2428100" cy="2114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5400000" flipH="1" flipV="1">
              <a:off x="2034340" y="3538165"/>
              <a:ext cx="646957" cy="0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 flipV="1">
              <a:off x="890850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rot="5400000" flipH="1" flipV="1">
              <a:off x="2106487" y="4107158"/>
              <a:ext cx="501074" cy="1587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 rot="5400000" flipH="1" flipV="1">
              <a:off x="3320538" y="4107158"/>
              <a:ext cx="501074" cy="1586"/>
            </a:xfrm>
            <a:prstGeom prst="line">
              <a:avLst/>
            </a:prstGeom>
            <a:ln w="38100">
              <a:solidFill>
                <a:schemeClr val="accent3">
                  <a:lumMod val="50000"/>
                </a:schemeClr>
              </a:solidFill>
              <a:prstDash val="sysDot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85949825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9889" y="996709"/>
            <a:ext cx="6388090" cy="830997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9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r>
              <a:rPr lang="ru-RU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Межбюджетные трансферты (безвозмездные поступления) – это средства одного бюджета бюджетной системы РФ, перечисляемые другому бюджету бюджетной системы РФ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75908" y="271774"/>
            <a:ext cx="5667152" cy="400110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Объем безвозмездных поступлений на 2024 год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3" descr="C:\Users\econ11\Desktop\Для презентации\negotiation-clipart-611870-nd-Black-striped-tie-People-series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2800" y="256339"/>
            <a:ext cx="1979599" cy="1654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130428"/>
              </p:ext>
            </p:extLst>
          </p:nvPr>
        </p:nvGraphicFramePr>
        <p:xfrm>
          <a:off x="744278" y="2243470"/>
          <a:ext cx="7581014" cy="2621103"/>
        </p:xfrm>
        <a:graphic>
          <a:graphicData uri="http://schemas.openxmlformats.org/drawingml/2006/table">
            <a:tbl>
              <a:tblPr firstRow="1" bandRow="1"/>
              <a:tblGrid>
                <a:gridCol w="1711892"/>
                <a:gridCol w="1578114"/>
                <a:gridCol w="1424892"/>
                <a:gridCol w="1599114"/>
                <a:gridCol w="1267002"/>
              </a:tblGrid>
              <a:tr h="265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2023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2024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2025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2026 </a:t>
                      </a:r>
                      <a:r>
                        <a:rPr lang="ru-RU" sz="1400" b="1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год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  <a:tr h="386928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Дотации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76815,31959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90588,363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22770,538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22770,538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Субсидии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5496,99623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87271,13454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8132,34841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4144,67853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403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Субвенции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310871,41059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408774,51427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424510,04295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443537,19711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61507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Иные МБТ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21814,11191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25241,56964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24793,85664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25639,57080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4070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безвозмездных поступлений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414997,83832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611875,58145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480206,786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496091,98444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FF"/>
                    </a:solidFill>
                  </a:tcPr>
                </a:tc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7512161" y="1911178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160904074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338"/>
            <a:ext cx="8458200" cy="75406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17375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endParaRPr lang="ru-RU" dirty="0">
              <a:solidFill>
                <a:srgbClr val="17375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1276" y="3287209"/>
            <a:ext cx="8458200" cy="2381371"/>
          </a:xfrm>
        </p:spPr>
        <p:txBody>
          <a:bodyPr/>
          <a:lstStyle/>
          <a:p>
            <a:pPr algn="ctr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какие цели расходуются средства бюджета?</a:t>
            </a:r>
          </a:p>
          <a:p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функционирование учреждений социальной сферы (образования, культуры, физкультуры и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спорта и др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.) и органов 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местного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самоуправления;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социальное обеспечение населения (выплату пенсий, пособий, льгот и т.д.);</a:t>
            </a:r>
          </a:p>
          <a:p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На другие государственные нужды (межбюджетные трансферты передаваемые бюджетам поселений и т.д.)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476250" y="914400"/>
            <a:ext cx="8458200" cy="2141316"/>
          </a:xfrm>
          <a:prstGeom prst="rect">
            <a:avLst/>
          </a:prstGeo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defRPr/>
            </a:pPr>
            <a:r>
              <a:rPr kumimoji="0" lang="ru-RU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anose="02020603050405020304" pitchFamily="18" charset="0"/>
                <a:ea typeface="+mj-ea"/>
                <a:cs typeface="Times New Roman" pitchFamily="18" charset="0"/>
              </a:rPr>
              <a:t>Расходы бюджета - это средства, выплачиваемые из бюджета на реализацию расходных обязательств Кировского муниципального района, то есть расходов, необходимость которых установлена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муниципальными правовыми актами органов местного самоуправления в соответствии с федеральными законами (законами субъекта Российской Федерации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ru-RU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7412" name="Picture 4" descr="http://fotohomka.ru/images/Oct/28/f7c74d9322439fdc71d0820b5963d959/mini_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0126" y="5962650"/>
            <a:ext cx="803274" cy="723900"/>
          </a:xfrm>
          <a:prstGeom prst="rect">
            <a:avLst/>
          </a:prstGeom>
          <a:noFill/>
        </p:spPr>
      </p:pic>
      <p:pic>
        <p:nvPicPr>
          <p:cNvPr id="17414" name="Picture 6" descr="http://chelnews.com/uploads/posts/2012-11/1352177962_chelovechek_i_meshki_do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83215" y="5938837"/>
            <a:ext cx="800100" cy="762000"/>
          </a:xfrm>
          <a:prstGeom prst="rect">
            <a:avLst/>
          </a:prstGeom>
          <a:noFill/>
        </p:spPr>
      </p:pic>
      <p:pic>
        <p:nvPicPr>
          <p:cNvPr id="17416" name="Picture 8" descr="http://dist.school688.ru/uploads/images/chudiki/3d-chelovechek-34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82146" y="5982484"/>
            <a:ext cx="746124" cy="681038"/>
          </a:xfrm>
          <a:prstGeom prst="rect">
            <a:avLst/>
          </a:prstGeom>
          <a:noFill/>
        </p:spPr>
      </p:pic>
      <p:pic>
        <p:nvPicPr>
          <p:cNvPr id="17418" name="Picture 10" descr="http://hq-wallpapers.ru/wallpapers/2/hq-wallpapers_ru_abstraction3d_5645_1280x102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48581" y="5982484"/>
            <a:ext cx="794548" cy="762793"/>
          </a:xfrm>
          <a:prstGeom prst="rect">
            <a:avLst/>
          </a:prstGeom>
          <a:noFill/>
        </p:spPr>
      </p:pic>
      <p:pic>
        <p:nvPicPr>
          <p:cNvPr id="17420" name="Picture 12" descr="http://oribel-biznes.ru/wp-content/uploads/2012/06/%D1%87%D0%B5%D0%BB%D0%BE%D0%B2%D0%B5%D1%87%D0%B5%D0%BA-%D1%81-%D0%BA%D0%BE%D0%BC%D0%BF%D1%8C%D1%8E%D1%82%D0%B5%D1%80%D0%BE%D0%BC-200x200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789091" y="5926659"/>
            <a:ext cx="884659" cy="809625"/>
          </a:xfrm>
          <a:prstGeom prst="rect">
            <a:avLst/>
          </a:prstGeom>
          <a:noFill/>
        </p:spPr>
      </p:pic>
      <p:pic>
        <p:nvPicPr>
          <p:cNvPr id="17422" name="Picture 14" descr="Картинки по запросу человечки для презентации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320932" y="5915025"/>
            <a:ext cx="1078772" cy="733426"/>
          </a:xfrm>
          <a:prstGeom prst="rect">
            <a:avLst/>
          </a:prstGeom>
          <a:noFill/>
        </p:spPr>
      </p:pic>
      <p:pic>
        <p:nvPicPr>
          <p:cNvPr id="13" name="Picture 4" descr="герб2"/>
          <p:cNvPicPr preferRelativeResize="0">
            <a:picLocks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0836602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0226" y="332319"/>
            <a:ext cx="8114388" cy="486944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Autofit/>
          </a:bodyPr>
          <a:lstStyle/>
          <a:p>
            <a:pPr algn="ctr"/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расходов бюджета Кировского муниципального района </a:t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2024 год.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 descr="Физ-р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2869" y="1201104"/>
            <a:ext cx="7175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Долг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175" y="1201104"/>
            <a:ext cx="64770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9" descr="ЖКХ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7068" y="1194754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Культура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487" y="1182847"/>
            <a:ext cx="720725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МБТ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3442" y="1201104"/>
            <a:ext cx="687388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661" y="1176497"/>
            <a:ext cx="64770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 descr="нац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2628" y="1217868"/>
            <a:ext cx="6477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6" descr="ОБРАЗОВАНИЕ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0382" y="1175704"/>
            <a:ext cx="719137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7" descr="Общегос-е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343" y="1177291"/>
            <a:ext cx="719137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9" descr="Соц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475" y="1192768"/>
            <a:ext cx="788987" cy="53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90799" y="1920242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Общегосударст-венные вопрос</a:t>
            </a:r>
            <a:r>
              <a:rPr lang="ru-RU" altLang="ru-RU" b="1" dirty="0">
                <a:latin typeface="Times New Roman" pitchFamily="18" charset="0"/>
              </a:rPr>
              <a:t>ы</a:t>
            </a:r>
          </a:p>
        </p:txBody>
      </p:sp>
      <p:sp>
        <p:nvSpPr>
          <p:cNvPr id="19" name="Text Box 26"/>
          <p:cNvSpPr txBox="1">
            <a:spLocks noChangeArrowheads="1"/>
          </p:cNvSpPr>
          <p:nvPr/>
        </p:nvSpPr>
        <p:spPr bwMode="auto">
          <a:xfrm>
            <a:off x="675759" y="2433004"/>
            <a:ext cx="1298575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безопасность и правоохранительная деятельность</a:t>
            </a:r>
          </a:p>
        </p:txBody>
      </p:sp>
      <p:sp>
        <p:nvSpPr>
          <p:cNvPr id="20" name="Text Box 28"/>
          <p:cNvSpPr txBox="1">
            <a:spLocks noChangeArrowheads="1"/>
          </p:cNvSpPr>
          <p:nvPr/>
        </p:nvSpPr>
        <p:spPr bwMode="auto">
          <a:xfrm>
            <a:off x="2520578" y="1953654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Национальная экономика</a:t>
            </a:r>
          </a:p>
        </p:txBody>
      </p:sp>
      <p:sp>
        <p:nvSpPr>
          <p:cNvPr id="21" name="Text Box 33"/>
          <p:cNvSpPr txBox="1">
            <a:spLocks noChangeArrowheads="1"/>
          </p:cNvSpPr>
          <p:nvPr/>
        </p:nvSpPr>
        <p:spPr bwMode="auto">
          <a:xfrm>
            <a:off x="2641379" y="2534206"/>
            <a:ext cx="1214826" cy="507831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Жилищно-коммунальное хозяйство</a:t>
            </a:r>
          </a:p>
        </p:txBody>
      </p:sp>
      <p:sp>
        <p:nvSpPr>
          <p:cNvPr id="22" name="Text Box 36"/>
          <p:cNvSpPr txBox="1">
            <a:spLocks noChangeArrowheads="1"/>
          </p:cNvSpPr>
          <p:nvPr/>
        </p:nvSpPr>
        <p:spPr bwMode="auto">
          <a:xfrm>
            <a:off x="3856205" y="1920242"/>
            <a:ext cx="1006475" cy="257175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Образование</a:t>
            </a:r>
          </a:p>
        </p:txBody>
      </p:sp>
      <p:sp>
        <p:nvSpPr>
          <p:cNvPr id="23" name="Text Box 39"/>
          <p:cNvSpPr txBox="1">
            <a:spLocks noChangeArrowheads="1"/>
          </p:cNvSpPr>
          <p:nvPr/>
        </p:nvSpPr>
        <p:spPr bwMode="auto">
          <a:xfrm>
            <a:off x="4572795" y="2509278"/>
            <a:ext cx="114935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Культура, кинематография</a:t>
            </a:r>
          </a:p>
        </p:txBody>
      </p:sp>
      <p:sp>
        <p:nvSpPr>
          <p:cNvPr id="24" name="Text Box 42"/>
          <p:cNvSpPr txBox="1">
            <a:spLocks noChangeArrowheads="1"/>
          </p:cNvSpPr>
          <p:nvPr/>
        </p:nvSpPr>
        <p:spPr bwMode="auto">
          <a:xfrm>
            <a:off x="5596299" y="1929711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Социальная политика</a:t>
            </a:r>
          </a:p>
        </p:txBody>
      </p:sp>
      <p:sp>
        <p:nvSpPr>
          <p:cNvPr id="25" name="Text Box 43"/>
          <p:cNvSpPr txBox="1">
            <a:spLocks noChangeArrowheads="1"/>
          </p:cNvSpPr>
          <p:nvPr/>
        </p:nvSpPr>
        <p:spPr bwMode="auto">
          <a:xfrm>
            <a:off x="5972968" y="2555346"/>
            <a:ext cx="1150938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Физическая культура и спорт</a:t>
            </a:r>
          </a:p>
        </p:txBody>
      </p:sp>
      <p:sp>
        <p:nvSpPr>
          <p:cNvPr id="27" name="Text Box 48"/>
          <p:cNvSpPr txBox="1">
            <a:spLocks noChangeArrowheads="1"/>
          </p:cNvSpPr>
          <p:nvPr/>
        </p:nvSpPr>
        <p:spPr bwMode="auto">
          <a:xfrm>
            <a:off x="7237413" y="2509278"/>
            <a:ext cx="1295400" cy="66675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Обслуживание государственного и муниципального долга</a:t>
            </a:r>
          </a:p>
        </p:txBody>
      </p:sp>
      <p:sp>
        <p:nvSpPr>
          <p:cNvPr id="28" name="Text Box 50"/>
          <p:cNvSpPr txBox="1">
            <a:spLocks noChangeArrowheads="1"/>
          </p:cNvSpPr>
          <p:nvPr/>
        </p:nvSpPr>
        <p:spPr bwMode="auto">
          <a:xfrm>
            <a:off x="7885113" y="1920242"/>
            <a:ext cx="1079500" cy="393700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>
                <a:latin typeface="Times New Roman" pitchFamily="18" charset="0"/>
              </a:rPr>
              <a:t>Межбюджетные трансферты</a:t>
            </a:r>
          </a:p>
        </p:txBody>
      </p:sp>
      <p:sp>
        <p:nvSpPr>
          <p:cNvPr id="29" name="Rectangle 15"/>
          <p:cNvSpPr>
            <a:spLocks noChangeArrowheads="1"/>
          </p:cNvSpPr>
          <p:nvPr/>
        </p:nvSpPr>
        <p:spPr bwMode="auto">
          <a:xfrm>
            <a:off x="342904" y="3453766"/>
            <a:ext cx="8459782" cy="517526"/>
          </a:xfrm>
          <a:prstGeom prst="rect">
            <a:avLst/>
          </a:prstGeom>
          <a:ln/>
          <a:ex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</a:rPr>
              <a:t>Каждый из разделов классификации имеет перечень подразделов, которые отражают основные направления реализации соответствующей функции</a:t>
            </a: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 rot="10800000" flipV="1">
            <a:off x="2601585" y="4273334"/>
            <a:ext cx="4200059" cy="1446550"/>
          </a:xfrm>
          <a:prstGeom prst="rect">
            <a:avLst/>
          </a:prstGeom>
          <a:ln/>
          <a:ex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1400" b="1" dirty="0" smtClean="0">
                <a:latin typeface="Times New Roman" pitchFamily="18" charset="0"/>
              </a:rPr>
              <a:t>Полный  перечень     разделов и подразделов классификации расходов  бюджетов  приведен в статье 21 Бюджетного кодекса     Российской      Федерации</a:t>
            </a:r>
          </a:p>
          <a:p>
            <a:pPr>
              <a:defRPr/>
            </a:pPr>
            <a:endParaRPr lang="ru-RU" sz="1400" b="1" dirty="0" smtClean="0">
              <a:latin typeface="Times New Roman" pitchFamily="18" charset="0"/>
            </a:endParaRPr>
          </a:p>
          <a:p>
            <a:pPr>
              <a:defRPr/>
            </a:pPr>
            <a:r>
              <a:rPr lang="ru-RU" sz="1800" b="1" dirty="0" smtClean="0">
                <a:latin typeface="Times New Roman" pitchFamily="18" charset="0"/>
              </a:rPr>
              <a:t>    </a:t>
            </a:r>
          </a:p>
        </p:txBody>
      </p:sp>
      <p:cxnSp>
        <p:nvCxnSpPr>
          <p:cNvPr id="33" name="Прямая соединительная линия 32"/>
          <p:cNvCxnSpPr>
            <a:stCxn id="15" idx="2"/>
          </p:cNvCxnSpPr>
          <p:nvPr/>
        </p:nvCxnSpPr>
        <p:spPr>
          <a:xfrm flipH="1">
            <a:off x="508911" y="1680529"/>
            <a:ext cx="1" cy="21913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stCxn id="12" idx="2"/>
          </p:cNvCxnSpPr>
          <p:nvPr/>
        </p:nvCxnSpPr>
        <p:spPr>
          <a:xfrm>
            <a:off x="1240511" y="1665447"/>
            <a:ext cx="0" cy="75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>
            <a:stCxn id="13" idx="2"/>
          </p:cNvCxnSpPr>
          <p:nvPr/>
        </p:nvCxnSpPr>
        <p:spPr>
          <a:xfrm>
            <a:off x="2736478" y="1694118"/>
            <a:ext cx="0" cy="255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3698654" y="1721820"/>
            <a:ext cx="0" cy="7874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14" idx="2"/>
          </p:cNvCxnSpPr>
          <p:nvPr/>
        </p:nvCxnSpPr>
        <p:spPr>
          <a:xfrm flipH="1">
            <a:off x="4319950" y="1690054"/>
            <a:ext cx="1" cy="2174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>
            <a:stCxn id="10" idx="2"/>
          </p:cNvCxnSpPr>
          <p:nvPr/>
        </p:nvCxnSpPr>
        <p:spPr>
          <a:xfrm flipH="1">
            <a:off x="5149849" y="1689260"/>
            <a:ext cx="1" cy="79374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>
            <a:stCxn id="17" idx="2"/>
          </p:cNvCxnSpPr>
          <p:nvPr/>
        </p:nvCxnSpPr>
        <p:spPr>
          <a:xfrm flipH="1">
            <a:off x="5972968" y="1729343"/>
            <a:ext cx="1" cy="1825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>
            <a:stCxn id="6" idx="2"/>
          </p:cNvCxnSpPr>
          <p:nvPr/>
        </p:nvCxnSpPr>
        <p:spPr>
          <a:xfrm>
            <a:off x="6801644" y="1697992"/>
            <a:ext cx="0" cy="8362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1973237" y="1706722"/>
            <a:ext cx="0" cy="2008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>
            <a:off x="7693727" y="1689777"/>
            <a:ext cx="0" cy="8302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>
            <a:stCxn id="11" idx="2"/>
          </p:cNvCxnSpPr>
          <p:nvPr/>
        </p:nvCxnSpPr>
        <p:spPr>
          <a:xfrm>
            <a:off x="8347136" y="1671004"/>
            <a:ext cx="0" cy="2492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64309"/>
            <a:ext cx="609600" cy="521208"/>
          </a:xfrm>
          <a:prstGeom prst="rect">
            <a:avLst/>
          </a:prstGeo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26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4" name="Picture 14" descr="нац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46" y="1236220"/>
            <a:ext cx="594031" cy="448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Text Box 28"/>
          <p:cNvSpPr txBox="1">
            <a:spLocks noChangeArrowheads="1"/>
          </p:cNvSpPr>
          <p:nvPr/>
        </p:nvSpPr>
        <p:spPr bwMode="auto">
          <a:xfrm>
            <a:off x="1315364" y="1929711"/>
            <a:ext cx="1079500" cy="369332"/>
          </a:xfrm>
          <a:prstGeom prst="rect">
            <a:avLst/>
          </a:prstGeom>
          <a:solidFill>
            <a:srgbClr val="DDDDDD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defPPr>
              <a:defRPr lang="ru-RU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9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 dirty="0" smtClean="0">
                <a:latin typeface="Times New Roman" pitchFamily="18" charset="0"/>
              </a:rPr>
              <a:t>Национальная оборона</a:t>
            </a:r>
            <a:endParaRPr lang="ru-RU" altLang="ru-RU" b="1" dirty="0">
              <a:latin typeface="Times New Roman" pitchFamily="18" charset="0"/>
            </a:endParaRPr>
          </a:p>
        </p:txBody>
      </p:sp>
      <p:pic>
        <p:nvPicPr>
          <p:cNvPr id="46" name="Picture 4" descr="герб2"/>
          <p:cNvPicPr preferRelativeResize="0">
            <a:picLocks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746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33916"/>
            <a:ext cx="8458200" cy="813834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Структура расходов районного бюджета </a:t>
            </a: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/>
            </a:r>
            <a:b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2000" dirty="0" smtClean="0">
                <a:ln w="6350">
                  <a:noFill/>
                </a:ln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на 2024 год и плановый период 2025 и 2026 годов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2635654"/>
              </p:ext>
            </p:extLst>
          </p:nvPr>
        </p:nvGraphicFramePr>
        <p:xfrm>
          <a:off x="563526" y="1541304"/>
          <a:ext cx="8176437" cy="4800600"/>
        </p:xfrm>
        <a:graphic>
          <a:graphicData uri="http://schemas.openxmlformats.org/drawingml/2006/table">
            <a:tbl>
              <a:tblPr/>
              <a:tblGrid>
                <a:gridCol w="613928"/>
                <a:gridCol w="3301835"/>
                <a:gridCol w="1065544"/>
                <a:gridCol w="1064793"/>
                <a:gridCol w="1064793"/>
                <a:gridCol w="1065544"/>
              </a:tblGrid>
              <a:tr h="56642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Расходы по разделам бюджетной классификации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2023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2024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2025год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2026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год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Общегосударственные вопросы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75306,54715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85438,17523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85778,13347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86126,03247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458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0300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безопасность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90,72330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Национальная экономика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31834,43364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95313,24179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26277,09827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27197,09827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0500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1671,64717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2496,532226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1646,30732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1646,40362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0600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Охрана окружающей среды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886,000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940,000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0700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Образование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557269,95087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596382,17375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554986,79871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558841,89488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0800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Культура и  кинематография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18528,07817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28645,64235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16013,95202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16013,95202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Социальная политика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27706,98509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55013,48041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51747,04076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51538,78428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Физическая культура и спорт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8900,63680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650,000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Обслуживание муниципального долга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7,95461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110,000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1400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Межбюджетные трансферты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21833,11135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20144,394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11791,042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11741,042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Условно утверждаемые расходы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0,00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7492,41345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14801,77690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21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ВСЕГО РАСХОДОВ</a:t>
                      </a:r>
                      <a:r>
                        <a:rPr lang="en-US" sz="14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744036,06815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885233,63979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757132,786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769356,98444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7809344" y="1141687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3879096737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16</a:t>
            </a:fld>
            <a:endParaRPr lang="ru-RU" dirty="0"/>
          </a:p>
        </p:txBody>
      </p:sp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988540" y="160338"/>
            <a:ext cx="7926859" cy="887412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Структура расходов бюджета Кировского муниципального района на 2024 год</a:t>
            </a:r>
            <a:endParaRPr lang="ru-RU" sz="2000" dirty="0">
              <a:solidFill>
                <a:schemeClr val="tx1"/>
              </a:solidFill>
            </a:endParaRPr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4240994"/>
              </p:ext>
            </p:extLst>
          </p:nvPr>
        </p:nvGraphicFramePr>
        <p:xfrm>
          <a:off x="414000" y="1044427"/>
          <a:ext cx="8458200" cy="5049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88195684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</a:rPr>
              <a:t>Муниципальные программы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sp>
        <p:nvSpPr>
          <p:cNvPr id="7" name="Rectangle 41"/>
          <p:cNvSpPr txBox="1">
            <a:spLocks noChangeArrowheads="1"/>
          </p:cNvSpPr>
          <p:nvPr/>
        </p:nvSpPr>
        <p:spPr>
          <a:xfrm>
            <a:off x="454056" y="1074871"/>
            <a:ext cx="8227039" cy="615553"/>
          </a:xfrm>
          <a:prstGeom prst="rect">
            <a:avLst/>
          </a:prstGeom>
          <a:solidFill>
            <a:srgbClr val="DEF5FA">
              <a:lumMod val="5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Переход к программно-целевому методу планирования в Кировском муниципальном районе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71604" y="2059226"/>
            <a:ext cx="6357982" cy="353943"/>
          </a:xfrm>
          <a:prstGeom prst="rect">
            <a:avLst/>
          </a:prstGeom>
          <a:solidFill>
            <a:srgbClr val="39639D">
              <a:lumMod val="60000"/>
              <a:lumOff val="40000"/>
            </a:srgbClr>
          </a:solidFill>
          <a:ln>
            <a:solidFill>
              <a:srgbClr val="39639D">
                <a:lumMod val="50000"/>
              </a:srgb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Муниципальные программы – это документ, определяющий</a:t>
            </a:r>
          </a:p>
        </p:txBody>
      </p:sp>
      <p:grpSp>
        <p:nvGrpSpPr>
          <p:cNvPr id="10" name="Группа 39"/>
          <p:cNvGrpSpPr>
            <a:grpSpLocks/>
          </p:cNvGrpSpPr>
          <p:nvPr/>
        </p:nvGrpSpPr>
        <p:grpSpPr bwMode="auto">
          <a:xfrm>
            <a:off x="2821781" y="2418080"/>
            <a:ext cx="3857625" cy="500063"/>
            <a:chOff x="1140594" y="3214686"/>
            <a:chExt cx="2431274" cy="11438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>
              <a:off x="1142595" y="3857394"/>
              <a:ext cx="2427272" cy="363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2" name="Прямая соединительная линия 11"/>
            <p:cNvCxnSpPr/>
            <p:nvPr/>
          </p:nvCxnSpPr>
          <p:spPr>
            <a:xfrm rot="5400000" flipH="1" flipV="1">
              <a:off x="2035063" y="3537856"/>
              <a:ext cx="646338" cy="0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</a:ln>
            <a:effectLst/>
          </p:spPr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 flipV="1">
              <a:off x="891048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4" name="Прямая соединительная линия 13"/>
            <p:cNvCxnSpPr/>
            <p:nvPr/>
          </p:nvCxnSpPr>
          <p:spPr>
            <a:xfrm rot="5400000" flipH="1" flipV="1">
              <a:off x="2106685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  <p:cxnSp>
          <p:nvCxnSpPr>
            <p:cNvPr id="15" name="Прямая соединительная линия 14"/>
            <p:cNvCxnSpPr/>
            <p:nvPr/>
          </p:nvCxnSpPr>
          <p:spPr>
            <a:xfrm rot="5400000" flipH="1" flipV="1">
              <a:off x="3320321" y="4106941"/>
              <a:ext cx="501094" cy="2001"/>
            </a:xfrm>
            <a:prstGeom prst="line">
              <a:avLst/>
            </a:prstGeom>
            <a:noFill/>
            <a:ln w="28575" cap="flat" cmpd="sng" algn="ctr">
              <a:solidFill>
                <a:srgbClr val="990033"/>
              </a:solidFill>
              <a:prstDash val="sysDot"/>
              <a:headEnd type="triangle" w="med" len="med"/>
              <a:tailEnd type="none" w="med" len="med"/>
            </a:ln>
            <a:effectLst/>
          </p:spPr>
        </p:cxnSp>
      </p:grpSp>
      <p:sp>
        <p:nvSpPr>
          <p:cNvPr id="16" name="Прямоугольник 15"/>
          <p:cNvSpPr/>
          <p:nvPr/>
        </p:nvSpPr>
        <p:spPr>
          <a:xfrm>
            <a:off x="828000" y="2972059"/>
            <a:ext cx="2458116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Цели и задачи муниципальной политики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497132" y="2972059"/>
            <a:ext cx="2357438" cy="92868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Способы их достижения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6058148" y="3001169"/>
            <a:ext cx="2622947" cy="899577"/>
          </a:xfrm>
          <a:prstGeom prst="rect">
            <a:avLst/>
          </a:prstGeom>
          <a:solidFill>
            <a:srgbClr val="474B78">
              <a:lumMod val="75000"/>
            </a:srgbClr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/>
              </a:rPr>
              <a:t>Планируемые объемы финансовых ресурсов, необходимые для достижения поставленных целей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2910" y="4427805"/>
            <a:ext cx="2643206" cy="1384995"/>
          </a:xfrm>
          <a:prstGeom prst="rect">
            <a:avLst/>
          </a:prstGeom>
          <a:solidFill>
            <a:srgbClr val="FFC000"/>
          </a:solidFill>
          <a:ln w="28575">
            <a:solidFill>
              <a:sysClr val="window" lastClr="FFFFFF"/>
            </a:solidFill>
          </a:ln>
          <a:effectLst>
            <a:glow rad="101600">
              <a:srgbClr val="EB641B">
                <a:lumMod val="75000"/>
                <a:alpha val="6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Решением Думы Кировского муниципального района от </a:t>
            </a:r>
            <a:r>
              <a:rPr lang="ru-RU" sz="1400" b="1" kern="0" dirty="0" smtClean="0">
                <a:solidFill>
                  <a:prstClr val="black"/>
                </a:solidFill>
                <a:latin typeface="Times New Roman"/>
              </a:rPr>
              <a:t>14.12.2023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г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. №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137-НПА«О </a:t>
            </a:r>
            <a:r>
              <a:rPr kumimoji="0" lang="ru-RU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районном бюджете на </a:t>
            </a: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/>
              </a:rPr>
              <a:t>2024 год и плановый период 2025-2026 годы»  </a:t>
            </a:r>
            <a:endParaRPr kumimoji="0" lang="ru-RU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16200000">
            <a:off x="3234530" y="4798831"/>
            <a:ext cx="1000132" cy="642942"/>
          </a:xfrm>
          <a:prstGeom prst="downArrow">
            <a:avLst/>
          </a:prstGeom>
          <a:solidFill>
            <a:srgbClr val="FFC000"/>
          </a:solidFill>
          <a:ln w="25400" cap="flat" cmpd="sng" algn="ctr">
            <a:noFill/>
            <a:prstDash val="solid"/>
          </a:ln>
          <a:effectLst>
            <a:glow rad="101600">
              <a:srgbClr val="EB641B">
                <a:satMod val="175000"/>
                <a:alpha val="40000"/>
              </a:srgbClr>
            </a:glow>
          </a:effectLst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405152" y="4864913"/>
            <a:ext cx="4273468" cy="408623"/>
          </a:xfrm>
          <a:prstGeom prst="roundRect">
            <a:avLst/>
          </a:prstGeom>
          <a:solidFill>
            <a:srgbClr val="FFC000"/>
          </a:solidFill>
          <a:ln w="28575">
            <a:solidFill>
              <a:srgbClr val="EB641B">
                <a:lumMod val="75000"/>
              </a:srgbClr>
            </a:solidFill>
          </a:ln>
          <a:effectLst>
            <a:glow rad="228600">
              <a:srgbClr val="EB641B">
                <a:lumMod val="50000"/>
                <a:alpha val="40000"/>
              </a:srgb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kern="0" dirty="0">
                <a:solidFill>
                  <a:prstClr val="black"/>
                </a:solidFill>
                <a:latin typeface="Times New Roman"/>
              </a:rPr>
              <a:t> </a:t>
            </a:r>
            <a:r>
              <a:rPr lang="ru-RU" b="1" kern="0" dirty="0" smtClean="0">
                <a:solidFill>
                  <a:prstClr val="black"/>
                </a:solidFill>
                <a:latin typeface="Times New Roman"/>
              </a:rPr>
              <a:t>   18 муниципальных программ</a:t>
            </a:r>
            <a:endParaRPr kumimoji="0" lang="ru-RU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pic>
        <p:nvPicPr>
          <p:cNvPr id="22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6011228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</p:spPr>
        <p:txBody>
          <a:bodyPr>
            <a:normAutofit/>
          </a:bodyPr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2024 год</a:t>
            </a:r>
            <a:endParaRPr lang="ru-RU" sz="2000" dirty="0">
              <a:solidFill>
                <a:srgbClr val="17375E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18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05037" y="93700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853894" y="1076325"/>
          <a:ext cx="7664812" cy="5049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93162"/>
                <a:gridCol w="704188"/>
                <a:gridCol w="902805"/>
                <a:gridCol w="785440"/>
                <a:gridCol w="785440"/>
                <a:gridCol w="893777"/>
              </a:tblGrid>
              <a:tr h="35886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Наименование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Ве-домст-во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Целевая статья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Сумма 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на 2024 год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Сумма 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на 2025 год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Сумма </a:t>
                      </a:r>
                      <a:br>
                        <a:rPr lang="ru-RU" sz="800" u="none" strike="noStrike">
                          <a:effectLst/>
                        </a:rPr>
                      </a:br>
                      <a:r>
                        <a:rPr lang="ru-RU" sz="800" u="none" strike="noStrike">
                          <a:effectLst/>
                        </a:rPr>
                        <a:t>на 2026 год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1462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173338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Программные направления деятельности органов местного самоуправления 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effectLst/>
                        <a:latin typeface="Arial Cyr"/>
                      </a:endParaRPr>
                    </a:p>
                  </a:txBody>
                  <a:tcPr marL="5417" marR="5417" marT="541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effectLst/>
                        <a:latin typeface="Arial Cyr"/>
                      </a:endParaRPr>
                    </a:p>
                  </a:txBody>
                  <a:tcPr marL="5417" marR="5417" marT="5417" marB="0" anchor="b"/>
                </a:tc>
              </a:tr>
              <a:tr h="3182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Муниципальная программа «Развитие образования в Кировском муниципальном районе на 2023-2027 гг.»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0100000000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582 569,31674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540 724,97170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543 561,24187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270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Подпрограмма  № 1 «Развитие и поддержка муниципальных образовательных учреждений»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0110000000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407 569,14254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357 508,27752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361 036,57287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2708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развитию и поддержке образовательных учреждений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0110020041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200,00000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500,00000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500,00000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3466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развитию и поддержке образовательных учреждений (местный  бюджет)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0110020041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500,00000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500,00000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2654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развитию и поддержке образовательных учреждений (наказы избирателей)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0110030041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935,00000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2776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капитальный ремонт зданий муниципальных общеобразовательных учреждений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100,00000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4116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Расходы на капитальный ремонт зданий муниципальных общеобразовательных учреждений, в целях софинансирования которых из бюджета Приморского края предоставляются субсидии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01100S2340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292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Реализация проектов инициативного бюджетирования по направлению «Твой проект»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3737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(школы)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0110020042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101 066,32790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36 294,18088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24 445,72307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52814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за счет средств </a:t>
                      </a:r>
                      <a:r>
                        <a:rPr lang="ru-RU" sz="800" u="sng" strike="noStrike">
                          <a:effectLst/>
                        </a:rPr>
                        <a:t>местного бюджета</a:t>
                      </a:r>
                      <a:r>
                        <a:rPr lang="ru-RU" sz="800" u="none" strike="noStrike">
                          <a:effectLst/>
                        </a:rPr>
                        <a:t> (школы)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0110020042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101 066,32790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36 294,18088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24 445,72307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4942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Расходы на исполнение госполномочий по реализации дошкольного, общего и дополнительного образования в муниципальных общеобразовательных учреждениях по основным общеобразовательным программам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0110093060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251 389,15800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267 175,44000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283 183,27900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  <a:tr h="5213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Субвенции  на обеспечение   бесплатным питанием детей, обучающихся муниципальных общеобразовательных учреждениях 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0110093150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11 734,25000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11 734,25000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11 734,25000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417" marR="5417" marT="5417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778090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5664" y="160338"/>
            <a:ext cx="797973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2024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19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8000730" y="92637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718627"/>
              </p:ext>
            </p:extLst>
          </p:nvPr>
        </p:nvGraphicFramePr>
        <p:xfrm>
          <a:off x="791221" y="1255276"/>
          <a:ext cx="7991271" cy="50204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46202"/>
                <a:gridCol w="734180"/>
                <a:gridCol w="941256"/>
                <a:gridCol w="818894"/>
                <a:gridCol w="818894"/>
                <a:gridCol w="931845"/>
              </a:tblGrid>
              <a:tr h="472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Субвенции бюджетам муниципальных образований Приморского края на меры социальной поддержки педагогическим работникам краевых государственных и муниципальных образовательных организаций Приморского края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011E193140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1 470,00000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1 130,00000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3927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Субвенции на организацию бесплатного горячего питания обучающихся, получающих начальное общее образование в государственных и муниципальных образовательных организациях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01100R3040</a:t>
                      </a:r>
                      <a:endParaRPr lang="en-US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15 880,55000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15 880,55000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15 533,75000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472237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Межбюджетные трансферты бюджетам муниципальных районов на ежемесячное денежное вознаграждение за классное руководство педагогическим работникам государственных и муниципальных общеобразовательных организаций 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0110053030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21 411,00000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21 411,00000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21 411,00000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517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Межбюджетные трансферты бюджетам муниципальных районов на проведение мероприятий по обеспечению деятельности советников директора по воспитанию и взаимодействию с детскими общественными объединениями в общеобразовательных организациях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011E</a:t>
                      </a:r>
                      <a:r>
                        <a:rPr lang="ru-RU" sz="800" u="none" strike="noStrike">
                          <a:effectLst/>
                        </a:rPr>
                        <a:t>В51790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3 382,85664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3 382,85664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4 228,57080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2899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Подпрограмма № 2 «Развитие дошкольного образования в Кировском муниципальном районе»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0120000000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93 451,10300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96 583,63000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100 032,16900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2899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развитию и поддержке дошкольных образовательных учреждений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0120020041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150,00000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200,00000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200,00000</a:t>
                      </a:r>
                      <a:endParaRPr lang="ru-RU" sz="800" b="1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2899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развитию и поддержке дошкольных образовательных учреждений (местный бюджет)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1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0120020041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150,00000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200,00000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2952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Мероприятия по развитию и поддержке дошкольных образовательных учреждений (наказы избирателей)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0120030041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305,00000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0,00000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521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дошкольного образования 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0120020042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35 288,35600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35 288,35600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35 288,35600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521885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Расходы на обеспечение деятельности (заработная плата, начисления на выплаты по оплате труда, содержание учреждений, оказание услуг, выполнение работ) муниципальных учреждений дошкольного образования за счет средств </a:t>
                      </a:r>
                      <a:r>
                        <a:rPr lang="ru-RU" sz="800" u="sng" strike="noStrike">
                          <a:effectLst/>
                        </a:rPr>
                        <a:t>местного бюджета 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0120020042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35 288,35600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35 288,35600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35 288,35600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400639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Обеспечение государственных гарантий реализации прав на получение общедоступного и бесплатного дошкольного образования в муниципальных дошкольных образовательных организациях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0120093070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51 964,42000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55 123,66400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58 333,04800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  <a:tr h="513978">
                <a:tc>
                  <a:txBody>
                    <a:bodyPr/>
                    <a:lstStyle/>
                    <a:p>
                      <a:pPr algn="l" fontAlgn="ctr"/>
                      <a:r>
                        <a:rPr lang="ru-RU" sz="800" u="none" strike="noStrike">
                          <a:effectLst/>
                        </a:rPr>
                        <a:t>Компенсация части платы, взимаемой с родителей (законных представителей) за присмотр и уход за детьми, осваивающими образовательные программы дошкольного образования в организациях, осуществляющих образовательную деятельность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003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0120093090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5 743,32700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5 971,61000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6 210,76500</a:t>
                      </a:r>
                      <a:endParaRPr lang="ru-RU" sz="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505" marR="5505" marT="550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72646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5"/>
          <p:cNvSpPr txBox="1">
            <a:spLocks noGrp="1"/>
          </p:cNvSpPr>
          <p:nvPr>
            <p:ph type="title"/>
          </p:nvPr>
        </p:nvSpPr>
        <p:spPr>
          <a:xfrm>
            <a:off x="1158948" y="434767"/>
            <a:ext cx="7756451" cy="33855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softEdge rad="31750"/>
          </a:effectLst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002060"/>
                </a:solidFill>
                <a:latin typeface="+mn-lt"/>
                <a:cs typeface="Times New Roman" pitchFamily="18" charset="0"/>
              </a:rPr>
              <a:t>Основные термины и понятия, используемые при составлении бюджета 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985" y="1217501"/>
            <a:ext cx="8376630" cy="47674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" name="Group 4"/>
          <p:cNvGrpSpPr>
            <a:grpSpLocks noChangeAspect="1"/>
          </p:cNvGrpSpPr>
          <p:nvPr/>
        </p:nvGrpSpPr>
        <p:grpSpPr bwMode="auto">
          <a:xfrm>
            <a:off x="1587" y="900000"/>
            <a:ext cx="9140826" cy="5608751"/>
            <a:chOff x="1" y="1033"/>
            <a:chExt cx="5758" cy="3067"/>
          </a:xfrm>
        </p:grpSpPr>
        <p:sp>
          <p:nvSpPr>
            <p:cNvPr id="9" name="AutoShape 3"/>
            <p:cNvSpPr>
              <a:spLocks noChangeAspect="1" noChangeArrowheads="1" noTextEdit="1"/>
            </p:cNvSpPr>
            <p:nvPr/>
          </p:nvSpPr>
          <p:spPr bwMode="auto">
            <a:xfrm>
              <a:off x="1" y="1033"/>
              <a:ext cx="5276" cy="30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693" y="1062"/>
              <a:ext cx="4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бюджет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057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1091" y="106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1144" y="106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145" y="1062"/>
              <a:ext cx="265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форма образования и расходования денежных средств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3775" y="1073"/>
              <a:ext cx="198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, предназначенных для финансового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394" y="1190"/>
              <a:ext cx="33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обеспечения задач и функций государства и местного самоуправления;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612" y="11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693" y="1312"/>
              <a:ext cx="857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доходы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148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1510" y="131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1564" y="131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1590" y="1314"/>
              <a:ext cx="390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поступающие в бюджет денежные средства, за исключением средств, являющихся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3" name="Rectangle 18"/>
            <p:cNvSpPr>
              <a:spLocks noChangeArrowheads="1"/>
            </p:cNvSpPr>
            <p:nvPr/>
          </p:nvSpPr>
          <p:spPr bwMode="auto">
            <a:xfrm>
              <a:off x="394" y="1439"/>
              <a:ext cx="238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2675" y="143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693" y="1563"/>
              <a:ext cx="48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расходы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6" name="Rectangle 21"/>
            <p:cNvSpPr>
              <a:spLocks noChangeArrowheads="1"/>
            </p:cNvSpPr>
            <p:nvPr/>
          </p:nvSpPr>
          <p:spPr bwMode="auto">
            <a:xfrm>
              <a:off x="1154" y="1563"/>
              <a:ext cx="473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7" name="Rectangle 22"/>
            <p:cNvSpPr>
              <a:spLocks noChangeArrowheads="1"/>
            </p:cNvSpPr>
            <p:nvPr/>
          </p:nvSpPr>
          <p:spPr bwMode="auto">
            <a:xfrm>
              <a:off x="1571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8" name="Rectangle 23"/>
            <p:cNvSpPr>
              <a:spLocks noChangeArrowheads="1"/>
            </p:cNvSpPr>
            <p:nvPr/>
          </p:nvSpPr>
          <p:spPr bwMode="auto">
            <a:xfrm>
              <a:off x="1633" y="1565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9" name="Rectangle 24"/>
            <p:cNvSpPr>
              <a:spLocks noChangeArrowheads="1"/>
            </p:cNvSpPr>
            <p:nvPr/>
          </p:nvSpPr>
          <p:spPr bwMode="auto">
            <a:xfrm>
              <a:off x="1687" y="156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0" name="Rectangle 25"/>
            <p:cNvSpPr>
              <a:spLocks noChangeArrowheads="1"/>
            </p:cNvSpPr>
            <p:nvPr/>
          </p:nvSpPr>
          <p:spPr bwMode="auto">
            <a:xfrm>
              <a:off x="1749" y="1565"/>
              <a:ext cx="3491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выплачиваемые из бюджета денежные средства, за исключением средств,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1" name="Rectangle 26"/>
            <p:cNvSpPr>
              <a:spLocks noChangeArrowheads="1"/>
            </p:cNvSpPr>
            <p:nvPr/>
          </p:nvSpPr>
          <p:spPr bwMode="auto">
            <a:xfrm>
              <a:off x="394" y="1690"/>
              <a:ext cx="298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являющихся источниками финансирования дефицита бюджета;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2" name="Rectangle 27"/>
            <p:cNvSpPr>
              <a:spLocks noChangeArrowheads="1"/>
            </p:cNvSpPr>
            <p:nvPr/>
          </p:nvSpPr>
          <p:spPr bwMode="auto">
            <a:xfrm>
              <a:off x="3267" y="169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3" name="Rectangle 28"/>
            <p:cNvSpPr>
              <a:spLocks noChangeArrowheads="1"/>
            </p:cNvSpPr>
            <p:nvPr/>
          </p:nvSpPr>
          <p:spPr bwMode="auto">
            <a:xfrm>
              <a:off x="693" y="1814"/>
              <a:ext cx="920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дефицит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4" name="Rectangle 29"/>
            <p:cNvSpPr>
              <a:spLocks noChangeArrowheads="1"/>
            </p:cNvSpPr>
            <p:nvPr/>
          </p:nvSpPr>
          <p:spPr bwMode="auto">
            <a:xfrm>
              <a:off x="154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5" name="Rectangle 30"/>
            <p:cNvSpPr>
              <a:spLocks noChangeArrowheads="1"/>
            </p:cNvSpPr>
            <p:nvPr/>
          </p:nvSpPr>
          <p:spPr bwMode="auto">
            <a:xfrm>
              <a:off x="1570" y="181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1623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1650" y="1816"/>
              <a:ext cx="23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расходов бюджета над его доходами;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8" name="Rectangle 33"/>
            <p:cNvSpPr>
              <a:spLocks noChangeArrowheads="1"/>
            </p:cNvSpPr>
            <p:nvPr/>
          </p:nvSpPr>
          <p:spPr bwMode="auto">
            <a:xfrm>
              <a:off x="3918" y="181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39" name="Rectangle 34"/>
            <p:cNvSpPr>
              <a:spLocks noChangeArrowheads="1"/>
            </p:cNvSpPr>
            <p:nvPr/>
          </p:nvSpPr>
          <p:spPr bwMode="auto">
            <a:xfrm>
              <a:off x="693" y="1939"/>
              <a:ext cx="994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профицит бюджета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0" name="Rectangle 35"/>
            <p:cNvSpPr>
              <a:spLocks noChangeArrowheads="1"/>
            </p:cNvSpPr>
            <p:nvPr/>
          </p:nvSpPr>
          <p:spPr bwMode="auto">
            <a:xfrm>
              <a:off x="1616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1" name="Rectangle 36"/>
            <p:cNvSpPr>
              <a:spLocks noChangeArrowheads="1"/>
            </p:cNvSpPr>
            <p:nvPr/>
          </p:nvSpPr>
          <p:spPr bwMode="auto">
            <a:xfrm>
              <a:off x="1642" y="1941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2" name="Rectangle 37"/>
            <p:cNvSpPr>
              <a:spLocks noChangeArrowheads="1"/>
            </p:cNvSpPr>
            <p:nvPr/>
          </p:nvSpPr>
          <p:spPr bwMode="auto">
            <a:xfrm>
              <a:off x="1694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3" name="Rectangle 38"/>
            <p:cNvSpPr>
              <a:spLocks noChangeArrowheads="1"/>
            </p:cNvSpPr>
            <p:nvPr/>
          </p:nvSpPr>
          <p:spPr bwMode="auto">
            <a:xfrm>
              <a:off x="1721" y="1941"/>
              <a:ext cx="19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превышение доходов бюджета над его ра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4" name="Rectangle 39"/>
            <p:cNvSpPr>
              <a:spLocks noChangeArrowheads="1"/>
            </p:cNvSpPr>
            <p:nvPr/>
          </p:nvSpPr>
          <p:spPr bwMode="auto">
            <a:xfrm>
              <a:off x="3693" y="1941"/>
              <a:ext cx="61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сходами;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5" name="Rectangle 40"/>
            <p:cNvSpPr>
              <a:spLocks noChangeArrowheads="1"/>
            </p:cNvSpPr>
            <p:nvPr/>
          </p:nvSpPr>
          <p:spPr bwMode="auto">
            <a:xfrm>
              <a:off x="3990" y="194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6" name="Rectangle 41"/>
            <p:cNvSpPr>
              <a:spLocks noChangeArrowheads="1"/>
            </p:cNvSpPr>
            <p:nvPr/>
          </p:nvSpPr>
          <p:spPr bwMode="auto">
            <a:xfrm>
              <a:off x="693" y="2064"/>
              <a:ext cx="13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бюджетные ассигнования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7" name="Rectangle 42"/>
            <p:cNvSpPr>
              <a:spLocks noChangeArrowheads="1"/>
            </p:cNvSpPr>
            <p:nvPr/>
          </p:nvSpPr>
          <p:spPr bwMode="auto">
            <a:xfrm>
              <a:off x="2005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8" name="Rectangle 43"/>
            <p:cNvSpPr>
              <a:spLocks noChangeArrowheads="1"/>
            </p:cNvSpPr>
            <p:nvPr/>
          </p:nvSpPr>
          <p:spPr bwMode="auto">
            <a:xfrm>
              <a:off x="2106" y="2066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49" name="Rectangle 44"/>
            <p:cNvSpPr>
              <a:spLocks noChangeArrowheads="1"/>
            </p:cNvSpPr>
            <p:nvPr/>
          </p:nvSpPr>
          <p:spPr bwMode="auto">
            <a:xfrm>
              <a:off x="2159" y="206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0" name="Rectangle 45"/>
            <p:cNvSpPr>
              <a:spLocks noChangeArrowheads="1"/>
            </p:cNvSpPr>
            <p:nvPr/>
          </p:nvSpPr>
          <p:spPr bwMode="auto">
            <a:xfrm>
              <a:off x="2261" y="2066"/>
              <a:ext cx="283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предельные объемы денежных средств, предусмотренных 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1" name="Rectangle 46"/>
            <p:cNvSpPr>
              <a:spLocks noChangeArrowheads="1"/>
            </p:cNvSpPr>
            <p:nvPr/>
          </p:nvSpPr>
          <p:spPr bwMode="auto">
            <a:xfrm>
              <a:off x="394" y="2191"/>
              <a:ext cx="36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соответствующем финансовом году для исполнения бюджетных обязательств;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2" name="Rectangle 47"/>
            <p:cNvSpPr>
              <a:spLocks noChangeArrowheads="1"/>
            </p:cNvSpPr>
            <p:nvPr/>
          </p:nvSpPr>
          <p:spPr bwMode="auto">
            <a:xfrm>
              <a:off x="3949" y="2191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3" name="Rectangle 48"/>
            <p:cNvSpPr>
              <a:spLocks noChangeArrowheads="1"/>
            </p:cNvSpPr>
            <p:nvPr/>
          </p:nvSpPr>
          <p:spPr bwMode="auto">
            <a:xfrm>
              <a:off x="693" y="2315"/>
              <a:ext cx="1119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муниципальный долг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4" name="Rectangle 49"/>
            <p:cNvSpPr>
              <a:spLocks noChangeArrowheads="1"/>
            </p:cNvSpPr>
            <p:nvPr/>
          </p:nvSpPr>
          <p:spPr bwMode="auto">
            <a:xfrm>
              <a:off x="1737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5" name="Rectangle 50"/>
            <p:cNvSpPr>
              <a:spLocks noChangeArrowheads="1"/>
            </p:cNvSpPr>
            <p:nvPr/>
          </p:nvSpPr>
          <p:spPr bwMode="auto">
            <a:xfrm>
              <a:off x="1765" y="2317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6" name="Rectangle 51"/>
            <p:cNvSpPr>
              <a:spLocks noChangeArrowheads="1"/>
            </p:cNvSpPr>
            <p:nvPr/>
          </p:nvSpPr>
          <p:spPr bwMode="auto">
            <a:xfrm>
              <a:off x="1818" y="23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7" name="Rectangle 52"/>
            <p:cNvSpPr>
              <a:spLocks noChangeArrowheads="1"/>
            </p:cNvSpPr>
            <p:nvPr/>
          </p:nvSpPr>
          <p:spPr bwMode="auto">
            <a:xfrm>
              <a:off x="1846" y="2317"/>
              <a:ext cx="363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обязательства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, возникающие из муниципальных заимствований, гарантий по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8" name="Rectangle 53"/>
            <p:cNvSpPr>
              <a:spLocks noChangeArrowheads="1"/>
            </p:cNvSpPr>
            <p:nvPr/>
          </p:nvSpPr>
          <p:spPr bwMode="auto">
            <a:xfrm>
              <a:off x="394" y="2442"/>
              <a:ext cx="697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59" name="Rectangle 54"/>
            <p:cNvSpPr>
              <a:spLocks noChangeArrowheads="1"/>
            </p:cNvSpPr>
            <p:nvPr/>
          </p:nvSpPr>
          <p:spPr bwMode="auto">
            <a:xfrm>
              <a:off x="427" y="2428"/>
              <a:ext cx="482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обязательствам третьих лиц, другие обязательства в соответствии с видами долговых обязательств,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0" name="Rectangle 55"/>
            <p:cNvSpPr>
              <a:spLocks noChangeArrowheads="1"/>
            </p:cNvSpPr>
            <p:nvPr/>
          </p:nvSpPr>
          <p:spPr bwMode="auto">
            <a:xfrm>
              <a:off x="394" y="2568"/>
              <a:ext cx="233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принятые на себя муниципальным образованием;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1" name="Rectangle 56"/>
            <p:cNvSpPr>
              <a:spLocks noChangeArrowheads="1"/>
            </p:cNvSpPr>
            <p:nvPr/>
          </p:nvSpPr>
          <p:spPr bwMode="auto">
            <a:xfrm>
              <a:off x="2632" y="2568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2" name="Rectangle 57"/>
            <p:cNvSpPr>
              <a:spLocks noChangeArrowheads="1"/>
            </p:cNvSpPr>
            <p:nvPr/>
          </p:nvSpPr>
          <p:spPr bwMode="auto">
            <a:xfrm>
              <a:off x="693" y="2690"/>
              <a:ext cx="144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межбюджетные трансферты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3" name="Rectangle 58"/>
            <p:cNvSpPr>
              <a:spLocks noChangeArrowheads="1"/>
            </p:cNvSpPr>
            <p:nvPr/>
          </p:nvSpPr>
          <p:spPr bwMode="auto">
            <a:xfrm>
              <a:off x="2076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4" name="Rectangle 59"/>
            <p:cNvSpPr>
              <a:spLocks noChangeArrowheads="1"/>
            </p:cNvSpPr>
            <p:nvPr/>
          </p:nvSpPr>
          <p:spPr bwMode="auto">
            <a:xfrm>
              <a:off x="2125" y="2692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2178" y="2692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6" name="Rectangle 61"/>
            <p:cNvSpPr>
              <a:spLocks noChangeArrowheads="1"/>
            </p:cNvSpPr>
            <p:nvPr/>
          </p:nvSpPr>
          <p:spPr bwMode="auto">
            <a:xfrm>
              <a:off x="2228" y="2692"/>
              <a:ext cx="31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средства, предоставляемые одним бюджетом бюджетной системы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7" name="Rectangle 62"/>
            <p:cNvSpPr>
              <a:spLocks noChangeArrowheads="1"/>
            </p:cNvSpPr>
            <p:nvPr/>
          </p:nvSpPr>
          <p:spPr bwMode="auto">
            <a:xfrm>
              <a:off x="394" y="2817"/>
              <a:ext cx="175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Российской Федерации другому </a:t>
              </a:r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бюд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8" name="Rectangle 63"/>
            <p:cNvSpPr>
              <a:spLocks noChangeArrowheads="1"/>
            </p:cNvSpPr>
            <p:nvPr/>
          </p:nvSpPr>
          <p:spPr bwMode="auto">
            <a:xfrm>
              <a:off x="2145" y="2817"/>
              <a:ext cx="274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err="1">
                  <a:solidFill>
                    <a:srgbClr val="000000"/>
                  </a:solidFill>
                  <a:latin typeface="Times New Roman" pitchFamily="18" charset="0"/>
                </a:rPr>
                <a:t>жету</a:t>
              </a:r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 бюджетной системы Российской Федерации;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69" name="Rectangle 64"/>
            <p:cNvSpPr>
              <a:spLocks noChangeArrowheads="1"/>
            </p:cNvSpPr>
            <p:nvPr/>
          </p:nvSpPr>
          <p:spPr bwMode="auto">
            <a:xfrm>
              <a:off x="4339" y="2817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0" name="Rectangle 65"/>
            <p:cNvSpPr>
              <a:spLocks noChangeArrowheads="1"/>
            </p:cNvSpPr>
            <p:nvPr/>
          </p:nvSpPr>
          <p:spPr bwMode="auto">
            <a:xfrm>
              <a:off x="693" y="2941"/>
              <a:ext cx="1322" cy="1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текущий финансовый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1" name="Rectangle 66"/>
            <p:cNvSpPr>
              <a:spLocks noChangeArrowheads="1"/>
            </p:cNvSpPr>
            <p:nvPr/>
          </p:nvSpPr>
          <p:spPr bwMode="auto">
            <a:xfrm>
              <a:off x="1974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2" name="Rectangle 67"/>
            <p:cNvSpPr>
              <a:spLocks noChangeArrowheads="1"/>
            </p:cNvSpPr>
            <p:nvPr/>
          </p:nvSpPr>
          <p:spPr bwMode="auto">
            <a:xfrm>
              <a:off x="2022" y="2943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3" name="Rectangle 68"/>
            <p:cNvSpPr>
              <a:spLocks noChangeArrowheads="1"/>
            </p:cNvSpPr>
            <p:nvPr/>
          </p:nvSpPr>
          <p:spPr bwMode="auto">
            <a:xfrm>
              <a:off x="2076" y="2943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4" name="Rectangle 69"/>
            <p:cNvSpPr>
              <a:spLocks noChangeArrowheads="1"/>
            </p:cNvSpPr>
            <p:nvPr/>
          </p:nvSpPr>
          <p:spPr bwMode="auto">
            <a:xfrm>
              <a:off x="2124" y="2943"/>
              <a:ext cx="320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в котором осуществляется исполнение бюджета, составление и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5" name="Rectangle 70"/>
            <p:cNvSpPr>
              <a:spLocks noChangeArrowheads="1"/>
            </p:cNvSpPr>
            <p:nvPr/>
          </p:nvSpPr>
          <p:spPr bwMode="auto">
            <a:xfrm>
              <a:off x="394" y="3069"/>
              <a:ext cx="4854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рассмотрение проекта бюджета на очередной финансовый год (очередной финансовый год и плановый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6" name="Rectangle 71"/>
            <p:cNvSpPr>
              <a:spLocks noChangeArrowheads="1"/>
            </p:cNvSpPr>
            <p:nvPr/>
          </p:nvSpPr>
          <p:spPr bwMode="auto">
            <a:xfrm>
              <a:off x="394" y="3194"/>
              <a:ext cx="4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период);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7" name="Rectangle 72"/>
            <p:cNvSpPr>
              <a:spLocks noChangeArrowheads="1"/>
            </p:cNvSpPr>
            <p:nvPr/>
          </p:nvSpPr>
          <p:spPr bwMode="auto">
            <a:xfrm>
              <a:off x="778" y="319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8" name="Rectangle 73"/>
            <p:cNvSpPr>
              <a:spLocks noChangeArrowheads="1"/>
            </p:cNvSpPr>
            <p:nvPr/>
          </p:nvSpPr>
          <p:spPr bwMode="auto">
            <a:xfrm>
              <a:off x="600" y="3319"/>
              <a:ext cx="138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 очередной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79" name="Rectangle 74"/>
            <p:cNvSpPr>
              <a:spLocks noChangeArrowheads="1"/>
            </p:cNvSpPr>
            <p:nvPr/>
          </p:nvSpPr>
          <p:spPr bwMode="auto">
            <a:xfrm>
              <a:off x="1946" y="3319"/>
              <a:ext cx="18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>
                  <a:solidFill>
                    <a:srgbClr val="000000"/>
                  </a:solidFill>
                  <a:latin typeface="Times New Roman" pitchFamily="18" charset="0"/>
                </a:rPr>
                <a:t> год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0" name="Rectangle 75"/>
            <p:cNvSpPr>
              <a:spLocks noChangeArrowheads="1"/>
            </p:cNvSpPr>
            <p:nvPr/>
          </p:nvSpPr>
          <p:spPr bwMode="auto">
            <a:xfrm>
              <a:off x="200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1" name="Rectangle 76"/>
            <p:cNvSpPr>
              <a:spLocks noChangeArrowheads="1"/>
            </p:cNvSpPr>
            <p:nvPr/>
          </p:nvSpPr>
          <p:spPr bwMode="auto">
            <a:xfrm>
              <a:off x="1836" y="3320"/>
              <a:ext cx="289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2" name="Rectangle 77"/>
            <p:cNvSpPr>
              <a:spLocks noChangeArrowheads="1"/>
            </p:cNvSpPr>
            <p:nvPr/>
          </p:nvSpPr>
          <p:spPr bwMode="auto">
            <a:xfrm>
              <a:off x="2081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3" name="Rectangle 78"/>
            <p:cNvSpPr>
              <a:spLocks noChangeArrowheads="1"/>
            </p:cNvSpPr>
            <p:nvPr/>
          </p:nvSpPr>
          <p:spPr bwMode="auto">
            <a:xfrm>
              <a:off x="2169" y="3308"/>
              <a:ext cx="270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-год, следующий за текущим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4" name="Rectangle 79"/>
            <p:cNvSpPr>
              <a:spLocks noChangeArrowheads="1"/>
            </p:cNvSpPr>
            <p:nvPr/>
          </p:nvSpPr>
          <p:spPr bwMode="auto">
            <a:xfrm>
              <a:off x="4303" y="3320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5" name="Rectangle 80"/>
            <p:cNvSpPr>
              <a:spLocks noChangeArrowheads="1"/>
            </p:cNvSpPr>
            <p:nvPr/>
          </p:nvSpPr>
          <p:spPr bwMode="auto">
            <a:xfrm>
              <a:off x="612" y="3442"/>
              <a:ext cx="1000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плановый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период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6" name="Rectangle 81"/>
            <p:cNvSpPr>
              <a:spLocks noChangeArrowheads="1"/>
            </p:cNvSpPr>
            <p:nvPr/>
          </p:nvSpPr>
          <p:spPr bwMode="auto">
            <a:xfrm>
              <a:off x="154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7" name="Rectangle 82"/>
            <p:cNvSpPr>
              <a:spLocks noChangeArrowheads="1"/>
            </p:cNvSpPr>
            <p:nvPr/>
          </p:nvSpPr>
          <p:spPr bwMode="auto">
            <a:xfrm>
              <a:off x="1567" y="3444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8" name="Rectangle 83"/>
            <p:cNvSpPr>
              <a:spLocks noChangeArrowheads="1"/>
            </p:cNvSpPr>
            <p:nvPr/>
          </p:nvSpPr>
          <p:spPr bwMode="auto">
            <a:xfrm>
              <a:off x="1621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89" name="Rectangle 84"/>
            <p:cNvSpPr>
              <a:spLocks noChangeArrowheads="1"/>
            </p:cNvSpPr>
            <p:nvPr/>
          </p:nvSpPr>
          <p:spPr bwMode="auto">
            <a:xfrm>
              <a:off x="1647" y="3444"/>
              <a:ext cx="32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два финансовых года, следующие за очередным финансовым годом;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0" name="Rectangle 85"/>
            <p:cNvSpPr>
              <a:spLocks noChangeArrowheads="1"/>
            </p:cNvSpPr>
            <p:nvPr/>
          </p:nvSpPr>
          <p:spPr bwMode="auto">
            <a:xfrm>
              <a:off x="4739" y="3444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1" name="Rectangle 86"/>
            <p:cNvSpPr>
              <a:spLocks noChangeArrowheads="1"/>
            </p:cNvSpPr>
            <p:nvPr/>
          </p:nvSpPr>
          <p:spPr bwMode="auto">
            <a:xfrm>
              <a:off x="588" y="3559"/>
              <a:ext cx="1421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отчетный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финансовый год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2" name="Rectangle 87"/>
            <p:cNvSpPr>
              <a:spLocks noChangeArrowheads="1"/>
            </p:cNvSpPr>
            <p:nvPr/>
          </p:nvSpPr>
          <p:spPr bwMode="auto">
            <a:xfrm>
              <a:off x="1976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3" name="Rectangle 88"/>
            <p:cNvSpPr>
              <a:spLocks noChangeArrowheads="1"/>
            </p:cNvSpPr>
            <p:nvPr/>
          </p:nvSpPr>
          <p:spPr bwMode="auto">
            <a:xfrm>
              <a:off x="2002" y="3569"/>
              <a:ext cx="98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–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4" name="Rectangle 89"/>
            <p:cNvSpPr>
              <a:spLocks noChangeArrowheads="1"/>
            </p:cNvSpPr>
            <p:nvPr/>
          </p:nvSpPr>
          <p:spPr bwMode="auto">
            <a:xfrm>
              <a:off x="2055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5" name="Rectangle 90"/>
            <p:cNvSpPr>
              <a:spLocks noChangeArrowheads="1"/>
            </p:cNvSpPr>
            <p:nvPr/>
          </p:nvSpPr>
          <p:spPr bwMode="auto">
            <a:xfrm>
              <a:off x="2082" y="3569"/>
              <a:ext cx="2477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год, предшествующий текущему финансовому году;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6" name="Rectangle 91"/>
            <p:cNvSpPr>
              <a:spLocks noChangeArrowheads="1"/>
            </p:cNvSpPr>
            <p:nvPr/>
          </p:nvSpPr>
          <p:spPr bwMode="auto">
            <a:xfrm>
              <a:off x="4454" y="3569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7" name="Rectangle 92"/>
            <p:cNvSpPr>
              <a:spLocks noChangeArrowheads="1"/>
            </p:cNvSpPr>
            <p:nvPr/>
          </p:nvSpPr>
          <p:spPr bwMode="auto">
            <a:xfrm>
              <a:off x="600" y="3693"/>
              <a:ext cx="1213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b="1" dirty="0" smtClean="0">
                  <a:solidFill>
                    <a:srgbClr val="000000"/>
                  </a:solidFill>
                  <a:latin typeface="Times New Roman" pitchFamily="18" charset="0"/>
                </a:rPr>
                <a:t>  публичные </a:t>
              </a:r>
              <a:r>
                <a:rPr lang="ru-RU" altLang="ru-RU" sz="1400" b="1" dirty="0">
                  <a:solidFill>
                    <a:srgbClr val="000000"/>
                  </a:solidFill>
                  <a:latin typeface="Times New Roman" pitchFamily="18" charset="0"/>
                </a:rPr>
                <a:t>слушания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8" name="Rectangle 93"/>
            <p:cNvSpPr>
              <a:spLocks noChangeArrowheads="1"/>
            </p:cNvSpPr>
            <p:nvPr/>
          </p:nvSpPr>
          <p:spPr bwMode="auto">
            <a:xfrm>
              <a:off x="1739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99" name="Rectangle 94"/>
            <p:cNvSpPr>
              <a:spLocks noChangeArrowheads="1"/>
            </p:cNvSpPr>
            <p:nvPr/>
          </p:nvSpPr>
          <p:spPr bwMode="auto">
            <a:xfrm>
              <a:off x="1766" y="3695"/>
              <a:ext cx="79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0" name="Rectangle 95"/>
            <p:cNvSpPr>
              <a:spLocks noChangeArrowheads="1"/>
            </p:cNvSpPr>
            <p:nvPr/>
          </p:nvSpPr>
          <p:spPr bwMode="auto">
            <a:xfrm>
              <a:off x="1801" y="3695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1" name="Rectangle 96"/>
            <p:cNvSpPr>
              <a:spLocks noChangeArrowheads="1"/>
            </p:cNvSpPr>
            <p:nvPr/>
          </p:nvSpPr>
          <p:spPr bwMode="auto">
            <a:xfrm>
              <a:off x="1829" y="3695"/>
              <a:ext cx="106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обсуждение проектов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2" name="Rectangle 97"/>
            <p:cNvSpPr>
              <a:spLocks noChangeArrowheads="1"/>
            </p:cNvSpPr>
            <p:nvPr/>
          </p:nvSpPr>
          <p:spPr bwMode="auto">
            <a:xfrm>
              <a:off x="2898" y="3686"/>
              <a:ext cx="275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муниципальных правовых актов по вопросам местного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3" name="Rectangle 98"/>
            <p:cNvSpPr>
              <a:spLocks noChangeArrowheads="1"/>
            </p:cNvSpPr>
            <p:nvPr/>
          </p:nvSpPr>
          <p:spPr bwMode="auto">
            <a:xfrm>
              <a:off x="394" y="3820"/>
              <a:ext cx="42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>
                  <a:solidFill>
                    <a:srgbClr val="000000"/>
                  </a:solidFill>
                  <a:latin typeface="Times New Roman" pitchFamily="18" charset="0"/>
                </a:rPr>
                <a:t>значения с участием жителей Кировского муниципального района, проводимые Думой 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4" name="Rectangle 99"/>
            <p:cNvSpPr>
              <a:spLocks noChangeArrowheads="1"/>
            </p:cNvSpPr>
            <p:nvPr/>
          </p:nvSpPr>
          <p:spPr bwMode="auto">
            <a:xfrm>
              <a:off x="394" y="3946"/>
              <a:ext cx="409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 dirty="0" smtClean="0">
                  <a:solidFill>
                    <a:srgbClr val="000000"/>
                  </a:solidFill>
                  <a:latin typeface="Times New Roman" pitchFamily="18" charset="0"/>
                </a:rPr>
                <a:t>Кировского муниципального района или главой Кировского муниципального района.</a:t>
              </a:r>
              <a:endParaRPr lang="ru-RU" altLang="ru-RU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05" name="Rectangle 100"/>
            <p:cNvSpPr>
              <a:spLocks noChangeArrowheads="1"/>
            </p:cNvSpPr>
            <p:nvPr/>
          </p:nvSpPr>
          <p:spPr bwMode="auto">
            <a:xfrm>
              <a:off x="4861" y="3946"/>
              <a:ext cx="70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Book Antiqua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Book Antiqua" pitchFamily="18" charset="0"/>
                </a:defRPr>
              </a:lvl9pPr>
            </a:lstStyle>
            <a:p>
              <a:pPr eaLnBrk="1" hangingPunct="1"/>
              <a:r>
                <a:rPr lang="ru-RU" altLang="ru-RU" sz="1400">
                  <a:solidFill>
                    <a:srgbClr val="000000"/>
                  </a:solidFill>
                  <a:latin typeface="Times New Roman" pitchFamily="18" charset="0"/>
                </a:rPr>
                <a:t> </a:t>
              </a:r>
              <a:endParaRPr lang="ru-RU" altLang="ru-RU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2439580"/>
      </p:ext>
    </p:extLst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312" y="166828"/>
            <a:ext cx="7979735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</a:t>
            </a:r>
            <a:r>
              <a:rPr lang="ru-RU" sz="2000" dirty="0" smtClean="0">
                <a:solidFill>
                  <a:srgbClr val="17375E"/>
                </a:solidFill>
              </a:rPr>
              <a:t>района на 2024 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20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4650999"/>
              </p:ext>
            </p:extLst>
          </p:nvPr>
        </p:nvGraphicFramePr>
        <p:xfrm>
          <a:off x="520994" y="1446029"/>
          <a:ext cx="8325293" cy="46801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2788"/>
                <a:gridCol w="764868"/>
                <a:gridCol w="980600"/>
                <a:gridCol w="853122"/>
                <a:gridCol w="853122"/>
                <a:gridCol w="970793"/>
              </a:tblGrid>
              <a:tr h="1127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Подпрограмма № 3 «Безопасность образовательных учреждений»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0130000000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1 250,00000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1 800,00000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1 800,00000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116824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Санитарно-эпидемиологическая безопасность образовательных учреждений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0130020041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250,00000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300,00000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300,00000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1311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Противопожарная безопасность образовательных учреждений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0130020042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1 000,00000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1 500,00000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1 500,00000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117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Подпрограмма № 4 «Развитие внешкольного образования»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27 572,00000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29 577,56418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25 387,00000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2254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по развитию и поддержке учреждений дополнительного образования 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0140020045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50,00000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2541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по развитию и поддержке учреждений дополнительного образования (местный бюджет)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0140020045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1947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по развитию и поддержке внешкольного образования (наказы избирателей)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0140030041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135,00000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1229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бюджетным учреждениям (МБОУ ДО "ДЮЦ")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0140020041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7 974,33300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7 974,33300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7 974,33300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184458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бюджетным учреждениям (МБОУ ДО "ДЮСШ "Патриот" п. Кировский)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0140020042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14 580,99900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14 580,99900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14 580,99900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2182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по капитальному ремонту оздоровительных лагерей, находящихся в собственности муниципальных образований 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0140020045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2 000,00000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2910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бюджетам муниципальных образований на  капитальный ремонт оздоровительных лагерей, находящихся в собственности муниципальных образований (краевой бюджет)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0140092030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1 980,00000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407859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Расходы на  капитальный ремонт оздоровительных лагерей, находящихся в собственности муниципальных образований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01400S2030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4509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бюджетным учреждениям на финансовое обеспечение государственного (муниципального) задания в рамках исполнения государственного (муниципального) социального заказа на оказание государственных (муниципальных) услуг в социальной сфере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0140040043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2 037,86800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2 037,86800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2 037,86800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3074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бюджетным учреждениям на содержание Муниципального опорного центра дополнительного образования детей Кировского муниципального района (МБОУ ДО "ДЮСШ "Патриот" п. Кировский)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0140020046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793,80000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793,80000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793,80000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5462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 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4 190,56418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1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454999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Реализация 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 (краевой бюджет)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01400R5490</a:t>
                      </a:r>
                      <a:endParaRPr lang="en-US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4 148,65854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  <a:tr h="543129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Реализация мероприятий, направленных на создание современной инфраструктуры для отдыха детей и их оздоровления путем возведения некапитальных строений, сооружений (быстровозводимых конструкций), а также при проведении капитального ремонта объектов инфраструктуры организаций отдыха детей и их оздоровления (местный бюджет)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01400L5491</a:t>
                      </a:r>
                      <a:endParaRPr lang="en-US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41,90564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0,00000</a:t>
                      </a:r>
                      <a:endParaRPr lang="ru-RU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423" marR="4423" marT="4423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055361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032" y="160338"/>
            <a:ext cx="7990367" cy="887412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 smtClean="0">
                <a:solidFill>
                  <a:srgbClr val="17375E"/>
                </a:solidFill>
              </a:rPr>
            </a:br>
            <a:r>
              <a:rPr lang="ru-RU" sz="2000" dirty="0" smtClean="0">
                <a:solidFill>
                  <a:srgbClr val="17375E"/>
                </a:solidFill>
              </a:rPr>
              <a:t>Кировского муниципального района на 2024 год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21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703017" y="1064871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120183"/>
              </p:ext>
            </p:extLst>
          </p:nvPr>
        </p:nvGraphicFramePr>
        <p:xfrm>
          <a:off x="616688" y="1064871"/>
          <a:ext cx="8325292" cy="51520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02788"/>
                <a:gridCol w="764868"/>
                <a:gridCol w="980600"/>
                <a:gridCol w="853121"/>
                <a:gridCol w="853121"/>
                <a:gridCol w="970794"/>
              </a:tblGrid>
              <a:tr h="141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Подпрограмма № 5 «Переподготовка и повышение кадров»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0150000000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41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по переподготовке и повышению кадров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0150020040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41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Подпрограмма № 6 «Организация отдыха  детей»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0160000000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3 671,37120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6 112,80000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6 112,80000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3686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Субвенции на организацию и обеспечение оздоровления и отдыха детей Приморского края (за исключением организации отдыха детей в каникулярное время)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0160093080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3 671,37120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6 112,80000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6 112,80000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535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Подпрограмма № 7 «Другие вопросы в области образования»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0170000000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48 772,70000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48 772,70000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48 772,70000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2580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 обеспечение деятельности  (оказание услуг, выполнение работ) муниципальных учреждений ( прочие учреждения)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0170020040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48 772,70000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48 772,70000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48 772,70000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41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Подпрограмма № 8 «Молодежь Кировского района»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0180000000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150,00000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9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в сфере образования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0180020041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111,00000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161,00000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211,00000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9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бюджетным учреждениям (МБУ "КДЦ")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0180020042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39,00000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39,00000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39,00000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4130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Подпрограмма № 9 «Предупреждение развития наркомании в районе»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0190000000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83,00000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120,00000</a:t>
                      </a:r>
                      <a:endParaRPr lang="ru-RU" sz="700" b="0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474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по предупреждению развития наркомании в районе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0190020041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83,00000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120,00000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3735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"Профилактика безнадзорности, беспризорности и правонарушений несовершеннолетних на 2023-2027 годы"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0200000000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985,00000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1 053,00000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1 083,00000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041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в сфере образования (МКУ ЦОМОУ)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0200020261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758,00000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778,00000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2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бюджетным учреждениям 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0200020262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280,00000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290,00000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7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бюджетным учреждениям  (МБУ "КДЦ")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0200020263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2764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"Профилактика терроризма и экстремизма на территории Кировского муниципального района на 2023-2027 годы"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0300000000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893,00000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1 131,00000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1 131,00000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77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в сфере образования (МКУ "ЦОМОУ")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0300030361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2187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в сфере образования (бюджетные образовательные учреждения)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0300030361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657,00000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1 028,00000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1 028,00000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2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по предупреждению терроризма (администрация)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0300030362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39,00000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39,00000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28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бюджетным учреждениям  (МБУ "КДЦ")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0300030363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198,00000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2641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"Развитие физической культуры и спорта в Кировском муниципальном районе на 2023-2027 годы"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0400000000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650,00000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1290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по развитию физкультуры и спорта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0400040460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150,00000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250,00000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3637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по приобретению и поставке спортивного инвентаря, спортивного оборудования и иного имущества для развития массового спорта 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4128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бюджетам муниципальных образований Приморского края на приобретение и поставку спортивного инвентаря, спортивного оборудования и иного имущества для развития массового спорта  (краевой бюджет)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040P592230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495,00000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  <a:tr h="4767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 приобретение и поставку спортивного инвентаря, спортивного оборудования и иного имущества для развития массового спорта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041P5S2230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0,00000</a:t>
                      </a:r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904" marR="4904" marT="490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7373263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1358" y="160338"/>
            <a:ext cx="788404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2024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22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7819975" y="96596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353431"/>
              </p:ext>
            </p:extLst>
          </p:nvPr>
        </p:nvGraphicFramePr>
        <p:xfrm>
          <a:off x="255180" y="1242961"/>
          <a:ext cx="8782495" cy="4940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17117"/>
                <a:gridCol w="806873"/>
                <a:gridCol w="1034452"/>
                <a:gridCol w="899973"/>
                <a:gridCol w="899973"/>
                <a:gridCol w="1024107"/>
              </a:tblGrid>
              <a:tr h="2814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«Комплексное развитие сельских территорий в Кировском муниципальном районе на 2021-2027 годы»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0500000000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2311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Социальные выплаты гражданам, кроме публичных нормативных социальных выплат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0500050560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25748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"Сохранение и развитие культуры в Кировском муниципальном районе на 2023-2027 годы"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0600000000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44 820,94336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32 587,25303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32 587,25303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302997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Финансовое обеспечение выполнения муниципального задания клубными учреждениями МБУ КДЦ Кировского муниципального района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0610020140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9 500,25515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8 899,45000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8 899,45000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11976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бюджетным учреждениям (КДЦ)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0610020141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8 899,45000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8 899,45000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8 899,45000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2311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иные межбюджетные трансферты (переданные полномочия поселений по культуре МБУ "КДЦ")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0610020142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447,71300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2550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Мероприятия по укреплению материально-технической базы муниципальных домов культуры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0610000000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9 285,82535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3143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бюджетам муниципальных образований на укрепление материально-технической базы домов культуры за счет средств краевого бюджета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0610092470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9 192,96710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368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 укрепление материально-технической базы домов культуры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06100S2470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92,85825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3269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Государственная поддержка отрасли культуры (поддержка муниципальных учреждений культуры, находящихся на территории сельских поселений)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061A255195</a:t>
                      </a:r>
                      <a:endParaRPr lang="en-US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102,06143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3544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бюджетам муниципальных районов на поддержку отрасли культуры (государственная поддержка отрасли культуры (поддержка муниципальных учреждений культуры, находящихся на территории сельских поселений))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061A255195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102,04082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474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 реализацию государственной поддержки отрасли культуры (поддержка муниципальных учреждений культуры, находящихся на территории сельских поселений), в целях софинансирования которых из бюджета Приморского края предоставляются субсидии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061A255195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0,02061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474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Государственная поддержка отрасли культуры (поддержка лучших работников муниципальных учреждений культуры, находящихся на территории сельских поселений)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061A255194</a:t>
                      </a:r>
                      <a:endParaRPr lang="en-US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51,03072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474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бюджетам муниципальных районов на поддержку отрасли культуры (государственная поддержка отрасли культуры (поддержка муниципальных учреждений культуры, находящихся на территории сельских поселений))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061A255194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51,02041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  <a:tr h="4742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 реализацию государственной поддержки отрасли культуры поддержка лучших работников муниципальных учреждений культуры, находящихся на территории сельских поселений), в целях софинансирования которых из бюджета Приморского края предоставляются субсидии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061A255194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0,01031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0,00000</a:t>
                      </a:r>
                      <a:endParaRPr lang="ru-RU" sz="7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952" marR="4952" marT="4952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821922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8000" y="160338"/>
            <a:ext cx="8087400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2024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23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58198" y="8583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4534147"/>
              </p:ext>
            </p:extLst>
          </p:nvPr>
        </p:nvGraphicFramePr>
        <p:xfrm>
          <a:off x="287080" y="1135312"/>
          <a:ext cx="8665534" cy="55312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2288"/>
                <a:gridCol w="796127"/>
                <a:gridCol w="1020676"/>
                <a:gridCol w="887987"/>
                <a:gridCol w="887987"/>
                <a:gridCol w="1010469"/>
              </a:tblGrid>
              <a:tr h="249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выполнения муниципального задания межпоселенческой центральной библиотекой МБУ КДЦ Кировского муниципального района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0620020140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3 524,10000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3 524,10000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3 524,10000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836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бюджетным учреждениям (библиотеки)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0620020140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3 524,10000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3 524,10000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3 524,10000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3378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 dirty="0">
                          <a:effectLst/>
                        </a:rPr>
                        <a:t>Мероприятия по направленные на государственную поддержку отрасли культуры (модернизация библиотек в части комплектования книжных фондов  библиотек муниципальных образований и государственных общедоступных библиотек)</a:t>
                      </a:r>
                      <a:endParaRPr lang="ru-RU" sz="400" b="0" i="1" u="none" strike="noStrike" dirty="0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0620000000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1 624,96393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3144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бюджетам муниципальных образований на </a:t>
                      </a:r>
                      <a:br>
                        <a:rPr lang="ru-RU" sz="400" u="none" strike="noStrike">
                          <a:effectLst/>
                        </a:rPr>
                      </a:br>
                      <a:r>
                        <a:rPr lang="ru-RU" sz="400" u="none" strike="noStrike">
                          <a:effectLst/>
                        </a:rPr>
                        <a:t>государственную поддержку отрасли культуры (модернизация библиотек в части комплектования книжных фондов  библиотек муниципальных образований и государственных общедоступных библиотек)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06200R5190</a:t>
                      </a:r>
                      <a:endParaRPr lang="en-US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1 608,71429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434877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Расходы на государственную поддержку отрасли культуры (модернизация библиотек в части комплектования книжных фондов  библиотек муниципальных образований и государственных общедоступных библиотек)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06200L5190</a:t>
                      </a:r>
                      <a:endParaRPr lang="en-US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16,24964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80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Мероприятия по комплектованию книжных фондов и обеспечению информационно- техническим оборудованием библиотек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0620000000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169,70202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169,70202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169,70202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249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бюджетам муниципальных образований на комплектование книжных фондов и обеспечение информационно- техническим оборудованием библиотек (краевой бюджет)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0620092540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168,00500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168,00500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168,00500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3721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Расходы на комплектование книжных фондов и обеспечение информационно- техническим оборудованием библиотек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06200S2540</a:t>
                      </a:r>
                      <a:endParaRPr lang="en-US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1,69702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1,69702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1,69702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3412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выполнения муниципального задания районным музеем им. В.М. Малаева  и культурно-этнографическим музеем-комплексом "Крестьянская усадьба. Начало ХХ века." с. Подгорное МБУ КДЦ Кировского муниципального района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0630020140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1 949,50000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1 949,50000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1 949,50000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91993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бюджетным учреждениям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0630020140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1 949,50000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1 949,50000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1 949,50000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2743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Мероприятия по приобретению музыкальных инструментов и художественного инвентаря для учреждений дополнительного образования детей в сфере культуры 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 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1 010,10101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1 010,10101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1 010,10101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249217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бюджетам муниципальных образований на  приобретение музыкальных инструментов и художественного инвентаря для учреждений дополнительного образования детей в сфере культуры (краевой бюджет)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0640092480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1 000,00000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1 000,00000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1 000,00000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351246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Расходы на  приобретение музыкальных инструментов и художественного инвентаря для учреждений дополнительного образования детей в сфере культуры 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06400S2480</a:t>
                      </a:r>
                      <a:endParaRPr lang="en-US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10,10101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10,10101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10,10101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112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(бухгалтерский учет)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0640020000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1 347,20000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1 347,20000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1 347,20000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739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(бухгалтерский учет) МБУ КДЦ Кировского муниципального района. Субсидии бюджетным учреждениям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0640020140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1 347,20000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1 347,20000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1 347,20000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80642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на выполнение муниципального задания школ искусств Кировского муниципального района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 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15 687,20000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15 687,20000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15 687,20000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213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на выполнение муниципального задания "МБУ ДО КДШИ"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0650020140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11 174,70000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11 174,70000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11 174,70000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379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бюджетным учреждениям (МБУ ДО «КДШИ»)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0650020140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11 174,70000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11 174,70000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11 174,70000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798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Финансовое обеспечение на выполнение муниципального задания "МБУ ДО ГДШИ"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0660020140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4 512,50000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4 512,50000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4 512,50000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137990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бюджетным учреждениям (МБУ ДО «ГДШИ»)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0660020140</a:t>
                      </a:r>
                      <a:endParaRPr lang="ru-RU" sz="400" b="0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4 512,50000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4 512,50000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4 512,50000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287688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Мероприятия по направленные на софинансирование расходных обязательств субъектов РФ, свзязанных с реализацией ФЦП "Увековечение памяти погибших при защите Отечества на 2019-2024 годы"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0670000000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722,09590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1" i="1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264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Субсидии бюджетам муниципальных образований Приморского края на софинансирование расходных обязательств субъектов РФ, свзяаннх с реализацией ФЦП "Увековечение памяти погибших при защите Отечества на 2019-2024 годы"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06700R2990</a:t>
                      </a:r>
                      <a:endParaRPr lang="en-US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714,87494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  <a:tr h="314450">
                <a:tc>
                  <a:txBody>
                    <a:bodyPr/>
                    <a:lstStyle/>
                    <a:p>
                      <a:pPr algn="l" fontAlgn="ctr"/>
                      <a:r>
                        <a:rPr lang="ru-RU" sz="400" u="none" strike="noStrike">
                          <a:effectLst/>
                        </a:rPr>
                        <a:t>Расходы на софинансирование расходных обязательств субъектов РФ, свзяаннх с реализацией ФЦП "Увековечение памяти погибших при защите Отечества на 2019-2024 годы"за счет средств местного бюджета, в целях софинансирования которых из бюджета Приморского края предоставляются субсидии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951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400" u="none" strike="noStrike">
                          <a:effectLst/>
                        </a:rPr>
                        <a:t>06700L2990</a:t>
                      </a:r>
                      <a:endParaRPr lang="en-US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7,22096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>
                          <a:effectLst/>
                        </a:rPr>
                        <a:t>0,00000</a:t>
                      </a:r>
                      <a:endParaRPr lang="ru-RU" sz="400" b="0" i="0" u="none" strike="noStrike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400" u="none" strike="noStrike" dirty="0">
                          <a:effectLst/>
                        </a:rPr>
                        <a:t>0,00000</a:t>
                      </a:r>
                      <a:endParaRPr lang="ru-RU" sz="4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054" marR="3054" marT="305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3658071"/>
      </p:ext>
    </p:extLst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60338"/>
            <a:ext cx="8001000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2024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24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075156" y="719813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1832415"/>
              </p:ext>
            </p:extLst>
          </p:nvPr>
        </p:nvGraphicFramePr>
        <p:xfrm>
          <a:off x="223285" y="996813"/>
          <a:ext cx="8825023" cy="52260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37055"/>
                <a:gridCol w="810779"/>
                <a:gridCol w="1039461"/>
                <a:gridCol w="904331"/>
                <a:gridCol w="904331"/>
                <a:gridCol w="1029066"/>
              </a:tblGrid>
              <a:tr h="341932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Муниципальная программа «Развитие малого и среднего предпринимательства в Кировском муниципальном районе на 2023-2027 годы»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0900000000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29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юридическим лицам (кроме некоммерческих организаций), индивидуальным предпринимателям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0900090960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197,00000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197,00000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197,00000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29454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по развитию малого и среднего предпринимательства в Кировском муниципальном районе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0900090960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3,00000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3,00000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3,00000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464533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Муниципальная программа «Развитие и осуществление дорожной деятельности в отношении автомобильных дорог местного значения в границах Кировского муниципального района» на 2023-2027 гг.»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1000000000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33 015,00000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22 508,00000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23 428,00000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39472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Содержание автомобильных дорог на территории Кировского района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1000010161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6 153,78788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6 720,00000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6 995,00000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16977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Иные межбюджетные трансферты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1000010162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14 740,00000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15 788,00000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16 433,00000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33953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Капитальный ремонт и ремонт автомобильных дорог общего пользования населенных пунктов за счет дорожного фонда Приморского края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1000092390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12 000,00000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375911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Расходы на капитальный ремонт и ремонт автомобильных дорог общего пользования населенных пунктов за счет дорожного фонда Кировского муниципального района в целях софинансирования субсидии из краевого бюджета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1000Б92390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121,21212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343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Муниципальная программа "Энергосбережение и повышение энергетической эффективности в муниципальных учреждениях Кировского муниципального района на 2022-2026 годы"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1100000000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840,00000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590,00000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590,00000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32723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бюджетным учреждениям (образовательные учреждения)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1100011160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540,00000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550,00000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550,00000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902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в сфере повышения энергетической эффективности (администрация)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1100011161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27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Субсидии бюджетным учреждениям (МБУ КДЦ КМР)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1100011162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280,00000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27100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Мероприятия в сфере повышения энергетической эффективности (ЦОМОУ)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1100011163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343056">
                <a:tc>
                  <a:txBody>
                    <a:bodyPr/>
                    <a:lstStyle/>
                    <a:p>
                      <a:pPr algn="l" fontAlgn="ctr"/>
                      <a:r>
                        <a:rPr lang="ru-RU" sz="600" u="none" strike="noStrike">
                          <a:effectLst/>
                        </a:rPr>
                        <a:t>Муниципальная программа "Совершенствование межбюджетных отношений и управление муниципальным долгом в Кировском муниципальном районе на 2022-2024 годы"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1200000000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20 254,39400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16977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Обслуживание  муниципального долга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1200012263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436413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Субвенции бюджетам муниципальных районов Приморского края на осуществление отдельных государственных полномочий по расчету и предоставлению дотаций на выравнивание бюджетной обеспеченности бюджетам поселений, входящих в их состав (межбюджетные трансферты)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1200093110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11 041,04200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36203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Дотации на выравнивание бюджетной обеспеченности поселений из бюджета муниципального района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1200012261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7 883,35200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22706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Прочие межбюджетные трансферты общего характера (дотация на сбалансированность, первоочередные расходы)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1200012262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820,00000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24956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Прочие межбюджетные трансферты общего характера (дотация на сбалансированность, выборы сельских поселений)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1200012262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400,00000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53074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Муниципальная программа "Противодействия коррупции в администрации Кировского муниципального района на 2023-2025 годы"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1300000000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1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217082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Основное мероприятие "Совершенствование системы противодействия коррупции в Кировском районе"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1300013000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  <a:tr h="123725">
                <a:tc>
                  <a:txBody>
                    <a:bodyPr/>
                    <a:lstStyle/>
                    <a:p>
                      <a:pPr algn="l" fontAlgn="t"/>
                      <a:r>
                        <a:rPr lang="ru-RU" sz="600" u="none" strike="noStrike">
                          <a:effectLst/>
                        </a:rPr>
                        <a:t> Мероприятия по противодействию коррупции 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951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1300013360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>
                          <a:effectLst/>
                        </a:rPr>
                        <a:t>20,00000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600" u="none" strike="noStrike" dirty="0">
                          <a:effectLst/>
                        </a:rPr>
                        <a:t>0,00000</a:t>
                      </a:r>
                      <a:endParaRPr lang="ru-RU" sz="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4431" marR="4431" marT="4431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252907"/>
      </p:ext>
    </p:extLst>
  </p:cSld>
  <p:clrMapOvr>
    <a:masterClrMapping/>
  </p:clrMapOvr>
  <p:transition>
    <p:dissolv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8" y="160338"/>
            <a:ext cx="796910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2024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25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</p:nvPr>
        </p:nvGraphicFramePr>
        <p:xfrm>
          <a:off x="457200" y="1348948"/>
          <a:ext cx="8458199" cy="46037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5093"/>
                <a:gridCol w="777078"/>
                <a:gridCol w="996254"/>
                <a:gridCol w="866741"/>
                <a:gridCol w="866741"/>
                <a:gridCol w="986292"/>
              </a:tblGrid>
              <a:tr h="4408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Муниципальная программа "Организация обеспечения  твердым топливом населения, проживающего на территории сельских поселений Кировского муниципального района" на 2022 – 2024 годы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1400000000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516,34833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31830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Возмещение затрат или недополученных доходов от обеспечения граждан твердым топливом в границах Кировского  муниципального района (краевой бюджет)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1400192620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511,18485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430382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Возмещение затрат или недополученных доходов от обеспечения граждан твердым топливом в границах Кировского  муниципального района (местный бюджет)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1400L92620</a:t>
                      </a:r>
                      <a:endParaRPr lang="en-US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5,16348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7367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Муниципальная программа "Социальная поддержка детей-сирот и детей, оставшихся без попечения родителей, лиц из числа детей-сирот и детей, оставшихся без попечения родителей, и лиц, принявших на воспитание в семью детей, оставшихся без попечения родителей в Кировском муниципальном районе на 2021-2025 годы"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1500000000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44 711,79883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39 154,74589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39 736,34575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31830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Социальная поддержка детей, оставшихся без попечения родителей, и лиц, принявших на воспитание в семью детей, оставшихся без попечения родителей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1501093050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15 399,59071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15 787,85501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16 369,45488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44532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Обеспечение детей сирот и детей, оставшихся без попечения родителей, лиц из числа детей-сирот и детей, оставшихся без попечения родителей, жилыми помещениями за счет краевого бюджета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15030М0820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15 761,80812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9 816,49088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9 816,49087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445326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Обеспечение детей сирот и детей, оставшихся без попечения родителей, лиц из числа детей-сирот и детей, оставшихся без попечения родителей, жилыми помещениями 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15030R0820</a:t>
                      </a:r>
                      <a:endParaRPr lang="en-US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13 550,40000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13 550,40000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13 550,40000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328764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Муниципальная программа "Укрепление общественного здоровья" на 2021-2024 годы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1600000000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161393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 Мероприятия по укреплению общественного здоровья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1600014411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445326">
                <a:tc>
                  <a:txBody>
                    <a:bodyPr/>
                    <a:lstStyle/>
                    <a:p>
                      <a:pPr algn="l" fontAlgn="ctr"/>
                      <a:r>
                        <a:rPr lang="ru-RU" sz="900" u="none" strike="noStrike">
                          <a:effectLst/>
                        </a:rPr>
                        <a:t>Муниципальная программа "Поддержка социально ориентированных некоммерческих организаций Кировского муниципального района на 2022-2024 годы" 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1700000000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1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  <a:tr h="33474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Мероприятия по поддержке социально ориентированных некоммерческих организаций района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951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1700017160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0,00000</a:t>
                      </a:r>
                      <a:endParaRPr lang="ru-RU" sz="900" b="0" i="0" u="none" strike="noStrike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0,00000</a:t>
                      </a:r>
                      <a:endParaRPr lang="ru-RU" sz="9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5978" marR="5978" marT="5978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054368"/>
      </p:ext>
    </p:extLst>
  </p:cSld>
  <p:clrMapOvr>
    <a:masterClrMapping/>
  </p:clrMapOvr>
  <p:transition>
    <p:dissolv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8" y="160338"/>
            <a:ext cx="7969102" cy="887412"/>
          </a:xfrm>
        </p:spPr>
        <p:txBody>
          <a:bodyPr/>
          <a:lstStyle/>
          <a:p>
            <a:pPr algn="ctr"/>
            <a:r>
              <a:rPr lang="ru-RU" sz="2000" dirty="0">
                <a:solidFill>
                  <a:srgbClr val="17375E"/>
                </a:solidFill>
              </a:rPr>
              <a:t>Муниципальные программы </a:t>
            </a:r>
            <a:br>
              <a:rPr lang="ru-RU" sz="2000" dirty="0">
                <a:solidFill>
                  <a:srgbClr val="17375E"/>
                </a:solidFill>
              </a:rPr>
            </a:br>
            <a:r>
              <a:rPr lang="ru-RU" sz="2000" dirty="0">
                <a:solidFill>
                  <a:srgbClr val="17375E"/>
                </a:solidFill>
              </a:rPr>
              <a:t>Кировского муниципального района на </a:t>
            </a:r>
            <a:r>
              <a:rPr lang="ru-RU" sz="2000" dirty="0" smtClean="0">
                <a:solidFill>
                  <a:srgbClr val="17375E"/>
                </a:solidFill>
              </a:rPr>
              <a:t>2024 </a:t>
            </a:r>
            <a:r>
              <a:rPr lang="ru-RU" sz="2000" dirty="0">
                <a:solidFill>
                  <a:srgbClr val="17375E"/>
                </a:solidFill>
              </a:rPr>
              <a:t>год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26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7990096" y="848452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7813850"/>
              </p:ext>
            </p:extLst>
          </p:nvPr>
        </p:nvGraphicFramePr>
        <p:xfrm>
          <a:off x="329609" y="1125451"/>
          <a:ext cx="8538803" cy="51333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02878"/>
                <a:gridCol w="784483"/>
                <a:gridCol w="1005749"/>
                <a:gridCol w="875001"/>
                <a:gridCol w="875001"/>
                <a:gridCol w="995691"/>
              </a:tblGrid>
              <a:tr h="2584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"Обеспечение жильем молодых семей  Кировского муниципального района на 2023-2027 годы" 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1800000000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1 188,35458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3 590,68487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3 691,67353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320569">
                <a:tc>
                  <a:txBody>
                    <a:bodyPr/>
                    <a:lstStyle/>
                    <a:p>
                      <a:pPr algn="l" fontAlgn="auto"/>
                      <a:r>
                        <a:rPr lang="ru-RU" sz="700" u="none" strike="noStrike">
                          <a:effectLst/>
                        </a:rPr>
                        <a:t>Субсидии бюджетам муниципальных районов на реализацию мероприятий по обеспечению жильем молодых семей за счет краевого бюджета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18000R4970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911,27090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2 815,68487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2 976,67353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361125">
                <a:tc>
                  <a:txBody>
                    <a:bodyPr/>
                    <a:lstStyle/>
                    <a:p>
                      <a:pPr algn="l" fontAlgn="auto"/>
                      <a:r>
                        <a:rPr lang="ru-RU" sz="600" u="none" strike="noStrike">
                          <a:effectLst/>
                        </a:rPr>
                        <a:t>Расходы направленные на организацию оказания поддержки молодым семьям в приобретении жилого помещения или строительстве индивидуального жилого дома в целях софинансирования за счет местного бюджета</a:t>
                      </a:r>
                      <a:endParaRPr lang="ru-RU" sz="6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18000L4970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277,08368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775,00000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715,00000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4891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"Организация транспортного обслуживания населения между поселениями в границах Кировского муниципального района и создание условий для предоставления качественных и доступных транспортных услуг населению»  на 2024 – 2025 годы.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1900000000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9 099,83631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2 003,38708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2 003,38708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44765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бюджетам субъектов муниципальных образований на </a:t>
                      </a:r>
                      <a:br>
                        <a:rPr lang="ru-RU" sz="700" u="none" strike="noStrike">
                          <a:effectLst/>
                        </a:rPr>
                      </a:br>
                      <a:r>
                        <a:rPr lang="ru-RU" sz="700" u="none" strike="noStrike">
                          <a:effectLst/>
                        </a:rPr>
                        <a:t>организацию транспортного обслуживания населения в границах муниципальных образований Приморского края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1900Г92410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7 277,15938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425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направленные на организацию транспортного обслуживания населения в границах муниципальных образований Приморского края на территории Кировского муниципального района в целях софинансирования за счет средст местного бюджета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1900S92410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1 819,28985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2 000,00000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2 000,00000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5312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Субвенции бюджетам муниципальных районов Приморского края  на реализацию  государственного полномочия по установлению регулируемых тарифов на регулярные перевозки пассажиров и багажа автомобильным и наземным электрическим общественным транспортом по муниципальным маршрутам в границах муниципального образования 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1900093130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3,38708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3,38708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3,38708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5018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Муниципальная программа "Развитие туризма на территории Кировского муниципального района" на 2024-2026 годы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2000000000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51 432,69429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1" i="1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4441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Субсидии бюджетам муниципальных районов на обеспечение поддержки реализации общественных инициатив, направленных на развитие туристической инфраструктуры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200J155582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45 918,36735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3922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700" u="none" strike="noStrike">
                          <a:effectLst/>
                        </a:rPr>
                        <a:t>Расходы на софинансирование расходных обязательств связанных  с реализацией обеспечение поддержки реализации общественных инициатив, направленных на развитие туристической инфраструктуры 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200J1S5582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463,82189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320569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Субсидии бюджетам субъектов муниципальных образований на </a:t>
                      </a:r>
                      <a:br>
                        <a:rPr lang="ru-RU" sz="700" u="none" strike="noStrike">
                          <a:effectLst/>
                        </a:rPr>
                      </a:br>
                      <a:r>
                        <a:rPr lang="ru-RU" sz="700" u="none" strike="noStrike">
                          <a:effectLst/>
                        </a:rPr>
                        <a:t>благоустройство территорий, прилегающих к местам туристического показа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2000192240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5 000,00000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501882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Расходы на софинансирование расходных обязательств связанных  с реализацией благоустройство территорий, прилегающих к местам туристического показа  в целях софинансирования которых из бюджета Приморского края предоставляются субсидии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951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u="none" strike="noStrike">
                          <a:effectLst/>
                        </a:rPr>
                        <a:t>2000S92240</a:t>
                      </a:r>
                      <a:endParaRPr lang="en-US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50,50505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0,00000</a:t>
                      </a:r>
                      <a:endParaRPr lang="ru-RU" sz="700" b="0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  <a:tr h="138451">
                <a:tc>
                  <a:txBody>
                    <a:bodyPr/>
                    <a:lstStyle/>
                    <a:p>
                      <a:pPr algn="l" fontAlgn="t"/>
                      <a:r>
                        <a:rPr lang="ru-RU" sz="700" u="none" strike="noStrike">
                          <a:effectLst/>
                        </a:rPr>
                        <a:t>Всего программные мероприятия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700" u="none" strike="noStrike">
                          <a:effectLst/>
                        </a:rPr>
                        <a:t> 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791 451,68644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>
                          <a:effectLst/>
                        </a:rPr>
                        <a:t>644 013,04257</a:t>
                      </a:r>
                      <a:endParaRPr lang="ru-RU" sz="700" b="1" i="0" u="none" strike="noStrike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700" u="none" strike="noStrike" dirty="0">
                          <a:effectLst/>
                        </a:rPr>
                        <a:t>648 511,90126</a:t>
                      </a:r>
                      <a:endParaRPr lang="ru-RU" sz="7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4675" marR="4675" marT="467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260580"/>
      </p:ext>
    </p:extLst>
  </p:cSld>
  <p:clrMapOvr>
    <a:masterClrMapping/>
  </p:clrMapOvr>
  <p:transition>
    <p:dissolv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econ11\Desktop\Для презентации\large-bag-money-coins-4737857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0" t="3003" r="5453" b="12746"/>
          <a:stretch/>
        </p:blipFill>
        <p:spPr bwMode="auto">
          <a:xfrm>
            <a:off x="6260595" y="4691547"/>
            <a:ext cx="1820149" cy="174143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1" name="Picture 7" descr="C:\Users\econ11\Desktop\Для презентации\14_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4" r="-1814"/>
          <a:stretch/>
        </p:blipFill>
        <p:spPr bwMode="auto">
          <a:xfrm>
            <a:off x="293316" y="1093232"/>
            <a:ext cx="1187942" cy="1469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/>
        </p:spPr>
      </p:pic>
      <p:sp>
        <p:nvSpPr>
          <p:cNvPr id="8" name="TextBox 7"/>
          <p:cNvSpPr txBox="1"/>
          <p:nvPr/>
        </p:nvSpPr>
        <p:spPr>
          <a:xfrm>
            <a:off x="1860698" y="723900"/>
            <a:ext cx="6838459" cy="369332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на 1 января 2024 года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468774" y="-52561"/>
            <a:ext cx="8458200" cy="887412"/>
          </a:xfrm>
          <a:effectLst>
            <a:outerShdw blurRad="25400" dist="25400" dir="2400000" algn="ctr" rotWithShape="0">
              <a:schemeClr val="bg1">
                <a:alpha val="71000"/>
              </a:scheme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ru-RU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 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Кировского муниципального района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4" descr="герб2"/>
          <p:cNvPicPr preferRelativeResize="0"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66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743793"/>
              </p:ext>
            </p:extLst>
          </p:nvPr>
        </p:nvGraphicFramePr>
        <p:xfrm>
          <a:off x="1818358" y="1827839"/>
          <a:ext cx="7166154" cy="227484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391056"/>
                <a:gridCol w="1360967"/>
                <a:gridCol w="1414131"/>
              </a:tblGrid>
              <a:tr h="3727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На 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01.01.202</a:t>
                      </a:r>
                      <a:r>
                        <a:rPr lang="en-US" sz="14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r>
                        <a:rPr lang="ru-RU" sz="14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г.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01.01.2024 </a:t>
                      </a: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  <a:p>
                      <a:endParaRPr lang="ru-RU" dirty="0"/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Муниципальный долг, всего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/>
                          <a:ea typeface="Times New Roman"/>
                        </a:rPr>
                        <a:t>7487,45341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5720,59006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4213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кредит «Министерство финансов Приморского края» (2016 года)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3780,000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2940,000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5247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Бюджетный кредит «Министерство финансов Приморского края» (2020 года)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3707,45341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2780,59006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29040" y="2871919"/>
            <a:ext cx="82543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</p:spTree>
    <p:extLst>
      <p:ext uri="{BB962C8B-B14F-4D97-AF65-F5344CB8AC3E}">
        <p14:creationId xmlns:p14="http://schemas.microsoft.com/office/powerpoint/2010/main" val="65353407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17375E"/>
                </a:solidFill>
              </a:rPr>
              <a:t>Информация для контактов</a:t>
            </a:r>
            <a:endParaRPr lang="ru-RU" dirty="0">
              <a:solidFill>
                <a:srgbClr val="17375E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600" b="1" i="1" dirty="0">
                <a:latin typeface="+mn-lt"/>
              </a:rPr>
              <a:t>ФИНАНСОВОЕ УПРАВЛЕНИЕ АДМИНИСТРАЦИИ КИРОВСКОГО МУНИЦИПАЛЬНОГО РАЙОНА</a:t>
            </a:r>
          </a:p>
          <a:p>
            <a:endParaRPr lang="ru-RU" sz="1600" dirty="0">
              <a:latin typeface="+mn-lt"/>
            </a:endParaRPr>
          </a:p>
          <a:p>
            <a:r>
              <a:rPr lang="ru-RU" sz="1600" dirty="0">
                <a:latin typeface="+mn-lt"/>
              </a:rPr>
              <a:t> </a:t>
            </a:r>
            <a:r>
              <a:rPr lang="ru-RU" sz="1600" b="1" dirty="0">
                <a:solidFill>
                  <a:srgbClr val="333333"/>
                </a:solidFill>
                <a:latin typeface="+mn-lt"/>
              </a:rPr>
              <a:t>Адрес (место нахождения): </a:t>
            </a:r>
            <a:r>
              <a:rPr lang="ru-RU" sz="1600" dirty="0">
                <a:solidFill>
                  <a:srgbClr val="333333"/>
                </a:solidFill>
                <a:latin typeface="+mn-lt"/>
              </a:rPr>
              <a:t>692091 Приморский край, Кировский район, </a:t>
            </a:r>
            <a:r>
              <a:rPr lang="ru-RU" sz="1600" dirty="0" err="1">
                <a:solidFill>
                  <a:srgbClr val="333333"/>
                </a:solidFill>
                <a:latin typeface="+mn-lt"/>
              </a:rPr>
              <a:t>пгт</a:t>
            </a:r>
            <a:r>
              <a:rPr lang="ru-RU" sz="1600" dirty="0">
                <a:solidFill>
                  <a:srgbClr val="333333"/>
                </a:solidFill>
                <a:latin typeface="+mn-lt"/>
              </a:rPr>
              <a:t>. Кировский, ул. Советская, 57</a:t>
            </a:r>
          </a:p>
          <a:p>
            <a:r>
              <a:rPr lang="ru-RU" sz="1600" b="1" dirty="0">
                <a:solidFill>
                  <a:srgbClr val="333333"/>
                </a:solidFill>
                <a:latin typeface="+mn-lt"/>
              </a:rPr>
              <a:t>Е-</a:t>
            </a:r>
            <a:r>
              <a:rPr lang="ru-RU" sz="1600" b="1" dirty="0" err="1">
                <a:solidFill>
                  <a:srgbClr val="333333"/>
                </a:solidFill>
                <a:latin typeface="+mn-lt"/>
              </a:rPr>
              <a:t>mail</a:t>
            </a:r>
            <a:r>
              <a:rPr lang="ru-RU" sz="1600" b="1" dirty="0">
                <a:solidFill>
                  <a:srgbClr val="333333"/>
                </a:solidFill>
                <a:latin typeface="+mn-lt"/>
              </a:rPr>
              <a:t>: </a:t>
            </a:r>
            <a:r>
              <a:rPr lang="ru-RU" sz="1600" dirty="0">
                <a:solidFill>
                  <a:srgbClr val="1269A5"/>
                </a:solidFill>
                <a:latin typeface="+mn-lt"/>
                <a:hlinkClick r:id="rId2"/>
              </a:rPr>
              <a:t>finkir@bk.ru</a:t>
            </a:r>
            <a:endParaRPr lang="ru-RU" sz="1600" dirty="0">
              <a:solidFill>
                <a:srgbClr val="333333"/>
              </a:solidFill>
              <a:latin typeface="+mn-lt"/>
            </a:endParaRPr>
          </a:p>
          <a:p>
            <a:r>
              <a:rPr lang="ru-RU" sz="1600" dirty="0" smtClean="0">
                <a:latin typeface="+mn-lt"/>
              </a:rPr>
              <a:t> тел. 8 42354 23238</a:t>
            </a:r>
          </a:p>
          <a:p>
            <a:r>
              <a:rPr lang="ru-RU" sz="1600" dirty="0">
                <a:latin typeface="+mn-lt"/>
              </a:rPr>
              <a:t> </a:t>
            </a:r>
            <a:r>
              <a:rPr lang="ru-RU" sz="1600" dirty="0" smtClean="0">
                <a:latin typeface="+mn-lt"/>
              </a:rPr>
              <a:t>        8 42354 22848</a:t>
            </a:r>
            <a:endParaRPr lang="ru-RU" sz="1600" dirty="0">
              <a:latin typeface="+mn-lt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28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0006202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rgbClr val="17375E"/>
                </a:solidFill>
              </a:rPr>
              <a:t>Административное 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400" dirty="0" smtClean="0"/>
              <a:t>Кировский </a:t>
            </a:r>
            <a:r>
              <a:rPr lang="ru-RU" sz="1400" dirty="0"/>
              <a:t>муниципальный район (рисунок </a:t>
            </a:r>
            <a:r>
              <a:rPr lang="ru-RU" sz="1400" dirty="0" smtClean="0"/>
              <a:t>1) </a:t>
            </a:r>
            <a:r>
              <a:rPr lang="ru-RU" sz="1400" dirty="0"/>
              <a:t>расположен в 322 км от Владивостока по автодороге, которая связана с магистралью Хабаровск – Владивосток. Кировский район располагается в центральной части Приморского края. Район находится на берегу реки Уссури. Он граничит на юге со Спасским и </a:t>
            </a:r>
            <a:r>
              <a:rPr lang="ru-RU" sz="1400" dirty="0" err="1"/>
              <a:t>Яковлевским</a:t>
            </a:r>
            <a:r>
              <a:rPr lang="ru-RU" sz="1400" dirty="0"/>
              <a:t> районами, на востоке с </a:t>
            </a:r>
            <a:r>
              <a:rPr lang="ru-RU" sz="1400" dirty="0" err="1"/>
              <a:t>Чугуевским</a:t>
            </a:r>
            <a:r>
              <a:rPr lang="ru-RU" sz="1400" dirty="0"/>
              <a:t>, на севере с </a:t>
            </a:r>
            <a:r>
              <a:rPr lang="ru-RU" sz="1400" dirty="0" err="1" smtClean="0"/>
              <a:t>Дальнереченским</a:t>
            </a:r>
            <a:r>
              <a:rPr lang="ru-RU" sz="1400" dirty="0" smtClean="0"/>
              <a:t> и Лесозаводским, на западе с КНР.</a:t>
            </a:r>
            <a:endParaRPr lang="ru-RU" sz="1400" dirty="0"/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На западной части района плоская заболоченная равнина, над которой местами </a:t>
            </a:r>
            <a:r>
              <a:rPr lang="ru-RU" sz="1400" dirty="0" smtClean="0"/>
              <a:t>возвышаются </a:t>
            </a:r>
            <a:r>
              <a:rPr lang="ru-RU" sz="1400" dirty="0"/>
              <a:t>изолированные мелкосопочные массивы. Самая низкая точка района находится на северо-западе, на урезе р. </a:t>
            </a:r>
            <a:r>
              <a:rPr lang="ru-RU" sz="1400" dirty="0" err="1"/>
              <a:t>Сунгача</a:t>
            </a:r>
            <a:r>
              <a:rPr lang="ru-RU" sz="1400" dirty="0"/>
              <a:t> и составляет 64 м. Центральную часть района пересекает р. Уссури. Также, в центральную часть заходит среднегорный хр. Синий с высшей точкой района является пик г. Золотая и составляет 945,6 м. В восточной части располагаются отроги Сихотэ-Алиня (хр. Холодный, Горбатый и др.) с высотами до 873,6 м (г. Круглая Сопка).</a:t>
            </a:r>
          </a:p>
          <a:p>
            <a:pPr algn="just"/>
            <a:r>
              <a:rPr lang="ru-RU" sz="1400" dirty="0"/>
              <a:t>Район, несмотря на сравнительно благоприятные климатические условия, населён неравномерно. Леса занимают половину территории района</a:t>
            </a:r>
            <a:r>
              <a:rPr lang="ru-RU" sz="1400" dirty="0" smtClean="0"/>
              <a:t>.</a:t>
            </a:r>
          </a:p>
          <a:p>
            <a:pPr algn="just"/>
            <a:r>
              <a:rPr lang="ru-RU" sz="1400" dirty="0" smtClean="0"/>
              <a:t> </a:t>
            </a:r>
            <a:r>
              <a:rPr lang="ru-RU" sz="1400" dirty="0"/>
              <a:t>В Кировском районе 27 населенных пунктов: 2 городских и 4 сельских поселений 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1026" name="Picture 2" descr="C:\Users\Марина\Desktop\300px-Prim-Kray-Kirovsky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377" y="4219021"/>
            <a:ext cx="3523284" cy="24335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9665983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17375E"/>
                </a:solidFill>
              </a:rPr>
              <a:t>Основные социально-экономические показатели Кировского муниципального района </a:t>
            </a:r>
            <a:endParaRPr lang="ru-RU" dirty="0">
              <a:solidFill>
                <a:srgbClr val="17375E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5824618"/>
              </p:ext>
            </p:extLst>
          </p:nvPr>
        </p:nvGraphicFramePr>
        <p:xfrm>
          <a:off x="450574" y="1029221"/>
          <a:ext cx="7871791" cy="40044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2574"/>
                <a:gridCol w="2849217"/>
              </a:tblGrid>
              <a:tr h="0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На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</a:rPr>
                        <a:t> 01.01.2024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5867" marR="65867" marT="0" marB="0"/>
                </a:tc>
              </a:tr>
              <a:tr h="33493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Территория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3483,9 </a:t>
                      </a:r>
                      <a:r>
                        <a:rPr lang="ru-RU" sz="16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кв.м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</a:tr>
              <a:tr h="5094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Население района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17605 чел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</a:tr>
              <a:tr h="3279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Уровень безработицы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1,9%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</a:tr>
              <a:tr h="6177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Объем</a:t>
                      </a:r>
                      <a:r>
                        <a:rPr lang="ru-RU" sz="1600" baseline="0" dirty="0" smtClean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жилищного строительства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1808,00 </a:t>
                      </a:r>
                      <a:r>
                        <a:rPr lang="ru-RU" sz="1600" dirty="0" err="1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кв.м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</a:tr>
              <a:tr h="3258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Прожиточный минимум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15 453,00 руб.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</a:tr>
              <a:tr h="15568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17375E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Размер среднемесячной заработной платы работающих (без субъектов малого предпринимательства) </a:t>
                      </a:r>
                      <a:endParaRPr lang="ru-RU" sz="1600" dirty="0">
                        <a:solidFill>
                          <a:srgbClr val="17375E"/>
                        </a:solidFill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49 422,8 руб.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65867" marR="65867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8552908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6297" y="305426"/>
            <a:ext cx="7979735" cy="594574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  <a:t/>
            </a:r>
            <a:br>
              <a:rPr lang="ru-RU" altLang="ru-RU" sz="2000" kern="0" dirty="0" smtClean="0">
                <a:solidFill>
                  <a:srgbClr val="000000"/>
                </a:solidFill>
                <a:latin typeface="Times New Roman" pitchFamily="18" charset="0"/>
              </a:rPr>
            </a:br>
            <a:r>
              <a:rPr lang="ru-RU" altLang="ru-RU" sz="2000" i="1" kern="0" dirty="0" smtClean="0">
                <a:solidFill>
                  <a:srgbClr val="000000"/>
                </a:solidFill>
              </a:rPr>
              <a:t>Основные </a:t>
            </a:r>
            <a:r>
              <a:rPr lang="ru-RU" altLang="ru-RU" sz="2000" i="1" kern="0" dirty="0">
                <a:solidFill>
                  <a:srgbClr val="000000"/>
                </a:solidFill>
              </a:rPr>
              <a:t>задачи и приоритетные направления бюджетной политики Кировского муниципального района на </a:t>
            </a:r>
            <a:r>
              <a:rPr lang="ru-RU" altLang="ru-RU" sz="2000" i="1" kern="0" dirty="0" smtClean="0">
                <a:solidFill>
                  <a:srgbClr val="000000"/>
                </a:solidFill>
              </a:rPr>
              <a:t>2024 </a:t>
            </a:r>
            <a:r>
              <a:rPr lang="ru-RU" altLang="ru-RU" sz="2000" i="1" kern="0" dirty="0">
                <a:solidFill>
                  <a:srgbClr val="000000"/>
                </a:solidFill>
              </a:rPr>
              <a:t>год</a:t>
            </a:r>
            <a:r>
              <a:rPr lang="ru-RU" altLang="ru-RU" i="1" kern="0" dirty="0">
                <a:solidFill>
                  <a:srgbClr val="000000"/>
                </a:solidFill>
              </a:rPr>
              <a:t/>
            </a:r>
            <a:br>
              <a:rPr lang="ru-RU" altLang="ru-RU" i="1" kern="0" dirty="0">
                <a:solidFill>
                  <a:srgbClr val="000000"/>
                </a:solidFill>
              </a:rPr>
            </a:b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20726"/>
            <a:ext cx="8458200" cy="5645888"/>
          </a:xfrm>
        </p:spPr>
        <p:txBody>
          <a:bodyPr/>
          <a:lstStyle/>
          <a:p>
            <a:pPr algn="just"/>
            <a:r>
              <a:rPr lang="ru-RU" sz="1450" dirty="0"/>
              <a:t>Бюджет Кировского муниципального района на </a:t>
            </a:r>
            <a:r>
              <a:rPr lang="ru-RU" sz="1450" dirty="0" smtClean="0"/>
              <a:t>2024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2025 </a:t>
            </a:r>
            <a:r>
              <a:rPr lang="ru-RU" sz="1450" dirty="0"/>
              <a:t>и </a:t>
            </a:r>
            <a:r>
              <a:rPr lang="ru-RU" sz="1450" dirty="0" smtClean="0"/>
              <a:t>2026 </a:t>
            </a:r>
            <a:r>
              <a:rPr lang="ru-RU" sz="1450" dirty="0"/>
              <a:t>годов подготовлен с соблюдением требований Бюджетного кодекса Российской Федерации и Положения «О бюджетном устройстве, бюджетном процессе и межбюджетных отношениях в Кировском муниципальном </a:t>
            </a:r>
            <a:r>
              <a:rPr lang="ru-RU" sz="1450" dirty="0" smtClean="0"/>
              <a:t>районе».</a:t>
            </a:r>
            <a:endParaRPr lang="ru-RU" sz="1450" dirty="0"/>
          </a:p>
          <a:p>
            <a:pPr algn="just"/>
            <a:r>
              <a:rPr lang="ru-RU" sz="1450" dirty="0"/>
              <a:t>Бюджет района сформирован на трехлетний период и отвечает положениям Основных направлений бюджетной и налоговой политики Кировского муниципального района на </a:t>
            </a:r>
            <a:r>
              <a:rPr lang="ru-RU" sz="1450" dirty="0" smtClean="0"/>
              <a:t>2024 </a:t>
            </a:r>
            <a:r>
              <a:rPr lang="ru-RU" sz="1450" dirty="0"/>
              <a:t>год и плановый период </a:t>
            </a:r>
            <a:r>
              <a:rPr lang="ru-RU" sz="1450" dirty="0" smtClean="0"/>
              <a:t>2025 </a:t>
            </a:r>
            <a:r>
              <a:rPr lang="ru-RU" sz="1450" dirty="0"/>
              <a:t>и </a:t>
            </a:r>
            <a:r>
              <a:rPr lang="ru-RU" sz="1450" dirty="0" smtClean="0"/>
              <a:t>2026 </a:t>
            </a:r>
            <a:r>
              <a:rPr lang="ru-RU" sz="1450" dirty="0"/>
              <a:t>годов.</a:t>
            </a:r>
          </a:p>
          <a:p>
            <a:pPr algn="just"/>
            <a:r>
              <a:rPr lang="ru-RU" sz="1450" dirty="0"/>
              <a:t>Бюджетная политика на </a:t>
            </a:r>
            <a:r>
              <a:rPr lang="ru-RU" sz="1450" dirty="0" smtClean="0"/>
              <a:t>2024 </a:t>
            </a:r>
            <a:r>
              <a:rPr lang="ru-RU" sz="1450" dirty="0"/>
              <a:t>– </a:t>
            </a:r>
            <a:r>
              <a:rPr lang="ru-RU" sz="1450" dirty="0" smtClean="0"/>
              <a:t>2026 </a:t>
            </a:r>
            <a:r>
              <a:rPr lang="ru-RU" sz="1450" dirty="0"/>
              <a:t>годы направлена на адаптацию бюджетных ресурсов к новым экономическим реалиям с целью сохранения социальной стабильности в Кировском муниципальном районе, создание условий для устойчивого социально-экономического развития района.</a:t>
            </a:r>
          </a:p>
          <a:p>
            <a:pPr algn="just"/>
            <a:r>
              <a:rPr lang="ru-RU" sz="1450" dirty="0"/>
              <a:t>В приоритетах бюджетной политики Кировского муниципального района на среднесрочный период сохраняется обеспечение исполнения принятых расходных обязательств наиболее эффективным способом, мобилизация внутренних источников, более четкая увязка бюджетных расходов, обеспечение открытости и прозрачности бюджетного процесса.</a:t>
            </a:r>
          </a:p>
          <a:p>
            <a:pPr algn="just"/>
            <a:r>
              <a:rPr lang="ru-RU" sz="1450" dirty="0"/>
              <a:t>Исходя из принципов ответственной бюджетной политики, для поддержания сбалансированности районного бюджета при его формировании приняты меры по включению в бюджет в первоочередном порядке расходов на финансирование действующих расходных обязательств, непринятию новых расходных обязательств, недопущению наращивания объема муниципального долга.</a:t>
            </a:r>
          </a:p>
          <a:p>
            <a:pPr algn="just"/>
            <a:r>
              <a:rPr lang="ru-RU" sz="1450" dirty="0"/>
              <a:t>Формирование бюджетных расходов на </a:t>
            </a:r>
            <a:r>
              <a:rPr lang="ru-RU" sz="1450" dirty="0" smtClean="0"/>
              <a:t>2024 </a:t>
            </a:r>
            <a:r>
              <a:rPr lang="ru-RU" sz="1450" dirty="0"/>
              <a:t>- </a:t>
            </a:r>
            <a:r>
              <a:rPr lang="ru-RU" sz="1450" dirty="0" smtClean="0"/>
              <a:t>2026 </a:t>
            </a:r>
            <a:r>
              <a:rPr lang="ru-RU" sz="1450" dirty="0"/>
              <a:t>годы осуществлено на основе сохранения консервативного подхода.</a:t>
            </a:r>
          </a:p>
          <a:p>
            <a:pPr algn="just"/>
            <a:r>
              <a:rPr lang="ru-RU" sz="1450" dirty="0"/>
              <a:t>Основной задачей стала реализация уже принятых решений в рамках бюджета </a:t>
            </a:r>
            <a:r>
              <a:rPr lang="ru-RU" sz="1450" dirty="0" smtClean="0"/>
              <a:t>2024-2026 </a:t>
            </a:r>
            <a:r>
              <a:rPr lang="ru-RU" sz="1450" dirty="0"/>
              <a:t>годов.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5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8625037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748" y="160338"/>
            <a:ext cx="8213651" cy="887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dirty="0" smtClean="0">
                <a:solidFill>
                  <a:prstClr val="black"/>
                </a:solidFill>
                <a:latin typeface="Calibri"/>
              </a:rPr>
            </a:b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Нормативы 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отчислений в бюджет Кировского муниципального района от налоговых и неналоговых доходов на </a:t>
            </a:r>
            <a:r>
              <a:rPr lang="ru-RU" sz="2400" dirty="0" smtClean="0">
                <a:solidFill>
                  <a:prstClr val="black"/>
                </a:solidFill>
                <a:latin typeface="Calibri"/>
              </a:rPr>
              <a:t>2024 </a:t>
            </a:r>
            <a:r>
              <a:rPr lang="ru-RU" sz="2400" dirty="0">
                <a:solidFill>
                  <a:prstClr val="black"/>
                </a:solidFill>
                <a:latin typeface="Calibri"/>
              </a:rPr>
              <a:t>год</a:t>
            </a:r>
            <a:r>
              <a:rPr lang="ru-RU" sz="2400" b="0" dirty="0">
                <a:solidFill>
                  <a:prstClr val="black"/>
                </a:solidFill>
                <a:latin typeface="Calibri"/>
              </a:rPr>
              <a:t/>
            </a:r>
            <a:br>
              <a:rPr lang="ru-RU" sz="2400" b="0" dirty="0">
                <a:solidFill>
                  <a:prstClr val="black"/>
                </a:solidFill>
                <a:latin typeface="Calibri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5" name="Содержимое 15"/>
          <p:cNvSpPr txBox="1">
            <a:spLocks/>
          </p:cNvSpPr>
          <p:nvPr/>
        </p:nvSpPr>
        <p:spPr>
          <a:xfrm>
            <a:off x="214313" y="1196752"/>
            <a:ext cx="4213671" cy="3744416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доходы физических лиц – по нормативу  100,0000000% (в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т.ч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доп. норматив 85,0000000%)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Акцизы на автомобильный бензин, прямогонный бензин, дизельное топливо, моторные масла для дизельных и (или) карбюраторных (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инжекторных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) двигателей, производимые на территории РФ - по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нормативу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0,205235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– по нормативу 2,0 %</a:t>
            </a:r>
          </a:p>
          <a:p>
            <a:pPr lvl="0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Единый сельскохозяйственный налог – </a:t>
            </a:r>
            <a:r>
              <a:rPr kumimoji="0" lang="ru-RU" sz="1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по нормативу</a:t>
            </a:r>
            <a:r>
              <a:rPr lang="ru-RU" sz="1400" smtClean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взимаемый на территориях городских поселений – 50%, налог, взимаемый на территориях сельских поселений – 70%</a:t>
            </a: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Содержимое 15"/>
          <p:cNvSpPr txBox="1">
            <a:spLocks/>
          </p:cNvSpPr>
          <p:nvPr/>
        </p:nvSpPr>
        <p:spPr>
          <a:xfrm>
            <a:off x="4644008" y="1124744"/>
            <a:ext cx="4320480" cy="3816424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патентной системы налогообложения – по нормативу 100 % 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 на имущество физических лиц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Земельный налог – по нормативу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Государственная пошлина – по нормативу    100 %</a:t>
            </a: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v"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Налог, взимаемый в связи с применением упрощенной системы налогообложения – в соответствии с законом Приморского края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5301208"/>
            <a:ext cx="8640960" cy="1269713"/>
          </a:xfrm>
          <a:prstGeom prst="roundRect">
            <a:avLst/>
          </a:prstGeom>
          <a:solidFill>
            <a:srgbClr val="8064A2">
              <a:lumMod val="40000"/>
              <a:lumOff val="60000"/>
            </a:srgbClr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Неналоговые доходы 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ru-RU" sz="14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доходы</a:t>
            </a: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 от использования имущества, находящегося в государственной и муниципальной собственности; доходы от оказания платных услуг; доходы от продажи материальных и нематериальных активов, прочие неналоговые доходы – по нормативу 100 %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платежи при пользовании природными ресурсами – по нормативу 60%; штрафы, санкции, возмещение ущерба – в соответствии с законодательством РФ.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8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7814560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7" name="Picture 4" descr="герб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58949" y="126025"/>
            <a:ext cx="7687339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ОСНОВНЫЕ ПАРАМЕТРЫ БЮДЖЕТА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 КИРОВСКОГО МУНИЦИПАЛЬНОГО РАЙОНА</a:t>
            </a:r>
          </a:p>
          <a:p>
            <a:pPr algn="ctr">
              <a:lnSpc>
                <a:spcPct val="150000"/>
              </a:lnSpc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 И  ПЛАНОВЫЙ ПЕРИОД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2025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20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ГОДОВ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905037" y="1418686"/>
            <a:ext cx="87831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200" b="1" dirty="0"/>
              <a:t>тыс. руб.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855292"/>
              </p:ext>
            </p:extLst>
          </p:nvPr>
        </p:nvGraphicFramePr>
        <p:xfrm>
          <a:off x="457200" y="1876022"/>
          <a:ext cx="8424936" cy="4156671"/>
        </p:xfrm>
        <a:graphic>
          <a:graphicData uri="http://schemas.openxmlformats.org/drawingml/2006/table">
            <a:tbl>
              <a:tblPr/>
              <a:tblGrid>
                <a:gridCol w="1944216"/>
                <a:gridCol w="2232248"/>
                <a:gridCol w="2160240"/>
                <a:gridCol w="208823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solidFill>
                          <a:srgbClr val="FF0000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Прогноз</a:t>
                      </a: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8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2024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 год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1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Доходы: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882733,63979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754632,786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766856,98444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налоговые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и           неналоговые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270858,05834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274426,000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270765,000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безвозмездные поступления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611875,58145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480206,786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496091,98444</a:t>
                      </a:r>
                      <a:endParaRPr lang="ru-RU" sz="13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885233,63979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757132,786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769356,98444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(-)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профицит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(+</a:t>
                      </a:r>
                      <a:r>
                        <a:rPr lang="en-US" sz="14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400" b="1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3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-2500,000</a:t>
                      </a: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-2500,000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-2500,000</a:t>
                      </a:r>
                      <a:endParaRPr lang="ru-RU" sz="13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260" marR="682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3889948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7562" y="160338"/>
            <a:ext cx="7947837" cy="88741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chemeClr val="tx1"/>
                </a:solidFill>
              </a:rPr>
              <a:t>Структура доходов местного бюджета на 2024 год</a:t>
            </a:r>
            <a:endParaRPr lang="ru-RU" sz="2200" dirty="0">
              <a:solidFill>
                <a:schemeClr val="tx1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6223978"/>
              </p:ext>
            </p:extLst>
          </p:nvPr>
        </p:nvGraphicFramePr>
        <p:xfrm>
          <a:off x="457200" y="1076326"/>
          <a:ext cx="8176437" cy="276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FD1E93-168C-4E3F-B839-29F00AE4705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6" name="Picture 4" descr="герб2"/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28000" cy="9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478029" y="3845078"/>
            <a:ext cx="1360691" cy="780085"/>
            <a:chOff x="36620" y="1201597"/>
            <a:chExt cx="1354916" cy="1188029"/>
          </a:xfrm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36620" y="1201597"/>
              <a:ext cx="1354916" cy="1188029"/>
            </a:xfrm>
            <a:prstGeom prst="roundRect">
              <a:avLst>
                <a:gd name="adj" fmla="val 16670"/>
              </a:avLst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Скругленный прямоугольник 4"/>
            <p:cNvSpPr/>
            <p:nvPr/>
          </p:nvSpPr>
          <p:spPr>
            <a:xfrm>
              <a:off x="94625" y="1259602"/>
              <a:ext cx="1238906" cy="107201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6" name="Группа 15"/>
          <p:cNvGrpSpPr/>
          <p:nvPr/>
        </p:nvGrpSpPr>
        <p:grpSpPr>
          <a:xfrm>
            <a:off x="1944012" y="3632427"/>
            <a:ext cx="6593931" cy="1166219"/>
            <a:chOff x="1498576" y="1091850"/>
            <a:chExt cx="4213984" cy="1647879"/>
          </a:xfrm>
        </p:grpSpPr>
        <p:sp>
          <p:nvSpPr>
            <p:cNvPr id="17" name="Прямоугольник 16"/>
            <p:cNvSpPr/>
            <p:nvPr/>
          </p:nvSpPr>
          <p:spPr>
            <a:xfrm>
              <a:off x="1498576" y="1336983"/>
              <a:ext cx="4213984" cy="140274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рямоугольник 17"/>
            <p:cNvSpPr/>
            <p:nvPr/>
          </p:nvSpPr>
          <p:spPr>
            <a:xfrm>
              <a:off x="1498576" y="1091850"/>
              <a:ext cx="4213984" cy="140274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ru-RU" sz="1400" kern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/>
              </a:endParaRPr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/>
                </a:rPr>
                <a:t>Доходы от предусмотренных законодательством Российской Федерации о налогах и сборах федеральных налогов и сборов, в том числе от налогов, предусмотренных специальными налоговыми режимами, региональных налогов, а также пеней и штрафов по ним </a:t>
              </a:r>
              <a:endParaRPr lang="ru-RU" sz="1400" kern="12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</p:grpSp>
      <p:sp>
        <p:nvSpPr>
          <p:cNvPr id="21" name="Скругленный прямоугольник 4"/>
          <p:cNvSpPr/>
          <p:nvPr/>
        </p:nvSpPr>
        <p:spPr>
          <a:xfrm>
            <a:off x="519635" y="4452718"/>
            <a:ext cx="1225001" cy="6101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1400" kern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1944012" y="2878770"/>
            <a:ext cx="6593931" cy="3011667"/>
            <a:chOff x="1247702" y="2762866"/>
            <a:chExt cx="6593931" cy="3173023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1514338" y="2762866"/>
              <a:ext cx="4722703" cy="110046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Прямоугольник 23"/>
            <p:cNvSpPr/>
            <p:nvPr/>
          </p:nvSpPr>
          <p:spPr>
            <a:xfrm>
              <a:off x="1247702" y="4742551"/>
              <a:ext cx="6593931" cy="11933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Поступающие в бюджет платежи за оказание государственных услуг, за пользование природными ресурсами, за пользование государственной собственностью, от продажи государственного</a:t>
              </a:r>
              <a:endParaRPr lang="ru-RU" sz="1400" kern="1200" dirty="0"/>
            </a:p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имущества, а также платежи в виде штрафов и иных санкций за нарушение законодательства </a:t>
              </a:r>
              <a:endParaRPr lang="ru-RU" sz="1400" kern="1200" dirty="0"/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78029" y="4794098"/>
            <a:ext cx="1403934" cy="901901"/>
            <a:chOff x="0" y="2692143"/>
            <a:chExt cx="1403934" cy="1563447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0" y="2966248"/>
              <a:ext cx="1403934" cy="1289342"/>
            </a:xfrm>
            <a:prstGeom prst="roundRect">
              <a:avLst>
                <a:gd name="adj" fmla="val 16670"/>
              </a:avLst>
            </a:prstGeom>
            <a:solidFill>
              <a:srgbClr val="3FCD57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Скругленный прямоугольник 4"/>
            <p:cNvSpPr/>
            <p:nvPr/>
          </p:nvSpPr>
          <p:spPr>
            <a:xfrm>
              <a:off x="62952" y="2692143"/>
              <a:ext cx="1278030" cy="11634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4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Неналоговые доходы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78029" y="5890435"/>
            <a:ext cx="1407688" cy="756388"/>
            <a:chOff x="9930" y="4099694"/>
            <a:chExt cx="1407688" cy="1114765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9930" y="4099694"/>
              <a:ext cx="1407688" cy="1114765"/>
            </a:xfrm>
            <a:prstGeom prst="roundRect">
              <a:avLst>
                <a:gd name="adj" fmla="val 16670"/>
              </a:avLst>
            </a:prstGeom>
            <a:solidFill>
              <a:schemeClr val="accent6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Скругленный прямоугольник 4"/>
            <p:cNvSpPr/>
            <p:nvPr/>
          </p:nvSpPr>
          <p:spPr>
            <a:xfrm>
              <a:off x="64358" y="4154122"/>
              <a:ext cx="1298832" cy="100590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</a:t>
              </a:r>
              <a:endParaRPr lang="ru-RU" sz="14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1944012" y="2974147"/>
            <a:ext cx="6593930" cy="3672676"/>
            <a:chOff x="1230154" y="4163042"/>
            <a:chExt cx="6593930" cy="3672676"/>
          </a:xfrm>
        </p:grpSpPr>
        <p:sp>
          <p:nvSpPr>
            <p:cNvPr id="32" name="Прямоугольник 31"/>
            <p:cNvSpPr/>
            <p:nvPr/>
          </p:nvSpPr>
          <p:spPr>
            <a:xfrm>
              <a:off x="1530857" y="4163042"/>
              <a:ext cx="4654570" cy="909706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Прямоугольник 32"/>
            <p:cNvSpPr/>
            <p:nvPr/>
          </p:nvSpPr>
          <p:spPr>
            <a:xfrm>
              <a:off x="1230154" y="7079331"/>
              <a:ext cx="6593930" cy="75638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114300" lvl="1" indent="-114300" algn="just" defTabSz="62230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Дотации, субсидии, субвенции, иные межбюджетные трансферты </a:t>
              </a:r>
              <a:r>
                <a:rPr lang="ru-RU" sz="1400" kern="12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Безвозмездные поступления </a:t>
              </a:r>
              <a:r>
                <a:rPr lang="ru-RU" sz="1400" kern="1200" dirty="0" smtClean="0">
                  <a:solidFill>
                    <a:srgbClr val="000000"/>
                  </a:solidFill>
                  <a:latin typeface="Times New Roman"/>
                </a:rPr>
                <a:t>из федерального и областного бюджета, а также безвозмездные поступления от физических и юридических лиц</a:t>
              </a:r>
              <a:endParaRPr lang="ru-RU" sz="1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14883878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87410543"/>
              </p:ext>
            </p:extLst>
          </p:nvPr>
        </p:nvGraphicFramePr>
        <p:xfrm>
          <a:off x="0" y="0"/>
          <a:ext cx="9144000" cy="69094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972" y="271721"/>
            <a:ext cx="8187070" cy="477520"/>
          </a:xfrm>
          <a:noFill/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налоговых доходов бюджета на 2024 год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9ED5B1-A891-4EC1-A0FA-F733B810D979}" type="slidenum">
              <a:rPr lang="ru-RU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0" y="2238376"/>
            <a:ext cx="2638425" cy="9429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>
              <a:ln w="1905"/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462462" y="23526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090987" y="34099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586537" y="236220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272212" y="4819650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91037" y="4752975"/>
            <a:ext cx="714375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567362" y="1781175"/>
            <a:ext cx="84296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sz="200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53855709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15702</TotalTime>
  <Words>5111</Words>
  <Application>Microsoft Office PowerPoint</Application>
  <PresentationFormat>Экран (4:3)</PresentationFormat>
  <Paragraphs>1358</Paragraphs>
  <Slides>28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Презентация PowerPoint</vt:lpstr>
      <vt:lpstr>Основные термины и понятия, используемые при составлении бюджета </vt:lpstr>
      <vt:lpstr>Административное деление</vt:lpstr>
      <vt:lpstr>Основные социально-экономические показатели Кировского муниципального района </vt:lpstr>
      <vt:lpstr> Основные задачи и приоритетные направления бюджетной политики Кировского муниципального района на 2024 год </vt:lpstr>
      <vt:lpstr> Нормативы отчислений в бюджет Кировского муниципального района от налоговых и неналоговых доходов на 2024 год </vt:lpstr>
      <vt:lpstr>Презентация PowerPoint</vt:lpstr>
      <vt:lpstr>Структура доходов местного бюджета на 2024 год</vt:lpstr>
      <vt:lpstr>Структура налоговых доходов бюджета на 2024 год</vt:lpstr>
      <vt:lpstr>Структура неналоговых доходов бюджета на 2024 год</vt:lpstr>
      <vt:lpstr>Межбюджетные трансферты </vt:lpstr>
      <vt:lpstr>Презентация PowerPoint</vt:lpstr>
      <vt:lpstr>РАСХОДЫ БЮДЖЕТА </vt:lpstr>
      <vt:lpstr>Структура расходов бюджета Кировского муниципального района  на 2024 год.</vt:lpstr>
      <vt:lpstr>Структура расходов районного бюджета  на 2024 год и плановый период 2025 и 2026 годов</vt:lpstr>
      <vt:lpstr>Структура расходов бюджета Кировского муниципального района на 2024 год</vt:lpstr>
      <vt:lpstr>Муниципальные программы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Муниципальные программы  Кировского муниципального района на 2024 год</vt:lpstr>
      <vt:lpstr>        Структура бюджета Кировского муниципального района</vt:lpstr>
      <vt:lpstr>Информация для контактов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Wolf</dc:creator>
  <cp:lastModifiedBy>Юля Игнатова</cp:lastModifiedBy>
  <cp:revision>970</cp:revision>
  <cp:lastPrinted>2017-06-15T22:27:28Z</cp:lastPrinted>
  <dcterms:created xsi:type="dcterms:W3CDTF">2010-06-18T09:27:04Z</dcterms:created>
  <dcterms:modified xsi:type="dcterms:W3CDTF">2024-03-07T00:04:41Z</dcterms:modified>
</cp:coreProperties>
</file>