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4" r:id="rId6"/>
    <p:sldId id="266" r:id="rId7"/>
    <p:sldId id="261" r:id="rId8"/>
    <p:sldId id="263" r:id="rId9"/>
  </p:sldIdLst>
  <p:sldSz cx="12192000" cy="6858000"/>
  <p:notesSz cx="6888163" cy="10018713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461">
          <p15:clr>
            <a:srgbClr val="A4A3A4"/>
          </p15:clr>
        </p15:guide>
        <p15:guide id="2" orient="horz" pos="640">
          <p15:clr>
            <a:srgbClr val="A4A3A4"/>
          </p15:clr>
        </p15:guide>
        <p15:guide id="3" orient="horz" pos="28">
          <p15:clr>
            <a:srgbClr val="A4A3A4"/>
          </p15:clr>
        </p15:guide>
        <p15:guide id="4" orient="horz" pos="4315">
          <p15:clr>
            <a:srgbClr val="A4A3A4"/>
          </p15:clr>
        </p15:guide>
        <p15:guide id="5" pos="4679">
          <p15:clr>
            <a:srgbClr val="A4A3A4"/>
          </p15:clr>
        </p15:guide>
        <p15:guide id="6" pos="7680">
          <p15:clr>
            <a:srgbClr val="A4A3A4"/>
          </p15:clr>
        </p15:guide>
        <p15:guide id="7" pos="529">
          <p15:clr>
            <a:srgbClr val="A4A3A4"/>
          </p15:clr>
        </p15:guide>
        <p15:guide id="8" orient="horz" pos="436">
          <p15:clr>
            <a:srgbClr val="A4A3A4"/>
          </p15:clr>
        </p15:guide>
        <p15:guide id="9" orient="horz" pos="2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94680" autoAdjust="0"/>
  </p:normalViewPr>
  <p:slideViewPr>
    <p:cSldViewPr snapToGrid="0">
      <p:cViewPr>
        <p:scale>
          <a:sx n="80" d="100"/>
          <a:sy n="80" d="100"/>
        </p:scale>
        <p:origin x="-264" y="-810"/>
      </p:cViewPr>
      <p:guideLst>
        <p:guide orient="horz" pos="640"/>
        <p:guide orient="horz" pos="28"/>
        <p:guide orient="horz" pos="4315"/>
        <p:guide orient="horz" pos="436"/>
        <p:guide orient="horz" pos="210"/>
        <p:guide pos="461"/>
        <p:guide pos="4679"/>
        <p:guide pos="7680"/>
        <p:guide pos="5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2676"/>
          </a:xfrm>
          <a:prstGeom prst="rect">
            <a:avLst/>
          </a:prstGeom>
        </p:spPr>
        <p:txBody>
          <a:bodyPr vert="horz" lIns="92430" tIns="46215" rIns="92430" bIns="462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700" y="1"/>
            <a:ext cx="2984870" cy="502676"/>
          </a:xfrm>
          <a:prstGeom prst="rect">
            <a:avLst/>
          </a:prstGeom>
        </p:spPr>
        <p:txBody>
          <a:bodyPr vert="horz" lIns="92430" tIns="46215" rIns="92430" bIns="46215" rtlCol="0"/>
          <a:lstStyle>
            <a:lvl1pPr algn="r">
              <a:defRPr sz="1200"/>
            </a:lvl1pPr>
          </a:lstStyle>
          <a:p>
            <a:fld id="{80E32312-5B89-DD42-848A-68BF6D57334A}" type="datetimeFigureOut">
              <a:rPr lang="ru-RU" smtClean="0"/>
              <a:pPr/>
              <a:t>03.12.2024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50950"/>
            <a:ext cx="6015037" cy="3382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0" tIns="46215" rIns="92430" bIns="462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1508"/>
            <a:ext cx="5510530" cy="3944867"/>
          </a:xfrm>
          <a:prstGeom prst="rect">
            <a:avLst/>
          </a:prstGeom>
        </p:spPr>
        <p:txBody>
          <a:bodyPr vert="horz" lIns="92430" tIns="46215" rIns="92430" bIns="4621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6042"/>
            <a:ext cx="2984870" cy="502675"/>
          </a:xfrm>
          <a:prstGeom prst="rect">
            <a:avLst/>
          </a:prstGeom>
        </p:spPr>
        <p:txBody>
          <a:bodyPr vert="horz" lIns="92430" tIns="46215" rIns="92430" bIns="462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700" y="9516042"/>
            <a:ext cx="2984870" cy="502675"/>
          </a:xfrm>
          <a:prstGeom prst="rect">
            <a:avLst/>
          </a:prstGeom>
        </p:spPr>
        <p:txBody>
          <a:bodyPr vert="horz" lIns="92430" tIns="46215" rIns="92430" bIns="46215" rtlCol="0" anchor="b"/>
          <a:lstStyle>
            <a:lvl1pPr algn="r">
              <a:defRPr sz="1200"/>
            </a:lvl1pPr>
          </a:lstStyle>
          <a:p>
            <a:fld id="{F7360957-C22F-F241-9A22-19355D3B07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200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60957-C22F-F241-9A22-19355D3B07E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12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60957-C22F-F241-9A22-19355D3B07E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3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ADF9D4-A9C2-42B1-8997-243DBD8F7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823B489-3CA6-4283-B0E9-AD9C77348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2EA927-0FC3-449E-A879-A92264F4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48DC178-09E4-44BC-B3A0-D0E7BEBA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58FED26-9902-444E-8C3C-E53559113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89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1AA76DF-134E-4D27-8092-47DCA5003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FC954C8-277E-4641-A94B-032566C9A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F3C32BB-BFAA-4B5E-AA79-C6DE8BBE6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7433EC4-F91B-4D2E-BCFC-40FF915C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EECF2B5-F483-4C1F-8A6A-E95CBE2F1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93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16B2515-CBAD-4B8B-A662-7B9B6BA3D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BBCA798-851A-4CDE-B5F8-9745CC9B1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5B679AB-6BEC-4836-B738-4E91B192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FADDEC-111E-48AA-88E8-9C970133A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37BF97-0CED-4FCC-A52E-1B56978EB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62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Автор и дата</a:t>
            </a:r>
          </a:p>
        </p:txBody>
      </p:sp>
      <p:sp>
        <p:nvSpPr>
          <p:cNvPr id="12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9237133" y="6432553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475084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A1496C-27D2-4258-B7BA-92236C07B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E8D7E84-8D6F-406C-B16A-136A15C4B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E56B3AB-59E3-4ADD-8B08-8C234D9A7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E9D1B12-A788-4340-9B4D-77F1369C3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55938F5-9E95-4E7A-B01A-E990BA5C2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28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27535A-7F81-47BF-BD0D-B6923EC5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672345B-549B-4CFB-9B6F-6316C542B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7A2579B-9DF7-4CB8-B0F0-135282F43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5875B1-5CEF-4CE0-9B47-122F569B4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D6680E2-CB7F-4FE3-8016-A34C09A1C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08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DA32E5-70E5-44F1-855A-4D2E22E6E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7D1DEDE-8775-416E-B998-A82D640068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A0E6600-2D6E-48DF-AE58-A98B8D15B4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149105F-175C-42A2-9204-DBDE5A1F8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791BE38-CEC1-49B4-AB22-CD11E68E0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876CFA3-66DB-4CC1-BC67-E9443D2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717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B4D97F-D666-49EB-96C4-99E51381E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E1D2E91-7CEF-44F8-AB1B-05F4DDBEC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6693A0F-38CE-4846-9EAD-99AD23B4B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CFA5F8F-7B41-47AE-835C-8F9C5681A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8F663C9-C7E0-4035-84A9-59CDC0548C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1078884-4043-411D-B9EA-31E0F8A47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9F1C94A-42A3-42A4-9E50-439D0F196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38B3FBD-10FE-4624-958F-9D8156CA5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379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3E9A82-0A8B-48A7-A851-D83724A49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D3B482E-2813-4E5E-9584-91899EE4C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D4E8E19-0CC4-4248-BB48-9F886A3F7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534D176-427A-4F1D-867A-C1C7E36CF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33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EEAE5B7-A367-41DD-9C19-0BEF913C2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A80BFB2-B119-43ED-94D0-3565FB0FD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6E7C7D3-34E6-43F9-A399-AB47F89A8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8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9F04B4-F6C4-4DFC-9DD4-CD427B7A7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2CB8021-9CC5-4E27-A5AB-0B0A26E45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A0D067D-F584-4700-84ED-D628946C3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06A3C0B-535F-4046-8C64-14D659182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B21A503-17CF-42C3-BC78-A8B165BA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4B817B-6715-4EC5-A43E-30A200F03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88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9BCDD-D282-4DE5-A7D5-B4148DA0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950FFD9-1227-41A7-A547-7D23AC8F6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8D0414F-080C-44C9-90E3-CD33528659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12343FB-7BAA-4B35-A659-8B6B7C9A5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231E011-9656-418A-A5F0-FAF7FDA3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6916715-BB8B-4678-B04F-901BE507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E6C7-3DB5-4CEA-BE86-0152E48A7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17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41703B-C72A-4ABA-B284-E2022050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87975B4-4C21-420F-8278-0E9E610BB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3FC42BD-8FE7-4C71-874B-1CD4E244CC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F9CC40-B68F-4CA2-9655-E8650D8F5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D996B18-3124-48A4-A75B-4007A1560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7133" y="64410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3E6C7-3DB5-4CEA-BE86-0152E48A7C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03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282B47F-9743-03A3-2452-3AAE3FBE0A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449" t="26567" r="16281" b="20772"/>
          <a:stretch/>
        </p:blipFill>
        <p:spPr>
          <a:xfrm>
            <a:off x="3461096" y="30470"/>
            <a:ext cx="8589390" cy="686776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837361" y="30470"/>
            <a:ext cx="7354639" cy="6885801"/>
          </a:xfrm>
          <a:prstGeom prst="rect">
            <a:avLst/>
          </a:prstGeom>
          <a:solidFill>
            <a:srgbClr val="5479A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07EA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-246325" y="-100382"/>
            <a:ext cx="6356104" cy="6998613"/>
          </a:xfrm>
          <a:custGeom>
            <a:avLst/>
            <a:gdLst>
              <a:gd name="connsiteX0" fmla="*/ 152400 w 7772400"/>
              <a:gd name="connsiteY0" fmla="*/ 0 h 6995160"/>
              <a:gd name="connsiteX1" fmla="*/ 6248400 w 7772400"/>
              <a:gd name="connsiteY1" fmla="*/ 30480 h 6995160"/>
              <a:gd name="connsiteX2" fmla="*/ 7772400 w 7772400"/>
              <a:gd name="connsiteY2" fmla="*/ 3535680 h 6995160"/>
              <a:gd name="connsiteX3" fmla="*/ 6294120 w 7772400"/>
              <a:gd name="connsiteY3" fmla="*/ 6949440 h 6995160"/>
              <a:gd name="connsiteX4" fmla="*/ 0 w 7772400"/>
              <a:gd name="connsiteY4" fmla="*/ 6995160 h 6995160"/>
              <a:gd name="connsiteX5" fmla="*/ 152400 w 7772400"/>
              <a:gd name="connsiteY5" fmla="*/ 0 h 699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2400" h="6995160">
                <a:moveTo>
                  <a:pt x="152400" y="0"/>
                </a:moveTo>
                <a:lnTo>
                  <a:pt x="6248400" y="30480"/>
                </a:lnTo>
                <a:lnTo>
                  <a:pt x="7772400" y="3535680"/>
                </a:lnTo>
                <a:lnTo>
                  <a:pt x="6294120" y="6949440"/>
                </a:lnTo>
                <a:lnTo>
                  <a:pt x="0" y="6995160"/>
                </a:lnTo>
                <a:lnTo>
                  <a:pt x="152400" y="0"/>
                </a:lnTo>
                <a:close/>
              </a:path>
            </a:pathLst>
          </a:custGeom>
          <a:solidFill>
            <a:srgbClr val="547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07EA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Развитие  сегмента  зубных паст"/>
          <p:cNvSpPr txBox="1"/>
          <p:nvPr/>
        </p:nvSpPr>
        <p:spPr>
          <a:xfrm>
            <a:off x="384120" y="816689"/>
            <a:ext cx="6669341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>
              <a:defRPr sz="11600">
                <a:solidFill>
                  <a:srgbClr val="5B9BD5">
                    <a:lumOff val="16847"/>
                  </a:srgb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2000" b="1" dirty="0" smtClean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Точка роста. Развитие естественно-научных компетенций школьников в ЦОС</a:t>
            </a:r>
            <a:endParaRPr lang="ru-RU" sz="2800" b="1" dirty="0">
              <a:solidFill>
                <a:prstClr val="white"/>
              </a:solidFill>
              <a:latin typeface="Phenomena Bold" pitchFamily="2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sp>
        <p:nvSpPr>
          <p:cNvPr id="2" name="Шеврон 1"/>
          <p:cNvSpPr/>
          <p:nvPr/>
        </p:nvSpPr>
        <p:spPr>
          <a:xfrm>
            <a:off x="8419797" y="-82341"/>
            <a:ext cx="1654623" cy="6998612"/>
          </a:xfrm>
          <a:custGeom>
            <a:avLst/>
            <a:gdLst>
              <a:gd name="connsiteX0" fmla="*/ 0 w 1750317"/>
              <a:gd name="connsiteY0" fmla="*/ 0 h 7051774"/>
              <a:gd name="connsiteX1" fmla="*/ 875159 w 1750317"/>
              <a:gd name="connsiteY1" fmla="*/ 0 h 7051774"/>
              <a:gd name="connsiteX2" fmla="*/ 1750317 w 1750317"/>
              <a:gd name="connsiteY2" fmla="*/ 3525887 h 7051774"/>
              <a:gd name="connsiteX3" fmla="*/ 875159 w 1750317"/>
              <a:gd name="connsiteY3" fmla="*/ 7051774 h 7051774"/>
              <a:gd name="connsiteX4" fmla="*/ 0 w 1750317"/>
              <a:gd name="connsiteY4" fmla="*/ 7051774 h 7051774"/>
              <a:gd name="connsiteX5" fmla="*/ 875159 w 1750317"/>
              <a:gd name="connsiteY5" fmla="*/ 3525887 h 7051774"/>
              <a:gd name="connsiteX6" fmla="*/ 0 w 1750317"/>
              <a:gd name="connsiteY6" fmla="*/ 0 h 7051774"/>
              <a:gd name="connsiteX0" fmla="*/ 223283 w 1750317"/>
              <a:gd name="connsiteY0" fmla="*/ 0 h 7062407"/>
              <a:gd name="connsiteX1" fmla="*/ 875159 w 1750317"/>
              <a:gd name="connsiteY1" fmla="*/ 10633 h 7062407"/>
              <a:gd name="connsiteX2" fmla="*/ 1750317 w 1750317"/>
              <a:gd name="connsiteY2" fmla="*/ 3536520 h 7062407"/>
              <a:gd name="connsiteX3" fmla="*/ 875159 w 1750317"/>
              <a:gd name="connsiteY3" fmla="*/ 7062407 h 7062407"/>
              <a:gd name="connsiteX4" fmla="*/ 0 w 1750317"/>
              <a:gd name="connsiteY4" fmla="*/ 7062407 h 7062407"/>
              <a:gd name="connsiteX5" fmla="*/ 875159 w 1750317"/>
              <a:gd name="connsiteY5" fmla="*/ 3536520 h 7062407"/>
              <a:gd name="connsiteX6" fmla="*/ 223283 w 1750317"/>
              <a:gd name="connsiteY6" fmla="*/ 0 h 7062407"/>
              <a:gd name="connsiteX0" fmla="*/ 223283 w 1750317"/>
              <a:gd name="connsiteY0" fmla="*/ 0 h 7062407"/>
              <a:gd name="connsiteX1" fmla="*/ 875159 w 1750317"/>
              <a:gd name="connsiteY1" fmla="*/ 10633 h 7062407"/>
              <a:gd name="connsiteX2" fmla="*/ 1750317 w 1750317"/>
              <a:gd name="connsiteY2" fmla="*/ 3536520 h 7062407"/>
              <a:gd name="connsiteX3" fmla="*/ 875159 w 1750317"/>
              <a:gd name="connsiteY3" fmla="*/ 7062407 h 7062407"/>
              <a:gd name="connsiteX4" fmla="*/ 0 w 1750317"/>
              <a:gd name="connsiteY4" fmla="*/ 7062407 h 7062407"/>
              <a:gd name="connsiteX5" fmla="*/ 1491848 w 1750317"/>
              <a:gd name="connsiteY5" fmla="*/ 3525888 h 7062407"/>
              <a:gd name="connsiteX6" fmla="*/ 223283 w 1750317"/>
              <a:gd name="connsiteY6" fmla="*/ 0 h 7062407"/>
              <a:gd name="connsiteX0" fmla="*/ 552893 w 1750317"/>
              <a:gd name="connsiteY0" fmla="*/ 0 h 7062407"/>
              <a:gd name="connsiteX1" fmla="*/ 875159 w 1750317"/>
              <a:gd name="connsiteY1" fmla="*/ 10633 h 7062407"/>
              <a:gd name="connsiteX2" fmla="*/ 1750317 w 1750317"/>
              <a:gd name="connsiteY2" fmla="*/ 3536520 h 7062407"/>
              <a:gd name="connsiteX3" fmla="*/ 875159 w 1750317"/>
              <a:gd name="connsiteY3" fmla="*/ 7062407 h 7062407"/>
              <a:gd name="connsiteX4" fmla="*/ 0 w 1750317"/>
              <a:gd name="connsiteY4" fmla="*/ 7062407 h 7062407"/>
              <a:gd name="connsiteX5" fmla="*/ 1491848 w 1750317"/>
              <a:gd name="connsiteY5" fmla="*/ 3525888 h 7062407"/>
              <a:gd name="connsiteX6" fmla="*/ 552893 w 1750317"/>
              <a:gd name="connsiteY6" fmla="*/ 0 h 7062407"/>
              <a:gd name="connsiteX0" fmla="*/ 0 w 1197424"/>
              <a:gd name="connsiteY0" fmla="*/ 0 h 7094304"/>
              <a:gd name="connsiteX1" fmla="*/ 322266 w 1197424"/>
              <a:gd name="connsiteY1" fmla="*/ 10633 h 7094304"/>
              <a:gd name="connsiteX2" fmla="*/ 1197424 w 1197424"/>
              <a:gd name="connsiteY2" fmla="*/ 3536520 h 7094304"/>
              <a:gd name="connsiteX3" fmla="*/ 322266 w 1197424"/>
              <a:gd name="connsiteY3" fmla="*/ 7062407 h 7094304"/>
              <a:gd name="connsiteX4" fmla="*/ 42530 w 1197424"/>
              <a:gd name="connsiteY4" fmla="*/ 7094304 h 7094304"/>
              <a:gd name="connsiteX5" fmla="*/ 938955 w 1197424"/>
              <a:gd name="connsiteY5" fmla="*/ 3525888 h 7094304"/>
              <a:gd name="connsiteX6" fmla="*/ 0 w 1197424"/>
              <a:gd name="connsiteY6" fmla="*/ 0 h 7094304"/>
              <a:gd name="connsiteX0" fmla="*/ 0 w 1250586"/>
              <a:gd name="connsiteY0" fmla="*/ 0 h 7094304"/>
              <a:gd name="connsiteX1" fmla="*/ 322266 w 1250586"/>
              <a:gd name="connsiteY1" fmla="*/ 10633 h 7094304"/>
              <a:gd name="connsiteX2" fmla="*/ 1250586 w 1250586"/>
              <a:gd name="connsiteY2" fmla="*/ 3472725 h 7094304"/>
              <a:gd name="connsiteX3" fmla="*/ 322266 w 1250586"/>
              <a:gd name="connsiteY3" fmla="*/ 7062407 h 7094304"/>
              <a:gd name="connsiteX4" fmla="*/ 42530 w 1250586"/>
              <a:gd name="connsiteY4" fmla="*/ 7094304 h 7094304"/>
              <a:gd name="connsiteX5" fmla="*/ 938955 w 1250586"/>
              <a:gd name="connsiteY5" fmla="*/ 3525888 h 7094304"/>
              <a:gd name="connsiteX6" fmla="*/ 0 w 1250586"/>
              <a:gd name="connsiteY6" fmla="*/ 0 h 7094304"/>
              <a:gd name="connsiteX0" fmla="*/ 0 w 1250586"/>
              <a:gd name="connsiteY0" fmla="*/ 0 h 7094304"/>
              <a:gd name="connsiteX1" fmla="*/ 322266 w 1250586"/>
              <a:gd name="connsiteY1" fmla="*/ 10633 h 7094304"/>
              <a:gd name="connsiteX2" fmla="*/ 1250586 w 1250586"/>
              <a:gd name="connsiteY2" fmla="*/ 3472725 h 7094304"/>
              <a:gd name="connsiteX3" fmla="*/ 322266 w 1250586"/>
              <a:gd name="connsiteY3" fmla="*/ 7062407 h 7094304"/>
              <a:gd name="connsiteX4" fmla="*/ 42530 w 1250586"/>
              <a:gd name="connsiteY4" fmla="*/ 7094304 h 7094304"/>
              <a:gd name="connsiteX5" fmla="*/ 1013383 w 1250586"/>
              <a:gd name="connsiteY5" fmla="*/ 3451460 h 7094304"/>
              <a:gd name="connsiteX6" fmla="*/ 0 w 1250586"/>
              <a:gd name="connsiteY6" fmla="*/ 0 h 7094304"/>
              <a:gd name="connsiteX0" fmla="*/ 287079 w 1537665"/>
              <a:gd name="connsiteY0" fmla="*/ 0 h 7062407"/>
              <a:gd name="connsiteX1" fmla="*/ 609345 w 1537665"/>
              <a:gd name="connsiteY1" fmla="*/ 10633 h 7062407"/>
              <a:gd name="connsiteX2" fmla="*/ 1537665 w 1537665"/>
              <a:gd name="connsiteY2" fmla="*/ 3472725 h 7062407"/>
              <a:gd name="connsiteX3" fmla="*/ 609345 w 1537665"/>
              <a:gd name="connsiteY3" fmla="*/ 7062407 h 7062407"/>
              <a:gd name="connsiteX4" fmla="*/ 0 w 1537665"/>
              <a:gd name="connsiteY4" fmla="*/ 7019877 h 7062407"/>
              <a:gd name="connsiteX5" fmla="*/ 1300462 w 1537665"/>
              <a:gd name="connsiteY5" fmla="*/ 3451460 h 7062407"/>
              <a:gd name="connsiteX6" fmla="*/ 287079 w 1537665"/>
              <a:gd name="connsiteY6" fmla="*/ 0 h 7062407"/>
              <a:gd name="connsiteX0" fmla="*/ 287079 w 1537665"/>
              <a:gd name="connsiteY0" fmla="*/ 0 h 7019877"/>
              <a:gd name="connsiteX1" fmla="*/ 609345 w 1537665"/>
              <a:gd name="connsiteY1" fmla="*/ 10633 h 7019877"/>
              <a:gd name="connsiteX2" fmla="*/ 1537665 w 1537665"/>
              <a:gd name="connsiteY2" fmla="*/ 3472725 h 7019877"/>
              <a:gd name="connsiteX3" fmla="*/ 290369 w 1537665"/>
              <a:gd name="connsiteY3" fmla="*/ 7009244 h 7019877"/>
              <a:gd name="connsiteX4" fmla="*/ 0 w 1537665"/>
              <a:gd name="connsiteY4" fmla="*/ 7019877 h 7019877"/>
              <a:gd name="connsiteX5" fmla="*/ 1300462 w 1537665"/>
              <a:gd name="connsiteY5" fmla="*/ 3451460 h 7019877"/>
              <a:gd name="connsiteX6" fmla="*/ 287079 w 1537665"/>
              <a:gd name="connsiteY6" fmla="*/ 0 h 7019877"/>
              <a:gd name="connsiteX0" fmla="*/ 287079 w 1537665"/>
              <a:gd name="connsiteY0" fmla="*/ 0 h 7019877"/>
              <a:gd name="connsiteX1" fmla="*/ 609345 w 1537665"/>
              <a:gd name="connsiteY1" fmla="*/ 10633 h 7019877"/>
              <a:gd name="connsiteX2" fmla="*/ 1537665 w 1537665"/>
              <a:gd name="connsiteY2" fmla="*/ 3472725 h 7019877"/>
              <a:gd name="connsiteX3" fmla="*/ 290369 w 1537665"/>
              <a:gd name="connsiteY3" fmla="*/ 6977346 h 7019877"/>
              <a:gd name="connsiteX4" fmla="*/ 0 w 1537665"/>
              <a:gd name="connsiteY4" fmla="*/ 7019877 h 7019877"/>
              <a:gd name="connsiteX5" fmla="*/ 1300462 w 1537665"/>
              <a:gd name="connsiteY5" fmla="*/ 3451460 h 7019877"/>
              <a:gd name="connsiteX6" fmla="*/ 287079 w 1537665"/>
              <a:gd name="connsiteY6" fmla="*/ 0 h 7019877"/>
              <a:gd name="connsiteX0" fmla="*/ 287079 w 1537665"/>
              <a:gd name="connsiteY0" fmla="*/ 0 h 7019877"/>
              <a:gd name="connsiteX1" fmla="*/ 609345 w 1537665"/>
              <a:gd name="connsiteY1" fmla="*/ 10633 h 7019877"/>
              <a:gd name="connsiteX2" fmla="*/ 1537665 w 1537665"/>
              <a:gd name="connsiteY2" fmla="*/ 3472725 h 7019877"/>
              <a:gd name="connsiteX3" fmla="*/ 279736 w 1537665"/>
              <a:gd name="connsiteY3" fmla="*/ 7019876 h 7019877"/>
              <a:gd name="connsiteX4" fmla="*/ 0 w 1537665"/>
              <a:gd name="connsiteY4" fmla="*/ 7019877 h 7019877"/>
              <a:gd name="connsiteX5" fmla="*/ 1300462 w 1537665"/>
              <a:gd name="connsiteY5" fmla="*/ 3451460 h 7019877"/>
              <a:gd name="connsiteX6" fmla="*/ 287079 w 1537665"/>
              <a:gd name="connsiteY6" fmla="*/ 0 h 7019877"/>
              <a:gd name="connsiteX0" fmla="*/ 0 w 1580195"/>
              <a:gd name="connsiteY0" fmla="*/ 0 h 7019877"/>
              <a:gd name="connsiteX1" fmla="*/ 651875 w 1580195"/>
              <a:gd name="connsiteY1" fmla="*/ 10633 h 7019877"/>
              <a:gd name="connsiteX2" fmla="*/ 1580195 w 1580195"/>
              <a:gd name="connsiteY2" fmla="*/ 3472725 h 7019877"/>
              <a:gd name="connsiteX3" fmla="*/ 322266 w 1580195"/>
              <a:gd name="connsiteY3" fmla="*/ 7019876 h 7019877"/>
              <a:gd name="connsiteX4" fmla="*/ 42530 w 1580195"/>
              <a:gd name="connsiteY4" fmla="*/ 7019877 h 7019877"/>
              <a:gd name="connsiteX5" fmla="*/ 1342992 w 1580195"/>
              <a:gd name="connsiteY5" fmla="*/ 3451460 h 7019877"/>
              <a:gd name="connsiteX6" fmla="*/ 0 w 1580195"/>
              <a:gd name="connsiteY6" fmla="*/ 0 h 7019877"/>
              <a:gd name="connsiteX0" fmla="*/ 0 w 1580195"/>
              <a:gd name="connsiteY0" fmla="*/ 0 h 7019877"/>
              <a:gd name="connsiteX1" fmla="*/ 279736 w 1580195"/>
              <a:gd name="connsiteY1" fmla="*/ 1 h 7019877"/>
              <a:gd name="connsiteX2" fmla="*/ 1580195 w 1580195"/>
              <a:gd name="connsiteY2" fmla="*/ 3472725 h 7019877"/>
              <a:gd name="connsiteX3" fmla="*/ 322266 w 1580195"/>
              <a:gd name="connsiteY3" fmla="*/ 7019876 h 7019877"/>
              <a:gd name="connsiteX4" fmla="*/ 42530 w 1580195"/>
              <a:gd name="connsiteY4" fmla="*/ 7019877 h 7019877"/>
              <a:gd name="connsiteX5" fmla="*/ 1342992 w 1580195"/>
              <a:gd name="connsiteY5" fmla="*/ 3451460 h 7019877"/>
              <a:gd name="connsiteX6" fmla="*/ 0 w 1580195"/>
              <a:gd name="connsiteY6" fmla="*/ 0 h 7019877"/>
              <a:gd name="connsiteX0" fmla="*/ 74428 w 1654623"/>
              <a:gd name="connsiteY0" fmla="*/ 0 h 7019876"/>
              <a:gd name="connsiteX1" fmla="*/ 354164 w 1654623"/>
              <a:gd name="connsiteY1" fmla="*/ 1 h 7019876"/>
              <a:gd name="connsiteX2" fmla="*/ 1654623 w 1654623"/>
              <a:gd name="connsiteY2" fmla="*/ 3472725 h 7019876"/>
              <a:gd name="connsiteX3" fmla="*/ 396694 w 1654623"/>
              <a:gd name="connsiteY3" fmla="*/ 7019876 h 7019876"/>
              <a:gd name="connsiteX4" fmla="*/ 0 w 1654623"/>
              <a:gd name="connsiteY4" fmla="*/ 7009245 h 7019876"/>
              <a:gd name="connsiteX5" fmla="*/ 1417420 w 1654623"/>
              <a:gd name="connsiteY5" fmla="*/ 3451460 h 7019876"/>
              <a:gd name="connsiteX6" fmla="*/ 74428 w 1654623"/>
              <a:gd name="connsiteY6" fmla="*/ 0 h 7019876"/>
              <a:gd name="connsiteX0" fmla="*/ 74428 w 1654623"/>
              <a:gd name="connsiteY0" fmla="*/ 0 h 7009245"/>
              <a:gd name="connsiteX1" fmla="*/ 354164 w 1654623"/>
              <a:gd name="connsiteY1" fmla="*/ 1 h 7009245"/>
              <a:gd name="connsiteX2" fmla="*/ 1654623 w 1654623"/>
              <a:gd name="connsiteY2" fmla="*/ 3472725 h 7009245"/>
              <a:gd name="connsiteX3" fmla="*/ 258470 w 1654623"/>
              <a:gd name="connsiteY3" fmla="*/ 6998611 h 7009245"/>
              <a:gd name="connsiteX4" fmla="*/ 0 w 1654623"/>
              <a:gd name="connsiteY4" fmla="*/ 7009245 h 7009245"/>
              <a:gd name="connsiteX5" fmla="*/ 1417420 w 1654623"/>
              <a:gd name="connsiteY5" fmla="*/ 3451460 h 7009245"/>
              <a:gd name="connsiteX6" fmla="*/ 74428 w 1654623"/>
              <a:gd name="connsiteY6" fmla="*/ 0 h 7009245"/>
              <a:gd name="connsiteX0" fmla="*/ 10633 w 1654623"/>
              <a:gd name="connsiteY0" fmla="*/ 10632 h 7009244"/>
              <a:gd name="connsiteX1" fmla="*/ 354164 w 1654623"/>
              <a:gd name="connsiteY1" fmla="*/ 0 h 7009244"/>
              <a:gd name="connsiteX2" fmla="*/ 1654623 w 1654623"/>
              <a:gd name="connsiteY2" fmla="*/ 3472724 h 7009244"/>
              <a:gd name="connsiteX3" fmla="*/ 258470 w 1654623"/>
              <a:gd name="connsiteY3" fmla="*/ 6998610 h 7009244"/>
              <a:gd name="connsiteX4" fmla="*/ 0 w 1654623"/>
              <a:gd name="connsiteY4" fmla="*/ 7009244 h 7009244"/>
              <a:gd name="connsiteX5" fmla="*/ 1417420 w 1654623"/>
              <a:gd name="connsiteY5" fmla="*/ 3451459 h 7009244"/>
              <a:gd name="connsiteX6" fmla="*/ 10633 w 1654623"/>
              <a:gd name="connsiteY6" fmla="*/ 10632 h 7009244"/>
              <a:gd name="connsiteX0" fmla="*/ 10633 w 1654623"/>
              <a:gd name="connsiteY0" fmla="*/ 0 h 6998612"/>
              <a:gd name="connsiteX1" fmla="*/ 269104 w 1654623"/>
              <a:gd name="connsiteY1" fmla="*/ 1 h 6998612"/>
              <a:gd name="connsiteX2" fmla="*/ 1654623 w 1654623"/>
              <a:gd name="connsiteY2" fmla="*/ 3462092 h 6998612"/>
              <a:gd name="connsiteX3" fmla="*/ 258470 w 1654623"/>
              <a:gd name="connsiteY3" fmla="*/ 6987978 h 6998612"/>
              <a:gd name="connsiteX4" fmla="*/ 0 w 1654623"/>
              <a:gd name="connsiteY4" fmla="*/ 6998612 h 6998612"/>
              <a:gd name="connsiteX5" fmla="*/ 1417420 w 1654623"/>
              <a:gd name="connsiteY5" fmla="*/ 3440827 h 6998612"/>
              <a:gd name="connsiteX6" fmla="*/ 10633 w 1654623"/>
              <a:gd name="connsiteY6" fmla="*/ 0 h 699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4623" h="6998612">
                <a:moveTo>
                  <a:pt x="10633" y="0"/>
                </a:moveTo>
                <a:lnTo>
                  <a:pt x="269104" y="1"/>
                </a:lnTo>
                <a:lnTo>
                  <a:pt x="1654623" y="3462092"/>
                </a:lnTo>
                <a:lnTo>
                  <a:pt x="258470" y="6987978"/>
                </a:lnTo>
                <a:lnTo>
                  <a:pt x="0" y="6998612"/>
                </a:lnTo>
                <a:lnTo>
                  <a:pt x="1417420" y="3440827"/>
                </a:lnTo>
                <a:lnTo>
                  <a:pt x="10633" y="0"/>
                </a:lnTo>
                <a:close/>
              </a:path>
            </a:pathLst>
          </a:custGeom>
          <a:solidFill>
            <a:srgbClr val="EE742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звитие  сегмента  зубных паст">
            <a:extLst>
              <a:ext uri="{FF2B5EF4-FFF2-40B4-BE49-F238E27FC236}">
                <a16:creationId xmlns="" xmlns:a16="http://schemas.microsoft.com/office/drawing/2014/main" id="{88245DF2-F9AD-05C4-FBFD-0839A71CAAE5}"/>
              </a:ext>
            </a:extLst>
          </p:cNvPr>
          <p:cNvSpPr txBox="1"/>
          <p:nvPr/>
        </p:nvSpPr>
        <p:spPr>
          <a:xfrm>
            <a:off x="384119" y="3188386"/>
            <a:ext cx="5435655" cy="159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>
              <a:defRPr sz="11600">
                <a:solidFill>
                  <a:srgbClr val="5B9BD5">
                    <a:lumOff val="16847"/>
                  </a:srgb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2000" b="1" dirty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Автор/команда практики:</a:t>
            </a:r>
          </a:p>
          <a:p>
            <a:pPr lvl="0">
              <a:defRPr sz="11600">
                <a:solidFill>
                  <a:srgbClr val="5B9BD5">
                    <a:lumOff val="16847"/>
                  </a:srgb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2000" b="1" dirty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- </a:t>
            </a:r>
            <a:r>
              <a:rPr lang="ru-RU" sz="2000" b="1" dirty="0" err="1" smtClean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Милюк</a:t>
            </a:r>
            <a:r>
              <a:rPr lang="ru-RU" sz="2000" b="1" dirty="0" smtClean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 Лариса Алексеевна</a:t>
            </a:r>
            <a:endParaRPr lang="ru-RU" sz="2000" b="1" dirty="0">
              <a:solidFill>
                <a:prstClr val="white"/>
              </a:solidFill>
              <a:latin typeface="Phenomena Bold" pitchFamily="2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lvl="0">
              <a:defRPr sz="11600">
                <a:solidFill>
                  <a:srgbClr val="5B9BD5">
                    <a:lumOff val="16847"/>
                  </a:srgb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2000" b="1" dirty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- </a:t>
            </a:r>
            <a:r>
              <a:rPr lang="ru-RU" sz="2000" b="1" dirty="0" smtClean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Учитель физики, информатики, МБОУ «СОШ № 1 </a:t>
            </a:r>
            <a:r>
              <a:rPr lang="ru-RU" sz="2000" b="1" dirty="0" err="1" smtClean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пгт.Кировский</a:t>
            </a:r>
            <a:r>
              <a:rPr lang="ru-RU" sz="2000" b="1" dirty="0" smtClean="0">
                <a:solidFill>
                  <a:prstClr val="white"/>
                </a:solidFill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», Кировский МР.</a:t>
            </a:r>
            <a:endParaRPr lang="ru-RU" sz="2000" b="1" dirty="0">
              <a:solidFill>
                <a:prstClr val="white"/>
              </a:solidFill>
              <a:latin typeface="Phenomena Bold" pitchFamily="2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lvl="0">
              <a:defRPr sz="11600">
                <a:solidFill>
                  <a:srgbClr val="5B9BD5">
                    <a:lumOff val="16847"/>
                  </a:srgb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endParaRPr lang="ru-RU" sz="2000" b="1" dirty="0">
              <a:solidFill>
                <a:prstClr val="white"/>
              </a:solidFill>
              <a:latin typeface="Phenomena Bold" pitchFamily="2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610366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67083" y="-4270370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48503" y="-692039"/>
            <a:ext cx="12199165" cy="3084419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778439" y="140824"/>
            <a:ext cx="11283690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Рекламное описание практики /краткая аннотация.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69431" y="6316602"/>
            <a:ext cx="2743200" cy="365125"/>
          </a:xfrm>
        </p:spPr>
        <p:txBody>
          <a:bodyPr/>
          <a:lstStyle/>
          <a:p>
            <a:r>
              <a:rPr lang="ru-RU" dirty="0">
                <a:latin typeface="Phenomena" panose="020B0604020202020204" charset="-52"/>
              </a:rPr>
              <a:t>2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969999"/>
              </p:ext>
            </p:extLst>
          </p:nvPr>
        </p:nvGraphicFramePr>
        <p:xfrm>
          <a:off x="377081" y="850170"/>
          <a:ext cx="11471882" cy="2149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1882">
                  <a:extLst>
                    <a:ext uri="{9D8B030D-6E8A-4147-A177-3AD203B41FA5}">
                      <a16:colId xmlns="" xmlns:a16="http://schemas.microsoft.com/office/drawing/2014/main" val="3355474597"/>
                    </a:ext>
                  </a:extLst>
                </a:gridCol>
              </a:tblGrid>
              <a:tr h="32671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Реверсивная форма наставничества в рамках подготовки школьного проекта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0691400"/>
                  </a:ext>
                </a:extLst>
              </a:tr>
              <a:tr h="11281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Программа предполагает взаимодействие между учителем и учеником, в процессе которого учитель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становится наставником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ученика в вопросах актуальных образовательных технологий, тенденций, направлений. Программа разработана в рамках подготовки школьного проекта по</a:t>
                      </a:r>
                      <a:r>
                        <a:rPr lang="ru-RU" sz="1600" baseline="0" dirty="0" smtClean="0"/>
                        <a:t> физике, информатике.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7354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9390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Google Shape;115;p1">
            <a:extLst>
              <a:ext uri="{FF2B5EF4-FFF2-40B4-BE49-F238E27FC236}">
                <a16:creationId xmlns="" xmlns:a16="http://schemas.microsoft.com/office/drawing/2014/main" id="{35D4BB8D-5A78-BF44-BE06-72B93DD8D58C}"/>
              </a:ext>
            </a:extLst>
          </p:cNvPr>
          <p:cNvSpPr txBox="1"/>
          <p:nvPr/>
        </p:nvSpPr>
        <p:spPr>
          <a:xfrm>
            <a:off x="320702" y="3184219"/>
            <a:ext cx="11584640" cy="601097"/>
          </a:xfrm>
          <a:prstGeom prst="rect">
            <a:avLst/>
          </a:prstGeom>
          <a:solidFill>
            <a:srgbClr val="273163"/>
          </a:solidFill>
          <a:ln w="9525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6" algn="ctr"/>
            <a:r>
              <a:rPr lang="ru-RU" dirty="0">
                <a:solidFill>
                  <a:schemeClr val="bg1"/>
                </a:solidFill>
                <a:latin typeface="Century Gothic" panose="020B0502020202020204" pitchFamily="34" charset="0"/>
              </a:rPr>
              <a:t>Целевая аудитория (Для кого предназначена практика?).</a:t>
            </a:r>
            <a:endParaRPr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Google Shape;115;p1">
            <a:extLst>
              <a:ext uri="{FF2B5EF4-FFF2-40B4-BE49-F238E27FC236}">
                <a16:creationId xmlns="" xmlns:a16="http://schemas.microsoft.com/office/drawing/2014/main" id="{35D4BB8D-5A78-BF44-BE06-72B93DD8D58C}"/>
              </a:ext>
            </a:extLst>
          </p:cNvPr>
          <p:cNvSpPr txBox="1"/>
          <p:nvPr/>
        </p:nvSpPr>
        <p:spPr>
          <a:xfrm>
            <a:off x="320702" y="4603806"/>
            <a:ext cx="11584640" cy="930302"/>
          </a:xfrm>
          <a:prstGeom prst="rect">
            <a:avLst/>
          </a:prstGeom>
          <a:solidFill>
            <a:srgbClr val="273163"/>
          </a:solidFill>
          <a:ln w="9525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6" algn="ctr"/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  <a:sym typeface="Bebas Neue"/>
              </a:rPr>
              <a:t>Актуализация проблемы </a:t>
            </a:r>
          </a:p>
          <a:p>
            <a:pPr marL="0" lvl="6" algn="ctr"/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  <a:sym typeface="Bebas Neue"/>
              </a:rPr>
              <a:t>(почему </a:t>
            </a: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sym typeface="Bebas Neue"/>
              </a:rPr>
              <a:t>это делаем? Какую проблему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  <a:sym typeface="Bebas Neue"/>
              </a:rPr>
              <a:t>решаем</a:t>
            </a:r>
            <a:r>
              <a:rPr lang="en-US" b="1" dirty="0" smtClean="0">
                <a:solidFill>
                  <a:schemeClr val="bg1"/>
                </a:solidFill>
                <a:latin typeface="Century Gothic" panose="020B0502020202020204" pitchFamily="34" charset="0"/>
                <a:sym typeface="Bebas Neue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  <a:sym typeface="Bebas Neue"/>
              </a:rPr>
              <a:t>и какую потребность закрываем?)</a:t>
            </a:r>
            <a:endParaRPr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413806"/>
              </p:ext>
            </p:extLst>
          </p:nvPr>
        </p:nvGraphicFramePr>
        <p:xfrm>
          <a:off x="320702" y="3973827"/>
          <a:ext cx="1158464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4640"/>
              </a:tblGrid>
              <a:tr h="494226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Школьники, проявляющие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устойчивый интерес к предметам естественно-научного цикла – физике и информатике. Активно изучающие робототехнику, конструирование, </a:t>
                      </a:r>
                      <a:r>
                        <a:rPr lang="ru-RU" sz="1600" b="0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схемотехнику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53999"/>
              </p:ext>
            </p:extLst>
          </p:nvPr>
        </p:nvGraphicFramePr>
        <p:xfrm>
          <a:off x="320702" y="5534107"/>
          <a:ext cx="11584640" cy="1117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4640"/>
              </a:tblGrid>
              <a:tr h="1117456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Формирование естественно-научной грамотности обучающихся.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Практика направлена на решение актуальной проблемы разрешения жизненных вопросов ученика, для которой предстоит найти и восполнить недостающие знания по физике и информатике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через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проектирование деятельности, планирование результата, активный поиск, исследование и осмысление учебного материала, конструирование.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534" y="5852694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Номер слайда 1"/>
          <p:cNvSpPr txBox="1">
            <a:spLocks/>
          </p:cNvSpPr>
          <p:nvPr/>
        </p:nvSpPr>
        <p:spPr>
          <a:xfrm>
            <a:off x="10079370" y="6469001"/>
            <a:ext cx="20980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lvl="0">
              <a:defRPr lang="ru-RU"/>
            </a:defPPr>
            <a:lvl1pPr marL="0" lv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Phenomena" panose="020B0604020202020204" charset="-52"/>
              </a:rPr>
              <a:t>2</a:t>
            </a:r>
            <a:endParaRPr lang="ru-RU" dirty="0">
              <a:solidFill>
                <a:prstClr val="black">
                  <a:tint val="75000"/>
                </a:prstClr>
              </a:solidFill>
              <a:latin typeface="Phenomena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8927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67083" y="-4270370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523586" y="-790587"/>
            <a:ext cx="12496552" cy="3545403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778439" y="245825"/>
            <a:ext cx="8243817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Целеполагание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40551" y="6367402"/>
            <a:ext cx="2743200" cy="365125"/>
          </a:xfrm>
        </p:spPr>
        <p:txBody>
          <a:bodyPr/>
          <a:lstStyle/>
          <a:p>
            <a:r>
              <a:rPr lang="ru-RU" dirty="0" smtClean="0">
                <a:latin typeface="Phenomena" panose="020B0604020202020204" charset="-52"/>
              </a:rPr>
              <a:t>3</a:t>
            </a:r>
            <a:endParaRPr lang="ru-RU" dirty="0">
              <a:latin typeface="Phenomena" panose="020B0604020202020204" charset="-52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19AA563-68A7-C303-6002-8786D379512F}"/>
              </a:ext>
            </a:extLst>
          </p:cNvPr>
          <p:cNvSpPr/>
          <p:nvPr/>
        </p:nvSpPr>
        <p:spPr>
          <a:xfrm>
            <a:off x="268197" y="2679968"/>
            <a:ext cx="1486304" cy="486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  <a:tabLst>
                <a:tab pos="113030" algn="l"/>
              </a:tabLst>
              <a:defRPr/>
            </a:pPr>
            <a:r>
              <a:rPr lang="ru-RU" sz="3200" b="1" dirty="0">
                <a:solidFill>
                  <a:srgbClr val="EE742B"/>
                </a:solidFill>
                <a:latin typeface="Phenomena" panose="020B0604020202020204" charset="-52"/>
              </a:rPr>
              <a:t>Цель –</a:t>
            </a:r>
            <a:endParaRPr lang="ru-RU" sz="3200" b="1" dirty="0">
              <a:solidFill>
                <a:srgbClr val="0072BC"/>
              </a:solidFill>
              <a:latin typeface="Phenomena" panose="020B0604020202020204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C00E6F9-5914-BDED-F84F-E83A86F7CD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97" y="791615"/>
            <a:ext cx="857274" cy="85727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6494B8F-FC1E-9F13-7817-9B60C145E939}"/>
              </a:ext>
            </a:extLst>
          </p:cNvPr>
          <p:cNvSpPr/>
          <p:nvPr/>
        </p:nvSpPr>
        <p:spPr>
          <a:xfrm>
            <a:off x="369632" y="1211882"/>
            <a:ext cx="392407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tabLst>
                <a:tab pos="113030" algn="l"/>
              </a:tabLst>
              <a:defRPr/>
            </a:pPr>
            <a:r>
              <a:rPr lang="ru-RU" sz="3200" b="1" dirty="0" smtClean="0">
                <a:solidFill>
                  <a:srgbClr val="EE742B"/>
                </a:solidFill>
                <a:latin typeface="Phenomena" panose="020B0604020202020204" charset="-52"/>
              </a:rPr>
              <a:t>Обоснование </a:t>
            </a:r>
          </a:p>
          <a:p>
            <a:pPr algn="ctr">
              <a:lnSpc>
                <a:spcPct val="80000"/>
              </a:lnSpc>
              <a:tabLst>
                <a:tab pos="113030" algn="l"/>
              </a:tabLst>
              <a:defRPr/>
            </a:pPr>
            <a:r>
              <a:rPr lang="ru-RU" sz="3200" b="1" dirty="0" smtClean="0">
                <a:solidFill>
                  <a:srgbClr val="EE742B"/>
                </a:solidFill>
                <a:latin typeface="Phenomena" panose="020B0604020202020204" charset="-52"/>
              </a:rPr>
              <a:t>актуальности практики </a:t>
            </a:r>
            <a:endParaRPr lang="ru-RU" sz="3200" b="1" dirty="0">
              <a:solidFill>
                <a:srgbClr val="EE742B"/>
              </a:solidFill>
              <a:latin typeface="Phenomena" panose="020B0604020202020204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8197" y="373040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E463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Результат/продукт - </a:t>
            </a:r>
            <a:endParaRPr lang="ru-RU" sz="2800" b="1" dirty="0">
              <a:solidFill>
                <a:srgbClr val="E463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82" y="2549034"/>
            <a:ext cx="9282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Формирование </a:t>
            </a:r>
            <a:r>
              <a:rPr lang="ru-RU" dirty="0"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естественно-научных компетенций </a:t>
            </a:r>
            <a:r>
              <a:rPr lang="ru-RU" dirty="0" smtClean="0">
                <a:latin typeface="Phenomena Bold" pitchFamily="2" charset="0"/>
                <a:ea typeface="Helvetica Neue"/>
                <a:cs typeface="Arial" panose="020B0604020202020204" pitchFamily="34" charset="0"/>
                <a:sym typeface="Helvetica Neue"/>
              </a:rPr>
              <a:t>школьников</a:t>
            </a:r>
            <a:r>
              <a:rPr lang="ru-RU" dirty="0" smtClean="0"/>
              <a:t>, </a:t>
            </a:r>
            <a:r>
              <a:rPr lang="ru-RU" dirty="0"/>
              <a:t>посредством включения их в </a:t>
            </a:r>
            <a:r>
              <a:rPr lang="ru-RU" dirty="0" err="1" smtClean="0"/>
              <a:t>информальные</a:t>
            </a:r>
            <a:r>
              <a:rPr lang="ru-RU" dirty="0" smtClean="0"/>
              <a:t> </a:t>
            </a:r>
            <a:r>
              <a:rPr lang="ru-RU" dirty="0"/>
              <a:t>формы обучения </a:t>
            </a:r>
            <a:r>
              <a:rPr lang="ru-RU" dirty="0" smtClean="0"/>
              <a:t>в </a:t>
            </a:r>
            <a:r>
              <a:rPr lang="ru-RU" dirty="0"/>
              <a:t>условиях ЦОС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67150" y="3992012"/>
            <a:ext cx="7610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Подготовка «мобильного педагога», успешно осваивающего инновационные ресурсы и современные технологии на основе применения практики наставничества</a:t>
            </a:r>
          </a:p>
        </p:txBody>
      </p:sp>
    </p:spTree>
    <p:extLst>
      <p:ext uri="{BB962C8B-B14F-4D97-AF65-F5344CB8AC3E}">
        <p14:creationId xmlns:p14="http://schemas.microsoft.com/office/powerpoint/2010/main" val="156467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67083" y="-4270370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403247" y="-776308"/>
            <a:ext cx="12496552" cy="3545403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778439" y="245825"/>
            <a:ext cx="8243817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 smtClean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Пошаговое </a:t>
            </a:r>
            <a:r>
              <a:rPr lang="ru-RU" sz="3200" b="1" kern="0" spc="39" dirty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описание практики 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40551" y="6323965"/>
            <a:ext cx="2743200" cy="365125"/>
          </a:xfrm>
        </p:spPr>
        <p:txBody>
          <a:bodyPr/>
          <a:lstStyle/>
          <a:p>
            <a:r>
              <a:rPr lang="ru-RU" dirty="0" smtClean="0">
                <a:latin typeface="Phenomena" panose="020B0604020202020204" charset="-52"/>
              </a:rPr>
              <a:t>4</a:t>
            </a:r>
            <a:endParaRPr lang="ru-RU" dirty="0">
              <a:latin typeface="Phenomena" panose="020B0604020202020204" charset="-52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11BE5BF-C3F4-DD71-5662-61FFC78387C6}"/>
              </a:ext>
            </a:extLst>
          </p:cNvPr>
          <p:cNvSpPr/>
          <p:nvPr/>
        </p:nvSpPr>
        <p:spPr>
          <a:xfrm>
            <a:off x="3753751" y="1028445"/>
            <a:ext cx="418255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  <a:tabLst>
                <a:tab pos="113030" algn="l"/>
              </a:tabLst>
              <a:defRPr/>
            </a:pPr>
            <a:r>
              <a:rPr lang="ru-RU" sz="2400" b="1" dirty="0">
                <a:solidFill>
                  <a:srgbClr val="EE742B"/>
                </a:solidFill>
                <a:latin typeface="Phenomena" panose="020B0604020202020204" charset="-52"/>
              </a:rPr>
              <a:t>Как достигается результат?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494419"/>
              </p:ext>
            </p:extLst>
          </p:nvPr>
        </p:nvGraphicFramePr>
        <p:xfrm>
          <a:off x="335279" y="1416242"/>
          <a:ext cx="11734799" cy="5191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0877"/>
                <a:gridCol w="6993922"/>
              </a:tblGrid>
              <a:tr h="34727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ea typeface="Bebas Neue Bold"/>
                          <a:cs typeface="Bebas Neue Bold"/>
                          <a:sym typeface="Bebas Neue"/>
                        </a:rPr>
                        <a:t>Что делаем?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0" marR="0" lvl="1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E75B5"/>
                        </a:buClr>
                        <a:buSzPts val="900"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Bebas Neue Bold"/>
                          <a:cs typeface="Bebas Neue Bold"/>
                          <a:sym typeface="Bebas Neue"/>
                        </a:rPr>
                        <a:t>Как делаем?</a:t>
                      </a:r>
                      <a:endParaRPr lang="ru-RU" dirty="0"/>
                    </a:p>
                  </a:txBody>
                  <a:tcPr/>
                </a:tc>
              </a:tr>
              <a:tr h="1627948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Этап подготовки предполагает организацию идеи и исследовательской работы обучающегося. </a:t>
                      </a:r>
                    </a:p>
                    <a:p>
                      <a:pPr algn="just"/>
                      <a:endParaRPr lang="ru-RU" sz="1600" dirty="0" smtClean="0"/>
                    </a:p>
                    <a:p>
                      <a:pPr algn="just"/>
                      <a:r>
                        <a:rPr lang="ru-RU" sz="1600" dirty="0" smtClean="0"/>
                        <a:t>Шаг 1: Придумать тему. (Часто ребенку нелегко определиться с темой или направлением проектной работы, потому наставнику нужно быть предельно внимательным к данному вопросу).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работе над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роектом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спользуются: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LEGO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-конструирование, программирование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робоплатформы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схемотехника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основе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arduino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LEGO® Education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 центра «Точка роста»: физическая лаборатория.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699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Шаг 2: Сформировать идею:</a:t>
                      </a:r>
                      <a:r>
                        <a:rPr lang="ru-RU" sz="1600" baseline="0" dirty="0" smtClean="0"/>
                        <a:t> что исследовать или конструировать</a:t>
                      </a:r>
                      <a:r>
                        <a:rPr lang="ru-RU" sz="1600" dirty="0" smtClean="0"/>
                        <a:t>. У ученика всегда есть выбор: найти часто встречающуюся проблему и предложить решение, предложить нестандартные способы решения проблем.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2487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Шаг 3: Начать писать текст, придерживаясь следующей структуры: вводная часть, теоретическая часть, обзорная часть, практическая, заключение-выводы. 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2071">
                <a:tc>
                  <a:txBody>
                    <a:bodyPr/>
                    <a:lstStyle/>
                    <a:p>
                      <a:endParaRPr lang="ru-RU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5360" y="6082862"/>
            <a:ext cx="934719" cy="60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1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67083" y="-4270370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403247" y="-776308"/>
            <a:ext cx="12496552" cy="3545403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778439" y="245825"/>
            <a:ext cx="8243817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>
                <a:solidFill>
                  <a:prstClr val="white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Содержание. Идея проекта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69431" y="6316602"/>
            <a:ext cx="2743200" cy="365125"/>
          </a:xfrm>
        </p:spPr>
        <p:txBody>
          <a:bodyPr/>
          <a:lstStyle/>
          <a:p>
            <a:r>
              <a:rPr lang="ru-RU" dirty="0">
                <a:solidFill>
                  <a:prstClr val="black">
                    <a:tint val="75000"/>
                  </a:prstClr>
                </a:solidFill>
                <a:latin typeface="Phenomena" panose="020B0604020202020204" charset="-52"/>
              </a:rPr>
              <a:t>6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611BE5BF-C3F4-DD71-5662-61FFC78387C6}"/>
              </a:ext>
            </a:extLst>
          </p:cNvPr>
          <p:cNvSpPr/>
          <p:nvPr/>
        </p:nvSpPr>
        <p:spPr>
          <a:xfrm>
            <a:off x="1744971" y="1029575"/>
            <a:ext cx="85310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  <a:tabLst>
                <a:tab pos="113030" algn="l"/>
              </a:tabLst>
              <a:defRPr/>
            </a:pPr>
            <a:r>
              <a:rPr lang="ru-RU" sz="2400" b="1" dirty="0" smtClean="0">
                <a:solidFill>
                  <a:srgbClr val="EE74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</a:t>
            </a:r>
            <a:r>
              <a:rPr lang="ru-RU" sz="2400" b="1" dirty="0">
                <a:solidFill>
                  <a:srgbClr val="EE74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подходов, форм и методов работы, </a:t>
            </a:r>
            <a:endParaRPr lang="ru-RU" sz="2400" b="1" dirty="0" smtClean="0">
              <a:solidFill>
                <a:srgbClr val="EE74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  <a:tabLst>
                <a:tab pos="113030" algn="l"/>
              </a:tabLst>
              <a:defRPr/>
            </a:pPr>
            <a:r>
              <a:rPr lang="ru-RU" sz="2400" b="1" dirty="0" smtClean="0">
                <a:solidFill>
                  <a:srgbClr val="EE74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использованных </a:t>
            </a:r>
            <a:r>
              <a:rPr lang="ru-RU" sz="2400" b="1" dirty="0">
                <a:solidFill>
                  <a:srgbClr val="EE74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практики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8505" y="2040265"/>
            <a:ext cx="108905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</a:t>
            </a:r>
            <a:r>
              <a:rPr lang="ru-RU" dirty="0"/>
              <a:t>. Выбор темы проекта. Методический инструментарий: поиск дополнительной литературы; информации в </a:t>
            </a:r>
            <a:r>
              <a:rPr lang="ru-RU" dirty="0" smtClean="0"/>
              <a:t>Интернет-ресурсах</a:t>
            </a:r>
            <a:r>
              <a:rPr lang="ru-RU" dirty="0"/>
              <a:t>, техника безопасности при проведении </a:t>
            </a:r>
            <a:r>
              <a:rPr lang="ru-RU" dirty="0" smtClean="0"/>
              <a:t>опытов</a:t>
            </a:r>
            <a:r>
              <a:rPr lang="ru-RU" dirty="0"/>
              <a:t>.</a:t>
            </a:r>
            <a:endParaRPr lang="ru-RU" sz="16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1665" y="5431790"/>
            <a:ext cx="1274763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8504" y="3035290"/>
            <a:ext cx="10640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2</a:t>
            </a:r>
            <a:r>
              <a:rPr lang="ru-RU" dirty="0"/>
              <a:t>. Беседа наставника (учитель) и наставляемого(ученика). Методический инструментарий: изучение психолого-педагогической характеристики ученика; помощь в выборе темы </a:t>
            </a:r>
            <a:r>
              <a:rPr lang="ru-RU" dirty="0" smtClean="0"/>
              <a:t>проекта.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504" y="4072165"/>
            <a:ext cx="108943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3. Беседа наставника и </a:t>
            </a:r>
            <a:r>
              <a:rPr lang="ru-RU" dirty="0" smtClean="0"/>
              <a:t>наставляемого. </a:t>
            </a:r>
            <a:r>
              <a:rPr lang="ru-RU" dirty="0"/>
              <a:t>Методический инструментарий: совместная работа по составлению паспорта проекта. Рекомендации при </a:t>
            </a:r>
            <a:r>
              <a:rPr lang="ru-RU" dirty="0" smtClean="0"/>
              <a:t>выборе  литературы, оборудования, проведению </a:t>
            </a:r>
            <a:r>
              <a:rPr lang="ru-RU" dirty="0"/>
              <a:t>опроса учащихся разных групп. </a:t>
            </a:r>
          </a:p>
        </p:txBody>
      </p:sp>
    </p:spTree>
    <p:extLst>
      <p:ext uri="{BB962C8B-B14F-4D97-AF65-F5344CB8AC3E}">
        <p14:creationId xmlns:p14="http://schemas.microsoft.com/office/powerpoint/2010/main" val="214777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67083" y="-4270370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403247" y="-776308"/>
            <a:ext cx="12496552" cy="3545403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317263" y="-432761"/>
            <a:ext cx="8243817" cy="1432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 smtClean="0">
                <a:solidFill>
                  <a:prstClr val="white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Краткое </a:t>
            </a:r>
            <a:r>
              <a:rPr lang="ru-RU" sz="3200" b="1" kern="0" spc="39" dirty="0">
                <a:solidFill>
                  <a:prstClr val="white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описание наиболее яркого и показательного примера из опыта реализации практики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69431" y="6316602"/>
            <a:ext cx="2743200" cy="365125"/>
          </a:xfrm>
        </p:spPr>
        <p:txBody>
          <a:bodyPr/>
          <a:lstStyle/>
          <a:p>
            <a:r>
              <a:rPr lang="ru-RU" dirty="0">
                <a:solidFill>
                  <a:prstClr val="black">
                    <a:tint val="75000"/>
                  </a:prstClr>
                </a:solidFill>
                <a:latin typeface="Phenomena" panose="020B0604020202020204" charset="-52"/>
              </a:rPr>
              <a:t>2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93281"/>
              </p:ext>
            </p:extLst>
          </p:nvPr>
        </p:nvGraphicFramePr>
        <p:xfrm>
          <a:off x="233681" y="1176866"/>
          <a:ext cx="11558103" cy="5477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8103"/>
              </a:tblGrid>
              <a:tr h="365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511273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Пример.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школе в течение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учебного года проводятся занятия кружка по информатике и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робототехике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для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ученико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5-8 классов.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Апрель, 2024. Участие в Приморском краевом фестивале «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Робостарт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2024. Итог - 2 место занял  ученик 7 класса, 3 место – ученик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 класса.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Май. 2024. Участие в региональной исследовательской онлайн конференции «Точка исследования».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конференции принял участие ученик 10 класса с работой «Создание приборов на базе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Ардуино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Диплом победителя.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Номер слайда 1"/>
          <p:cNvSpPr txBox="1">
            <a:spLocks/>
          </p:cNvSpPr>
          <p:nvPr/>
        </p:nvSpPr>
        <p:spPr>
          <a:xfrm>
            <a:off x="9321831" y="64690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lvl="0">
              <a:defRPr lang="ru-RU"/>
            </a:defPPr>
            <a:lvl1pPr marL="0" lv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Phenomena" panose="020B0604020202020204" charset="-52"/>
              </a:rPr>
              <a:t>7</a:t>
            </a:r>
            <a:endParaRPr lang="ru-RU" dirty="0">
              <a:solidFill>
                <a:prstClr val="black">
                  <a:tint val="75000"/>
                </a:prstClr>
              </a:solidFill>
              <a:latin typeface="Phenomena" panose="020B0604020202020204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83" y="3863915"/>
            <a:ext cx="2661110" cy="260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980" y="3947614"/>
            <a:ext cx="2578601" cy="257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9" y="3861848"/>
            <a:ext cx="2561830" cy="257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9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39517" y="-4290168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403247" y="-776308"/>
            <a:ext cx="12496552" cy="3545403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0" y="-456615"/>
            <a:ext cx="9804747" cy="1432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 smtClean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Описание </a:t>
            </a:r>
            <a:r>
              <a:rPr lang="ru-RU" sz="3200" b="1" kern="0" spc="39" dirty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критериев результативности (количественные и качественные показатели) в корреляции со SMART-целями</a:t>
            </a:r>
          </a:p>
        </p:txBody>
      </p:sp>
      <p:sp>
        <p:nvSpPr>
          <p:cNvPr id="16" name="Google Shape;93;p1">
            <a:extLst>
              <a:ext uri="{FF2B5EF4-FFF2-40B4-BE49-F238E27FC236}">
                <a16:creationId xmlns="" xmlns:a16="http://schemas.microsoft.com/office/drawing/2014/main" id="{95027056-6A1A-6A4F-89D7-383179FF7A10}"/>
              </a:ext>
            </a:extLst>
          </p:cNvPr>
          <p:cNvSpPr/>
          <p:nvPr/>
        </p:nvSpPr>
        <p:spPr>
          <a:xfrm>
            <a:off x="7030387" y="1597573"/>
            <a:ext cx="5107710" cy="4965038"/>
          </a:xfrm>
          <a:prstGeom prst="rect">
            <a:avLst/>
          </a:prstGeom>
          <a:ln w="9525">
            <a:solidFill>
              <a:srgbClr val="27316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lvl="1">
              <a:lnSpc>
                <a:spcPct val="80000"/>
              </a:lnSpc>
            </a:pPr>
            <a:r>
              <a:rPr lang="ru-RU" sz="1600" b="1" dirty="0" smtClean="0">
                <a:solidFill>
                  <a:srgbClr val="E4631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Качественные показатели</a:t>
            </a:r>
            <a:endParaRPr lang="ru-RU" sz="1600" dirty="0">
              <a:solidFill>
                <a:srgbClr val="E4631C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 </a:t>
            </a:r>
            <a:r>
              <a:rPr lang="ru-RU" sz="1400" dirty="0"/>
              <a:t>Подготовка учащихся к участию во Всероссийских олимпиадах по физике на протяжении всей педагогической деятельности 10-11 классы.</a:t>
            </a:r>
          </a:p>
          <a:p>
            <a:r>
              <a:rPr lang="ru-RU" sz="1400" dirty="0"/>
              <a:t>2020 -3- 7 </a:t>
            </a:r>
            <a:r>
              <a:rPr lang="ru-RU" sz="1400" dirty="0" err="1"/>
              <a:t>кл</a:t>
            </a:r>
            <a:r>
              <a:rPr lang="ru-RU" sz="1400" dirty="0"/>
              <a:t>; 3-10 </a:t>
            </a:r>
            <a:r>
              <a:rPr lang="ru-RU" sz="1400" dirty="0" err="1"/>
              <a:t>кл</a:t>
            </a:r>
            <a:r>
              <a:rPr lang="ru-RU" sz="1400" dirty="0"/>
              <a:t>; 3-11кл; </a:t>
            </a:r>
          </a:p>
          <a:p>
            <a:r>
              <a:rPr lang="ru-RU" sz="1400" dirty="0"/>
              <a:t>2021 – 3-10 </a:t>
            </a:r>
            <a:r>
              <a:rPr lang="ru-RU" sz="1400" dirty="0" err="1"/>
              <a:t>кл</a:t>
            </a:r>
            <a:r>
              <a:rPr lang="ru-RU" sz="1400" dirty="0"/>
              <a:t>; 3-11кл;</a:t>
            </a:r>
          </a:p>
          <a:p>
            <a:r>
              <a:rPr lang="ru-RU" sz="1400" dirty="0"/>
              <a:t>2022  – 3-10 </a:t>
            </a:r>
            <a:r>
              <a:rPr lang="ru-RU" sz="1400" dirty="0" err="1"/>
              <a:t>кл</a:t>
            </a:r>
            <a:r>
              <a:rPr lang="ru-RU" sz="1400" dirty="0"/>
              <a:t>; 3-11кл;</a:t>
            </a:r>
          </a:p>
          <a:p>
            <a:r>
              <a:rPr lang="ru-RU" sz="1400" dirty="0"/>
              <a:t>2023 – 3-10 </a:t>
            </a:r>
            <a:r>
              <a:rPr lang="ru-RU" sz="1400" dirty="0" err="1"/>
              <a:t>кл</a:t>
            </a:r>
            <a:r>
              <a:rPr lang="ru-RU" sz="1400" dirty="0"/>
              <a:t>; 3-11кл.</a:t>
            </a:r>
          </a:p>
          <a:p>
            <a:r>
              <a:rPr lang="ru-RU" sz="1400" dirty="0"/>
              <a:t>Международная Интернет-олимпиада «Солнечный свет» дипломы:</a:t>
            </a:r>
          </a:p>
          <a:p>
            <a:r>
              <a:rPr lang="ru-RU" sz="1400" dirty="0"/>
              <a:t>2021 – 2-10 </a:t>
            </a:r>
            <a:r>
              <a:rPr lang="ru-RU" sz="1400" dirty="0" err="1"/>
              <a:t>кл</a:t>
            </a:r>
            <a:r>
              <a:rPr lang="ru-RU" sz="1400" dirty="0"/>
              <a:t>; 2-11кл;</a:t>
            </a:r>
          </a:p>
          <a:p>
            <a:r>
              <a:rPr lang="ru-RU" sz="1400" dirty="0"/>
              <a:t>2022  – 2-10 </a:t>
            </a:r>
            <a:r>
              <a:rPr lang="ru-RU" sz="1400" dirty="0" err="1"/>
              <a:t>кл</a:t>
            </a:r>
            <a:r>
              <a:rPr lang="ru-RU" sz="1400" dirty="0"/>
              <a:t>; 2 - 11кл;</a:t>
            </a:r>
          </a:p>
          <a:p>
            <a:r>
              <a:rPr lang="ru-RU" sz="1400" dirty="0"/>
              <a:t>2023 – 2-10 </a:t>
            </a:r>
            <a:r>
              <a:rPr lang="ru-RU" sz="1400" dirty="0" err="1"/>
              <a:t>кл</a:t>
            </a:r>
            <a:r>
              <a:rPr lang="ru-RU" sz="1400" dirty="0"/>
              <a:t>; 2-11кл.</a:t>
            </a:r>
          </a:p>
          <a:p>
            <a:r>
              <a:rPr lang="ru-RU" sz="1400" dirty="0"/>
              <a:t>Всероссийская образовательная акция «Урок цифры»</a:t>
            </a:r>
          </a:p>
          <a:p>
            <a:r>
              <a:rPr lang="ru-RU" sz="1400" dirty="0"/>
              <a:t>2020 – 112 учеников, сертификаты</a:t>
            </a:r>
          </a:p>
          <a:p>
            <a:r>
              <a:rPr lang="ru-RU" sz="1400" dirty="0"/>
              <a:t>2021 – 98 учеников, сертификаты</a:t>
            </a:r>
          </a:p>
          <a:p>
            <a:r>
              <a:rPr lang="ru-RU" sz="1400" dirty="0"/>
              <a:t>2022 – 93 ученика, сертификаты</a:t>
            </a:r>
          </a:p>
          <a:p>
            <a:r>
              <a:rPr lang="ru-RU" sz="1400" dirty="0"/>
              <a:t>2023 – 97 учеников, сертификаты</a:t>
            </a:r>
          </a:p>
          <a:p>
            <a:r>
              <a:rPr lang="ru-RU" sz="1400" dirty="0"/>
              <a:t>2022 – Дальневосточная межрегиональная </a:t>
            </a:r>
            <a:r>
              <a:rPr lang="en-US" sz="1400" dirty="0"/>
              <a:t>Scratch</a:t>
            </a:r>
            <a:r>
              <a:rPr lang="ru-RU" sz="1400" dirty="0"/>
              <a:t>-олимпиада по робототехнике, 2 ученика, сертификаты.</a:t>
            </a:r>
          </a:p>
          <a:p>
            <a:r>
              <a:rPr lang="ru-RU" sz="1400" dirty="0"/>
              <a:t>2023 – Региональная проектная олимпиада  естественно-научной направленности ПК ИРО , 2 ученика, сертификаты.</a:t>
            </a:r>
          </a:p>
          <a:p>
            <a:pPr marL="19050" lvl="1">
              <a:lnSpc>
                <a:spcPct val="80000"/>
              </a:lnSpc>
              <a:spcBef>
                <a:spcPts val="84"/>
              </a:spcBef>
              <a:buClr>
                <a:srgbClr val="2E75B5"/>
              </a:buClr>
              <a:buSzPts val="900"/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sz="14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Google Shape;93;p1">
            <a:extLst>
              <a:ext uri="{FF2B5EF4-FFF2-40B4-BE49-F238E27FC236}">
                <a16:creationId xmlns="" xmlns:a16="http://schemas.microsoft.com/office/drawing/2014/main" id="{638014DE-CA81-EC45-BA5F-3F11898748CF}"/>
              </a:ext>
            </a:extLst>
          </p:cNvPr>
          <p:cNvSpPr/>
          <p:nvPr/>
        </p:nvSpPr>
        <p:spPr>
          <a:xfrm>
            <a:off x="132411" y="1511735"/>
            <a:ext cx="6488044" cy="5136715"/>
          </a:xfrm>
          <a:prstGeom prst="rect">
            <a:avLst/>
          </a:prstGeom>
          <a:ln w="9525">
            <a:solidFill>
              <a:srgbClr val="27316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19050" lvl="1">
              <a:lnSpc>
                <a:spcPct val="80000"/>
              </a:lnSpc>
              <a:spcBef>
                <a:spcPts val="84"/>
              </a:spcBef>
              <a:buClr>
                <a:srgbClr val="2E75B5"/>
              </a:buClr>
              <a:buSzPts val="900"/>
            </a:pPr>
            <a:r>
              <a:rPr lang="ru-RU" sz="1600" b="1" dirty="0" smtClean="0">
                <a:solidFill>
                  <a:srgbClr val="E4631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Количественные показатели</a:t>
            </a:r>
          </a:p>
          <a:p>
            <a:pPr algn="just"/>
            <a:r>
              <a:rPr lang="ru-RU" sz="1400" dirty="0"/>
              <a:t>19.12.2018 – 1 ученица, 10 класса, заняла 1 место по астрономии в муниципальном этапе Всероссийской олимпиады; 1 ученик, 8 класса – 2 место по физике</a:t>
            </a:r>
          </a:p>
          <a:p>
            <a:pPr algn="just"/>
            <a:r>
              <a:rPr lang="ru-RU" sz="1400" dirty="0"/>
              <a:t>2020г. - 2 ученика,  9 «А» класса – победители районного конкурса </a:t>
            </a:r>
            <a:r>
              <a:rPr lang="ru-RU" sz="1400" dirty="0" err="1"/>
              <a:t>учебно</a:t>
            </a:r>
            <a:r>
              <a:rPr lang="ru-RU" sz="1400" dirty="0"/>
              <a:t> – исследовательских работ школьников  «Путь к успеху - 2020» по теме «</a:t>
            </a:r>
            <a:r>
              <a:rPr lang="ru-RU" sz="1400" dirty="0" err="1"/>
              <a:t>Ветрогенератор</a:t>
            </a:r>
            <a:r>
              <a:rPr lang="ru-RU" sz="1400" dirty="0"/>
              <a:t>» (2 место).</a:t>
            </a:r>
          </a:p>
          <a:p>
            <a:pPr algn="just"/>
            <a:r>
              <a:rPr lang="ru-RU" sz="1400" dirty="0"/>
              <a:t>2021г. – 2 ученика,  10 «А» класса – победители районного конкурса </a:t>
            </a:r>
            <a:r>
              <a:rPr lang="ru-RU" sz="1400" dirty="0" err="1"/>
              <a:t>учебно</a:t>
            </a:r>
            <a:r>
              <a:rPr lang="ru-RU" sz="1400" dirty="0"/>
              <a:t> – исследовательских работ школьников  «Путь к успеху - 2021» по теме «Инверсия магнитного поля» (2 место), «Программирование в середе Кумир» - (1 место). </a:t>
            </a:r>
          </a:p>
          <a:p>
            <a:pPr algn="just"/>
            <a:r>
              <a:rPr lang="ru-RU" sz="1400" dirty="0"/>
              <a:t>Результаты участия во Всероссийской олимпиаде по физике:</a:t>
            </a:r>
          </a:p>
          <a:p>
            <a:pPr algn="just"/>
            <a:r>
              <a:rPr lang="ru-RU" sz="1400" dirty="0"/>
              <a:t>2020 – 3 место - 7 класс, 2 место – 10 класс, 2 место – 11 класс;  </a:t>
            </a:r>
          </a:p>
          <a:p>
            <a:pPr algn="just"/>
            <a:r>
              <a:rPr lang="ru-RU" sz="1400" dirty="0"/>
              <a:t>2021 – 1 место – 1 ученик, 11 класс.</a:t>
            </a:r>
          </a:p>
          <a:p>
            <a:pPr algn="just"/>
            <a:r>
              <a:rPr lang="ru-RU" sz="1400" dirty="0"/>
              <a:t>23.12.2020 - ученица 10 класса награждена дипломом 1 степени за участие в Международной интернет - олимпиаде «Солнечный свет» по физике «Законы механики Ньютона»</a:t>
            </a:r>
          </a:p>
          <a:p>
            <a:pPr algn="just"/>
            <a:r>
              <a:rPr lang="ru-RU" sz="1400" dirty="0"/>
              <a:t>24.12.2021г. - ученик 11 «А» класса награждён дипломом 1 степени за участие в Международной интернет - олимпиаде «Солнечный свет» по физике «Световые волны</a:t>
            </a:r>
            <a:r>
              <a:rPr lang="ru-RU" sz="1400" dirty="0" smtClean="0"/>
              <a:t>».</a:t>
            </a:r>
          </a:p>
          <a:p>
            <a:pPr algn="just"/>
            <a:r>
              <a:rPr lang="ru-RU" sz="1400" dirty="0" smtClean="0"/>
              <a:t>Апрель. 2024 - Участие </a:t>
            </a:r>
            <a:r>
              <a:rPr lang="ru-RU" sz="1400" dirty="0"/>
              <a:t>в Приморском краевом фестивале «</a:t>
            </a:r>
            <a:r>
              <a:rPr lang="ru-RU" sz="1400" dirty="0" err="1"/>
              <a:t>Робостарт</a:t>
            </a:r>
            <a:r>
              <a:rPr lang="ru-RU" sz="1400" dirty="0"/>
              <a:t>» 2024. Итог - 2 место занял  ученик 7 класса, 3 место – ученик 10 класса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/>
              <a:t>Май. 2024. Участие в региональной исследовательской онлайн конференции «Точка исследования». </a:t>
            </a:r>
            <a:r>
              <a:rPr lang="ru-RU" sz="1400" dirty="0" smtClean="0"/>
              <a:t>Ученик 10 класса. Диплом </a:t>
            </a:r>
            <a:r>
              <a:rPr lang="ru-RU" sz="1400" dirty="0"/>
              <a:t>победителя.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endParaRPr lang="ru-RU" sz="1400" dirty="0" smtClean="0"/>
          </a:p>
          <a:p>
            <a:pPr marL="19050" lvl="1">
              <a:lnSpc>
                <a:spcPct val="80000"/>
              </a:lnSpc>
              <a:spcBef>
                <a:spcPts val="84"/>
              </a:spcBef>
              <a:buClr>
                <a:srgbClr val="2E75B5"/>
              </a:buClr>
              <a:buSzPts val="900"/>
            </a:pPr>
            <a:endParaRPr lang="ru-RU" sz="1600" b="1" dirty="0" smtClean="0">
              <a:solidFill>
                <a:srgbClr val="E463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4800" lvl="1" indent="-285750">
              <a:lnSpc>
                <a:spcPct val="80000"/>
              </a:lnSpc>
              <a:spcBef>
                <a:spcPts val="84"/>
              </a:spcBef>
              <a:buClr>
                <a:srgbClr val="2E75B5"/>
              </a:buClr>
              <a:buSzPts val="900"/>
              <a:buFont typeface="Arial" panose="020B0604020202020204" pitchFamily="34" charset="0"/>
              <a:buChar char="•"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24111" y="6372255"/>
            <a:ext cx="27432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Phenomena" panose="020B0604020202020204" charset="-52"/>
              </a:rPr>
              <a:t>10</a:t>
            </a:r>
            <a:endParaRPr lang="ru-RU" dirty="0">
              <a:solidFill>
                <a:prstClr val="black">
                  <a:tint val="75000"/>
                </a:prstClr>
              </a:solidFill>
              <a:latin typeface="Phenomena" panose="020B0604020202020204" charset="-52"/>
            </a:endParaRPr>
          </a:p>
        </p:txBody>
      </p:sp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C4135BA1-7CF3-B930-E35F-E2E43D6DAA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039" y="6131836"/>
            <a:ext cx="1046565" cy="68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7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реугольник"/>
          <p:cNvSpPr/>
          <p:nvPr/>
        </p:nvSpPr>
        <p:spPr>
          <a:xfrm rot="16200000">
            <a:off x="6967083" y="-4270370"/>
            <a:ext cx="2476400" cy="80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72B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kern="0">
              <a:solidFill>
                <a:srgbClr val="FFFFFF"/>
              </a:solidFill>
              <a:latin typeface="Phenomena" panose="020B0604020202020204" charset="-52"/>
              <a:sym typeface="Helvetica Neue Medium"/>
            </a:endParaRPr>
          </a:p>
        </p:txBody>
      </p:sp>
      <p:sp>
        <p:nvSpPr>
          <p:cNvPr id="24" name="Диагональная полоса 23"/>
          <p:cNvSpPr/>
          <p:nvPr/>
        </p:nvSpPr>
        <p:spPr>
          <a:xfrm rot="952129">
            <a:off x="-403247" y="-776308"/>
            <a:ext cx="12496552" cy="3545403"/>
          </a:xfrm>
          <a:prstGeom prst="diagStripe">
            <a:avLst/>
          </a:prstGeom>
          <a:solidFill>
            <a:srgbClr val="607E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Phenomena" panose="020B0604020202020204" charset="-52"/>
            </a:endParaRPr>
          </a:p>
        </p:txBody>
      </p:sp>
      <p:sp>
        <p:nvSpPr>
          <p:cNvPr id="20" name="Выбирайте аудиторию…"/>
          <p:cNvSpPr txBox="1"/>
          <p:nvPr/>
        </p:nvSpPr>
        <p:spPr>
          <a:xfrm>
            <a:off x="0" y="-450073"/>
            <a:ext cx="10946520" cy="1432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825500" hangingPunct="0">
              <a:lnSpc>
                <a:spcPct val="90000"/>
              </a:lnSpc>
              <a:defRPr sz="4000" spc="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200" b="1" kern="0" spc="39" dirty="0">
                <a:solidFill>
                  <a:schemeClr val="bg1"/>
                </a:solidFill>
                <a:latin typeface="Phenomena" panose="020B0604020202020204" charset="-52"/>
                <a:ea typeface="Arial"/>
                <a:cs typeface="Arial" panose="020B0604020202020204" pitchFamily="34" charset="0"/>
                <a:sym typeface="Arial"/>
              </a:rPr>
              <a:t>Дополнительные материалы (приложения), а также подборка фотографий (не более 10) для включения их в фотогалерею сообщества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695" y="5645785"/>
            <a:ext cx="9572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24111" y="6372255"/>
            <a:ext cx="27432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Phenomena" panose="020B0604020202020204" charset="-52"/>
              </a:rPr>
              <a:t>11</a:t>
            </a:r>
            <a:endParaRPr lang="ru-RU" dirty="0">
              <a:solidFill>
                <a:prstClr val="black">
                  <a:tint val="75000"/>
                </a:prstClr>
              </a:solidFill>
              <a:latin typeface="Phenomena" panose="020B0604020202020204" charset="-52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788" y="1538288"/>
            <a:ext cx="2773363" cy="357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3" descr="C:\Users\Кировский\Downloads\01-12-2021_03-42-42\4a574e75-485e-4f9e-a29d-fcf73518912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3"/>
          <a:stretch/>
        </p:blipFill>
        <p:spPr bwMode="auto">
          <a:xfrm>
            <a:off x="4693234" y="2525073"/>
            <a:ext cx="3441115" cy="376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ОШ\Downloads\IMG_817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5" b="25453"/>
          <a:stretch/>
        </p:blipFill>
        <p:spPr bwMode="auto">
          <a:xfrm>
            <a:off x="350837" y="1272553"/>
            <a:ext cx="3840163" cy="347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910</Words>
  <Application>Microsoft Office PowerPoint</Application>
  <PresentationFormat>Произвольный</PresentationFormat>
  <Paragraphs>89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OVR</dc:creator>
  <cp:lastModifiedBy>User</cp:lastModifiedBy>
  <cp:revision>82</cp:revision>
  <dcterms:modified xsi:type="dcterms:W3CDTF">2024-12-03T06:12:27Z</dcterms:modified>
</cp:coreProperties>
</file>