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3"/>
  </p:notesMasterIdLst>
  <p:sldIdLst>
    <p:sldId id="256" r:id="rId2"/>
    <p:sldId id="462" r:id="rId3"/>
    <p:sldId id="472" r:id="rId4"/>
    <p:sldId id="475" r:id="rId5"/>
    <p:sldId id="463" r:id="rId6"/>
    <p:sldId id="459" r:id="rId7"/>
    <p:sldId id="418" r:id="rId8"/>
    <p:sldId id="458" r:id="rId9"/>
    <p:sldId id="433" r:id="rId10"/>
    <p:sldId id="460" r:id="rId11"/>
    <p:sldId id="461" r:id="rId12"/>
    <p:sldId id="442" r:id="rId13"/>
    <p:sldId id="448" r:id="rId14"/>
    <p:sldId id="447" r:id="rId15"/>
    <p:sldId id="450" r:id="rId16"/>
    <p:sldId id="449" r:id="rId17"/>
    <p:sldId id="451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71" r:id="rId26"/>
    <p:sldId id="476" r:id="rId27"/>
    <p:sldId id="477" r:id="rId28"/>
    <p:sldId id="478" r:id="rId29"/>
    <p:sldId id="480" r:id="rId30"/>
    <p:sldId id="453" r:id="rId31"/>
    <p:sldId id="474" r:id="rId3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E119B1"/>
    <a:srgbClr val="66FFFF"/>
    <a:srgbClr val="FFCCFF"/>
    <a:srgbClr val="9966FF"/>
    <a:srgbClr val="10A40C"/>
    <a:srgbClr val="CCFFFF"/>
    <a:srgbClr val="CC3300"/>
    <a:srgbClr val="66FFCC"/>
    <a:srgbClr val="FC4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35" autoAdjust="0"/>
    <p:restoredTop sz="92866" autoAdjust="0"/>
  </p:normalViewPr>
  <p:slideViewPr>
    <p:cSldViewPr snapToGrid="0">
      <p:cViewPr>
        <p:scale>
          <a:sx n="72" d="100"/>
          <a:sy n="72" d="100"/>
        </p:scale>
        <p:origin x="-2304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местного бюджета на 2025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10A40C"/>
              </a:solidFill>
            </c:spPr>
          </c:dPt>
          <c:dPt>
            <c:idx val="1"/>
            <c:bubble3D val="0"/>
            <c:spPr>
              <a:solidFill>
                <a:srgbClr val="9966FF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327 843,00</a:t>
                    </a:r>
                  </a:p>
                  <a:p>
                    <a:r>
                      <a:rPr lang="ru-RU" dirty="0" smtClean="0"/>
                      <a:t>31,4%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34 290,93</a:t>
                    </a:r>
                  </a:p>
                  <a:p>
                    <a:r>
                      <a:rPr lang="ru-RU" sz="1500" dirty="0" smtClean="0"/>
                      <a:t>3,3%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683</a:t>
                    </a:r>
                    <a:r>
                      <a:rPr lang="ru-RU" baseline="0" dirty="0" smtClean="0"/>
                      <a:t> 556,93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sz="1500" dirty="0" smtClean="0"/>
                      <a:t>65,4%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327843</c:v>
                </c:pt>
                <c:pt idx="1">
                  <c:v>34290.93</c:v>
                </c:pt>
                <c:pt idx="2">
                  <c:v>683556.93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281836819631824"/>
          <c:y val="0.17019559541032894"/>
          <c:w val="0.31630892526903831"/>
          <c:h val="0.632020385021440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94860017497798E-2"/>
          <c:y val="0.36566940712229001"/>
          <c:w val="0.44556802274715668"/>
          <c:h val="0.59594713605381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C4C59"/>
              </a:solidFill>
            </c:spPr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-5.6248687664041994E-2"/>
                  <c:y val="-0.116764508603091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011811023622044E-2"/>
                  <c:y val="7.0511409398887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022856517935256E-2"/>
                  <c:y val="1.224224556711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977690288713909E-2"/>
                  <c:y val="-1.89728972050536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548447069116361E-2"/>
                  <c:y val="-4.93306616242862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2412510936133E-2"/>
                  <c:y val="-8.4782185518786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6945100612423448E-2"/>
                  <c:y val="-3.40680533212918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706353893263342E-2"/>
                  <c:y val="-2.0079644717693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5139873140857392E-2"/>
                  <c:y val="-2.1917711071889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669510061242342E-2"/>
                  <c:y val="2.9261437440253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Патентная система налогообложения</c:v>
                </c:pt>
                <c:pt idx="5">
                  <c:v>Государственная пошлина</c:v>
                </c:pt>
                <c:pt idx="6">
                  <c:v>Упрощенная система налогообложения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296415</c:v>
                </c:pt>
                <c:pt idx="1">
                  <c:v>23547</c:v>
                </c:pt>
                <c:pt idx="2">
                  <c:v>0</c:v>
                </c:pt>
                <c:pt idx="3">
                  <c:v>494</c:v>
                </c:pt>
                <c:pt idx="4">
                  <c:v>3709</c:v>
                </c:pt>
                <c:pt idx="5">
                  <c:v>3030</c:v>
                </c:pt>
                <c:pt idx="6">
                  <c:v>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5508672353455818"/>
          <c:y val="0.18645392242636338"/>
          <c:w val="0.44054593175853018"/>
          <c:h val="0.5356572570694998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27027027027029E-2"/>
          <c:y val="0.2987427599826879"/>
          <c:w val="0.3312688278830011"/>
          <c:h val="0.459116564635613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Доходы, получаемые в виде арендной платы за земельные участки СП,  межселенных территорий МР</c:v>
                </c:pt>
                <c:pt idx="1">
                  <c:v>Доходы, получаемые в виде арендной платы за земельные участки ГП </c:v>
                </c:pt>
                <c:pt idx="2">
                  <c:v>Доходы, получаемые в виде арендной платы за земли, находящиеся в собственности МР</c:v>
                </c:pt>
                <c:pt idx="3">
                  <c:v>Доходы от сдачи в аренду  имущества, находящегося в оперативном управлении МР </c:v>
                </c:pt>
                <c:pt idx="4">
                  <c:v>Плата за негативное воздействие на окружающую среду</c:v>
                </c:pt>
                <c:pt idx="5">
                  <c:v>Доходы от оказания платных услуг и компенсации затрат </c:v>
                </c:pt>
                <c:pt idx="6">
                  <c:v>Доходы от реализации имущества, находящегося в собственности МР </c:v>
                </c:pt>
                <c:pt idx="7">
                  <c:v>Доходы от продажи земельных участков, которые расположены в границах ГП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 бюджетов МР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1620</c:v>
                </c:pt>
                <c:pt idx="1">
                  <c:v>5250</c:v>
                </c:pt>
                <c:pt idx="2">
                  <c:v>332</c:v>
                </c:pt>
                <c:pt idx="3">
                  <c:v>41</c:v>
                </c:pt>
                <c:pt idx="4">
                  <c:v>830</c:v>
                </c:pt>
                <c:pt idx="5">
                  <c:v>998</c:v>
                </c:pt>
                <c:pt idx="6">
                  <c:v>17160.932669999998</c:v>
                </c:pt>
                <c:pt idx="7">
                  <c:v>300</c:v>
                </c:pt>
                <c:pt idx="8">
                  <c:v>1850</c:v>
                </c:pt>
                <c:pt idx="9">
                  <c:v>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3543543543543545"/>
          <c:y val="4.0525790643396051E-2"/>
          <c:w val="0.56156156156156156"/>
          <c:h val="0.959474209356603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869192026672348E-2"/>
          <c:y val="9.7708876997638347E-2"/>
          <c:w val="0.55986356435175333"/>
          <c:h val="0.819671838977804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E119B1"/>
              </a:solidFill>
            </c:spPr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4"/>
              <c:layout>
                <c:manualLayout>
                  <c:x val="-2.5560816722234043E-2"/>
                  <c:y val="6.00264800573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81395568797144E-2"/>
                  <c:y val="1.6317553157150784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13 184,810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248622638386417E-2"/>
                  <c:y val="-1.846277048887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муниципального долга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#,##0.00</c:formatCode>
                <c:ptCount val="11"/>
                <c:pt idx="0">
                  <c:v>97984.09</c:v>
                </c:pt>
                <c:pt idx="1">
                  <c:v>1200</c:v>
                </c:pt>
                <c:pt idx="2">
                  <c:v>37615.06</c:v>
                </c:pt>
                <c:pt idx="3">
                  <c:v>3338.93</c:v>
                </c:pt>
                <c:pt idx="4">
                  <c:v>830</c:v>
                </c:pt>
                <c:pt idx="5">
                  <c:v>784412.86</c:v>
                </c:pt>
                <c:pt idx="6">
                  <c:v>24435.29</c:v>
                </c:pt>
                <c:pt idx="7">
                  <c:v>69825.02</c:v>
                </c:pt>
                <c:pt idx="8">
                  <c:v>3206.25</c:v>
                </c:pt>
                <c:pt idx="9">
                  <c:v>10</c:v>
                </c:pt>
                <c:pt idx="10">
                  <c:v>19833.349999999999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0.88891</cdr:x>
      <cdr:y>0</cdr:y>
    </cdr:from>
    <cdr:to>
      <cdr:x>0.99659</cdr:x>
      <cdr:y>0.10029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268148" y="0"/>
          <a:ext cx="880369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тыс</a:t>
          </a:r>
          <a:r>
            <a:rPr lang="ru-RU" sz="1200" b="1" dirty="0"/>
            <a:t>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0.48818</cdr:x>
      <cdr:y>0.42202</cdr:y>
    </cdr:from>
    <cdr:to>
      <cdr:x>0.51182</cdr:x>
      <cdr:y>0.57798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15926" y="2498560"/>
          <a:ext cx="18473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54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0.09055</cdr:x>
      <cdr:y>0.12502</cdr:y>
    </cdr:to>
    <cdr:pic>
      <cdr:nvPicPr>
        <cdr:cNvPr id="7" name="Picture 4" descr="герб2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828000" cy="863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0.85378</cdr:x>
      <cdr:y>0.1342</cdr:y>
    </cdr:from>
    <cdr:to>
      <cdr:x>0.94984</cdr:x>
      <cdr:y>0.17429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7806981" y="927225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0.05154</cdr:x>
      <cdr:y>0.08787</cdr:y>
    </cdr:from>
    <cdr:to>
      <cdr:x>0.15538</cdr:x>
      <cdr:y>0.13439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35936" y="523189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0.04384</cdr:x>
      <cdr:y>0.04044</cdr:y>
    </cdr:from>
    <cdr:to>
      <cdr:x>0.14768</cdr:x>
      <cdr:y>0.09529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0800" y="204212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F3657F-81C1-43C9-9078-2E57EF6A645A}" type="datetimeFigureOut">
              <a:rPr lang="ru-RU"/>
              <a:pPr>
                <a:defRPr/>
              </a:pPr>
              <a:t>31.01.2025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F28916-94FA-4385-8669-9C33A48D4D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8916-94FA-4385-8669-9C33A48D4D0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6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F18107C-6741-438B-8392-6F0A246DBA1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8E051C-D7CA-4525-92E9-184A3781F90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CA47D9-5C59-4E5C-B821-328BBFE6CF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6" y="3486150"/>
            <a:ext cx="3429030" cy="1609725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381126" y="590550"/>
            <a:ext cx="6772274" cy="2828925"/>
          </a:xfrm>
        </p:spPr>
        <p:txBody>
          <a:bodyPr anchor="ctr">
            <a:normAutofit/>
          </a:bodyPr>
          <a:lstStyle>
            <a:lvl1pPr marL="0" indent="0">
              <a:buNone/>
              <a:tabLst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E0E091-9795-4AC6-8D5F-9DA5F106CAE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A98A4C-BBD5-432C-A219-A40AC32615A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F8C0CE-BC11-404E-961F-FE6125115D4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056698-92FC-4931-8767-949D122C40D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A3B2CF-79A4-4F95-8E14-34636ADF833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A05B56-C02C-4FA1-9329-DC7C68A0AC8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3B7063-6465-48CF-A1EE-12D922ECC93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1/31/2025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F18107C-6741-438B-8392-6F0A246DBA1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finkir@bk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9527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29070" y="999461"/>
            <a:ext cx="709191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ПРОЕКТ</a:t>
            </a:r>
          </a:p>
          <a:p>
            <a:pPr lvl="0" algn="ctr" fontAlgn="auto">
              <a:spcAft>
                <a:spcPts val="0"/>
              </a:spcAft>
              <a:defRPr/>
            </a:pPr>
            <a:endParaRPr lang="ru-RU" sz="4800" b="1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Бюджета Кировского 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муниципального района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 </a:t>
            </a:r>
            <a:b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плановый период</a:t>
            </a:r>
            <a:b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20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27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164171"/>
              </p:ext>
            </p:extLst>
          </p:nvPr>
        </p:nvGraphicFramePr>
        <p:xfrm>
          <a:off x="413994" y="738885"/>
          <a:ext cx="8458200" cy="595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194" y="160338"/>
            <a:ext cx="7937205" cy="887412"/>
          </a:xfrm>
          <a:effectLst/>
        </p:spPr>
        <p:txBody>
          <a:bodyPr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550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457200" y="1076325"/>
            <a:ext cx="8458200" cy="738664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prstClr val="black"/>
                </a:solidFill>
                <a:cs typeface="Times New Roman" pitchFamily="18" charset="0"/>
              </a:rPr>
              <a:t>Межбюджетные </a:t>
            </a:r>
            <a:r>
              <a:rPr lang="ru-RU" sz="1400" b="1" dirty="0">
                <a:solidFill>
                  <a:prstClr val="black"/>
                </a:solidFill>
                <a:cs typeface="Times New Roman" pitchFamily="18" charset="0"/>
              </a:rPr>
              <a:t>трансферты </a:t>
            </a:r>
            <a:r>
              <a:rPr lang="ru-RU" sz="1400" dirty="0">
                <a:solidFill>
                  <a:prstClr val="black"/>
                </a:solidFill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(статья 6 Бюджетного кодекса Российской Федерации)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256" y="447858"/>
            <a:ext cx="7852144" cy="431909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002060"/>
                </a:solidFill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5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164388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Субсидии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175" y="2997200"/>
            <a:ext cx="1631876" cy="40011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white"/>
                </a:solidFill>
                <a:cs typeface="Times New Roman" pitchFamily="18" charset="0"/>
              </a:rPr>
              <a:t>Субвенции</a:t>
            </a: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4005064"/>
            <a:ext cx="1214446" cy="1785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поддержку мер по обеспечению сбаланси –рованности бюджетов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005064"/>
            <a:ext cx="1643074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213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Дотации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25574" y="4005064"/>
            <a:ext cx="221457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Предоставляются на финансирование "переданных" другим публично-правовым образованиям полномочий</a:t>
            </a:r>
            <a:endParaRPr lang="ru-RU" sz="12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3957638"/>
            <a:ext cx="2143140" cy="17078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prstClr val="white"/>
                </a:solidFill>
              </a:rPr>
              <a:t>Бюджетные </a:t>
            </a:r>
            <a:r>
              <a:rPr lang="ru-RU" sz="1200" dirty="0">
                <a:solidFill>
                  <a:prstClr val="white"/>
                </a:solidFill>
              </a:rPr>
              <a:t>средства, предоставляемые бюджету другого уровня бюджетной системы Российской </a:t>
            </a:r>
            <a:r>
              <a:rPr lang="ru-RU" sz="1200" dirty="0" smtClean="0">
                <a:solidFill>
                  <a:prstClr val="white"/>
                </a:solidFill>
              </a:rPr>
              <a:t>Федерации </a:t>
            </a:r>
            <a:r>
              <a:rPr lang="ru-RU" sz="1200" dirty="0">
                <a:solidFill>
                  <a:prstClr val="white"/>
                </a:solidFill>
              </a:rPr>
              <a:t>на условиях долевого финансирования целевых расходов</a:t>
            </a:r>
          </a:p>
        </p:txBody>
      </p:sp>
      <p:cxnSp>
        <p:nvCxnSpPr>
          <p:cNvPr id="14" name="Прямая со стрелкой 13"/>
          <p:cNvCxnSpPr>
            <a:stCxn id="11" idx="2"/>
          </p:cNvCxnSpPr>
          <p:nvPr/>
        </p:nvCxnSpPr>
        <p:spPr>
          <a:xfrm>
            <a:off x="1398588" y="3397250"/>
            <a:ext cx="1331912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flipH="1">
            <a:off x="928688" y="3397250"/>
            <a:ext cx="469900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431507" y="3713956"/>
            <a:ext cx="571500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621588" y="3692525"/>
            <a:ext cx="528638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39"/>
          <p:cNvGrpSpPr>
            <a:grpSpLocks/>
          </p:cNvGrpSpPr>
          <p:nvPr/>
        </p:nvGrpSpPr>
        <p:grpSpPr bwMode="auto">
          <a:xfrm>
            <a:off x="1403647" y="2083261"/>
            <a:ext cx="6480720" cy="648072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9498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4970" y="1827706"/>
            <a:ext cx="6388090" cy="83099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2939" y="271774"/>
            <a:ext cx="4731026" cy="115416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поступлений, предусмотренный проектом бюджета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</a:t>
            </a:r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 descr="C:\Users\econ11\Desktop\Для презентации\negotiation-clipart-611870-nd-Black-striped-tie-People-series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00" y="256339"/>
            <a:ext cx="1979599" cy="165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441122"/>
              </p:ext>
            </p:extLst>
          </p:nvPr>
        </p:nvGraphicFramePr>
        <p:xfrm>
          <a:off x="828000" y="3356653"/>
          <a:ext cx="7581014" cy="2605546"/>
        </p:xfrm>
        <a:graphic>
          <a:graphicData uri="http://schemas.openxmlformats.org/drawingml/2006/table">
            <a:tbl>
              <a:tblPr firstRow="1" bandRow="1"/>
              <a:tblGrid>
                <a:gridCol w="1711892"/>
                <a:gridCol w="1578114"/>
                <a:gridCol w="1424892"/>
                <a:gridCol w="1599114"/>
                <a:gridCol w="1267002"/>
              </a:tblGrid>
              <a:tr h="265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38692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588,36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366,52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67 696,65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67 696,65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271,13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58 740,78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75 390,79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7 561,67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40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408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774,51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453 586,34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492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853,35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531 953,38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6150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МБТ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241,5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30 863,29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32 651,77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32 651,77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безвозмездных поступлений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611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875,58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683 556, 93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668 593,56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67 696,65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512161" y="1911178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6090407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276" y="3287209"/>
            <a:ext cx="8458200" cy="2381371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 расходуются средства бюджета?</a:t>
            </a: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функционирование учреждений социальной сферы (образования, культуры, физкультуры и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спорта и др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.) и органов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местного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самоуправления;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социальное обеспечение населения (выплату пенсий, пособий, льгот и т.д.);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другие государственные нужды (межбюджетные трансферты передаваемые бюджетам поселений и т.д.)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754062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endParaRPr lang="ru-RU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6250" y="914400"/>
            <a:ext cx="8458200" cy="2141316"/>
          </a:xfrm>
          <a:prstGeom prst="rect">
            <a:avLst/>
          </a:prstGeo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anose="02020603050405020304" pitchFamily="18" charset="0"/>
                <a:ea typeface="+mj-ea"/>
                <a:cs typeface="Times New Roman" pitchFamily="18" charset="0"/>
              </a:rPr>
              <a:t>Расходы бюджета - это средства, выплачиваемые из бюджета на реализацию расходных обязательств Кировского муниципального района, то есть расходов, необходимость которых установлена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правовыми актами органов местного самоуправления в соответствии с федеральными законами (законами субъекта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412" name="Picture 4" descr="http://fotohomka.ru/images/Oct/28/f7c74d9322439fdc71d0820b5963d959/mini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126" y="5962650"/>
            <a:ext cx="803274" cy="723900"/>
          </a:xfrm>
          <a:prstGeom prst="rect">
            <a:avLst/>
          </a:prstGeom>
          <a:noFill/>
        </p:spPr>
      </p:pic>
      <p:pic>
        <p:nvPicPr>
          <p:cNvPr id="17414" name="Picture 6" descr="http://chelnews.com/uploads/posts/2012-11/1352177962_chelovechek_i_meshki_d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3215" y="5938837"/>
            <a:ext cx="800100" cy="762000"/>
          </a:xfrm>
          <a:prstGeom prst="rect">
            <a:avLst/>
          </a:prstGeom>
          <a:noFill/>
        </p:spPr>
      </p:pic>
      <p:pic>
        <p:nvPicPr>
          <p:cNvPr id="17416" name="Picture 8" descr="http://dist.school688.ru/uploads/images/chudiki/3d-chelovechek-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2146" y="5982484"/>
            <a:ext cx="746124" cy="681038"/>
          </a:xfrm>
          <a:prstGeom prst="rect">
            <a:avLst/>
          </a:prstGeom>
          <a:noFill/>
        </p:spPr>
      </p:pic>
      <p:pic>
        <p:nvPicPr>
          <p:cNvPr id="17418" name="Picture 10" descr="http://hq-wallpapers.ru/wallpapers/2/hq-wallpapers_ru_abstraction3d_5645_1280x10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8581" y="5982484"/>
            <a:ext cx="794548" cy="762793"/>
          </a:xfrm>
          <a:prstGeom prst="rect">
            <a:avLst/>
          </a:prstGeom>
          <a:noFill/>
        </p:spPr>
      </p:pic>
      <p:pic>
        <p:nvPicPr>
          <p:cNvPr id="17420" name="Picture 12" descr="http://oribel-biznes.ru/wp-content/uploads/2012/06/%D1%87%D0%B5%D0%BB%D0%BE%D0%B2%D0%B5%D1%87%D0%B5%D0%BA-%D1%81-%D0%BA%D0%BE%D0%BC%D0%BF%D1%8C%D1%8E%D1%82%D0%B5%D1%80%D0%BE%D0%BC-200x20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9091" y="5926659"/>
            <a:ext cx="884659" cy="809625"/>
          </a:xfrm>
          <a:prstGeom prst="rect">
            <a:avLst/>
          </a:prstGeom>
          <a:noFill/>
        </p:spPr>
      </p:pic>
      <p:pic>
        <p:nvPicPr>
          <p:cNvPr id="17422" name="Picture 14" descr="Картинки по запросу человечки для презентац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20932" y="5915025"/>
            <a:ext cx="1078772" cy="733426"/>
          </a:xfrm>
          <a:prstGeom prst="rect">
            <a:avLst/>
          </a:prstGeom>
          <a:noFill/>
        </p:spPr>
      </p:pic>
      <p:pic>
        <p:nvPicPr>
          <p:cNvPr id="13" name="Picture 4" descr="герб2"/>
          <p:cNvPicPr preferRelativeResize="0"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836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364309"/>
            <a:ext cx="609600" cy="52120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579" y="413056"/>
            <a:ext cx="8114388" cy="486944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Кировского муниципального района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Физ-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869" y="1201104"/>
            <a:ext cx="7175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Дол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175" y="1201104"/>
            <a:ext cx="6477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ЖКХ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68" y="1194754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Культур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7" y="1182847"/>
            <a:ext cx="72072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МБ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442" y="1201104"/>
            <a:ext cx="6873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61" y="1176497"/>
            <a:ext cx="6477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нац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28" y="121786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ОБРАЗОВАНИ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382" y="1175704"/>
            <a:ext cx="71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Общегос-е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3" y="1177291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9" descr="Соц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192768"/>
            <a:ext cx="788987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90799" y="1920242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Общегосударст-венные вопрос</a:t>
            </a:r>
            <a:r>
              <a:rPr lang="ru-RU" altLang="ru-RU" b="1" dirty="0">
                <a:latin typeface="Times New Roman" pitchFamily="18" charset="0"/>
              </a:rPr>
              <a:t>ы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675759" y="2433004"/>
            <a:ext cx="1298575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2520578" y="1953654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экономика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641379" y="2534206"/>
            <a:ext cx="1214826" cy="507831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56205" y="1920242"/>
            <a:ext cx="1006475" cy="25717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Образование</a:t>
            </a: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4572795" y="2509278"/>
            <a:ext cx="114935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Культура, кинематография</a:t>
            </a:r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5596299" y="1929711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Социальная политика</a:t>
            </a:r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5972968" y="2555346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7237413" y="2509278"/>
            <a:ext cx="1295400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Обслуживание государственного и муниципального долга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7885113" y="1920242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Межбюджетные трансферты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42904" y="3453766"/>
            <a:ext cx="8459782" cy="51752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 rot="10800000" flipV="1">
            <a:off x="2601585" y="4273334"/>
            <a:ext cx="4200059" cy="14465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400" b="1" dirty="0" smtClean="0">
                <a:latin typeface="Times New Roman" pitchFamily="18" charset="0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>
              <a:defRPr/>
            </a:pPr>
            <a:endParaRPr lang="ru-RU" sz="1400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ru-RU" sz="1800" b="1" dirty="0" smtClean="0">
                <a:latin typeface="Times New Roman" pitchFamily="18" charset="0"/>
              </a:rPr>
              <a:t>    </a:t>
            </a:r>
          </a:p>
        </p:txBody>
      </p:sp>
      <p:cxnSp>
        <p:nvCxnSpPr>
          <p:cNvPr id="33" name="Прямая соединительная линия 32"/>
          <p:cNvCxnSpPr>
            <a:stCxn id="15" idx="2"/>
          </p:cNvCxnSpPr>
          <p:nvPr/>
        </p:nvCxnSpPr>
        <p:spPr>
          <a:xfrm flipH="1">
            <a:off x="508911" y="1680529"/>
            <a:ext cx="1" cy="219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2"/>
          </p:cNvCxnSpPr>
          <p:nvPr/>
        </p:nvCxnSpPr>
        <p:spPr>
          <a:xfrm>
            <a:off x="1240511" y="1665447"/>
            <a:ext cx="0" cy="75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3" idx="2"/>
          </p:cNvCxnSpPr>
          <p:nvPr/>
        </p:nvCxnSpPr>
        <p:spPr>
          <a:xfrm>
            <a:off x="2736478" y="1694118"/>
            <a:ext cx="0" cy="255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698654" y="1721820"/>
            <a:ext cx="0" cy="787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4" idx="2"/>
          </p:cNvCxnSpPr>
          <p:nvPr/>
        </p:nvCxnSpPr>
        <p:spPr>
          <a:xfrm flipH="1">
            <a:off x="4319950" y="1690054"/>
            <a:ext cx="1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0" idx="2"/>
          </p:cNvCxnSpPr>
          <p:nvPr/>
        </p:nvCxnSpPr>
        <p:spPr>
          <a:xfrm flipH="1">
            <a:off x="5149849" y="1689260"/>
            <a:ext cx="1" cy="79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7" idx="2"/>
          </p:cNvCxnSpPr>
          <p:nvPr/>
        </p:nvCxnSpPr>
        <p:spPr>
          <a:xfrm flipH="1">
            <a:off x="5972968" y="1729343"/>
            <a:ext cx="1" cy="182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" idx="2"/>
          </p:cNvCxnSpPr>
          <p:nvPr/>
        </p:nvCxnSpPr>
        <p:spPr>
          <a:xfrm>
            <a:off x="6801644" y="1697992"/>
            <a:ext cx="0" cy="83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973237" y="1706722"/>
            <a:ext cx="0" cy="200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693727" y="1689777"/>
            <a:ext cx="0" cy="830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11" idx="2"/>
          </p:cNvCxnSpPr>
          <p:nvPr/>
        </p:nvCxnSpPr>
        <p:spPr>
          <a:xfrm>
            <a:off x="8347136" y="1671004"/>
            <a:ext cx="0" cy="249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46" y="1236220"/>
            <a:ext cx="594031" cy="44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315364" y="1929711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 smtClean="0">
                <a:latin typeface="Times New Roman" pitchFamily="18" charset="0"/>
              </a:rPr>
              <a:t>Национальная оборона</a:t>
            </a:r>
            <a:endParaRPr lang="ru-RU" altLang="ru-RU" b="1" dirty="0">
              <a:latin typeface="Times New Roman" pitchFamily="18" charset="0"/>
            </a:endParaRPr>
          </a:p>
        </p:txBody>
      </p:sp>
      <p:pic>
        <p:nvPicPr>
          <p:cNvPr id="46" name="Picture 4" descr="герб2"/>
          <p:cNvPicPr preferRelativeResize="0"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073771"/>
              </p:ext>
            </p:extLst>
          </p:nvPr>
        </p:nvGraphicFramePr>
        <p:xfrm>
          <a:off x="563526" y="1541304"/>
          <a:ext cx="8176437" cy="4253440"/>
        </p:xfrm>
        <a:graphic>
          <a:graphicData uri="http://schemas.openxmlformats.org/drawingml/2006/table">
            <a:tbl>
              <a:tblPr/>
              <a:tblGrid>
                <a:gridCol w="613928"/>
                <a:gridCol w="3301835"/>
                <a:gridCol w="1065544"/>
                <a:gridCol w="1064793"/>
                <a:gridCol w="1064793"/>
                <a:gridCol w="1065544"/>
              </a:tblGrid>
              <a:tr h="566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разделам бюджетной классификации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438,1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97 984,09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91 653,65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87 766,43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1 200,00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313,24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37 615,06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28 167,03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36 660,03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496,53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3 338,93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227,50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207,60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0600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Охрана окружающей среды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6382,17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784 412,86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796 435,99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768 930,64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Культура и  кинематография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645,64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24 435,29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29</a:t>
                      </a:r>
                      <a:r>
                        <a:rPr lang="en-US" sz="1000" baseline="0" dirty="0" smtClean="0"/>
                        <a:t> 639,29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32 941,01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013,48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69 825,02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60 689,65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65 423,77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3 206,25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300,00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144,39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19 833,35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11 540,45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11 440,45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Условно утверждаемые расходы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10 733,27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22 757,53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233,6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1 045 690,86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1 030 226,56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1 027 317,47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2" y="450000"/>
            <a:ext cx="8401879" cy="813834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300" dirty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Структура расходов районного </a:t>
            </a: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бюджета, предусмотренная </a:t>
            </a:r>
            <a:b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проектом  на </a:t>
            </a: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202</a:t>
            </a:r>
            <a:r>
              <a:rPr lang="en-US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год и плановый период 202</a:t>
            </a:r>
            <a:r>
              <a:rPr lang="en-US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202</a:t>
            </a:r>
            <a:r>
              <a:rPr lang="en-US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</a:t>
            </a:r>
            <a:r>
              <a:rPr lang="ru-RU" sz="23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годов</a:t>
            </a:r>
            <a:endParaRPr lang="ru-RU" sz="2300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09344" y="1141687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8790967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326198"/>
              </p:ext>
            </p:extLst>
          </p:nvPr>
        </p:nvGraphicFramePr>
        <p:xfrm>
          <a:off x="414000" y="1044427"/>
          <a:ext cx="8458200" cy="50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88540" y="160338"/>
            <a:ext cx="7926859" cy="887412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Структура расходов бюджета Кировского муниципального района на 202</a:t>
            </a:r>
            <a:r>
              <a:rPr lang="en-US" sz="2000" dirty="0" smtClean="0">
                <a:solidFill>
                  <a:schemeClr val="tx1"/>
                </a:solidFill>
              </a:rPr>
              <a:t>5</a:t>
            </a:r>
            <a:r>
              <a:rPr lang="ru-RU" sz="2000" dirty="0" smtClean="0">
                <a:solidFill>
                  <a:schemeClr val="tx1"/>
                </a:solidFill>
              </a:rPr>
              <a:t> год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1956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Муниципальные программы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Rectangle 41"/>
          <p:cNvSpPr txBox="1">
            <a:spLocks noChangeArrowheads="1"/>
          </p:cNvSpPr>
          <p:nvPr/>
        </p:nvSpPr>
        <p:spPr>
          <a:xfrm>
            <a:off x="454056" y="1074871"/>
            <a:ext cx="8227039" cy="615553"/>
          </a:xfrm>
          <a:prstGeom prst="rect">
            <a:avLst/>
          </a:prstGeom>
          <a:solidFill>
            <a:srgbClr val="DEF5FA">
              <a:lumMod val="5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Переход к программно-целевому методу планирования в Кировском муниципальном районе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2059226"/>
            <a:ext cx="6357982" cy="353943"/>
          </a:xfrm>
          <a:prstGeom prst="rect">
            <a:avLst/>
          </a:prstGeom>
          <a:solidFill>
            <a:srgbClr val="39639D">
              <a:lumMod val="60000"/>
              <a:lumOff val="4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Муниципальные программы – это документ, определяющий</a:t>
            </a:r>
          </a:p>
        </p:txBody>
      </p:sp>
      <p:grpSp>
        <p:nvGrpSpPr>
          <p:cNvPr id="10" name="Группа 39"/>
          <p:cNvGrpSpPr>
            <a:grpSpLocks/>
          </p:cNvGrpSpPr>
          <p:nvPr/>
        </p:nvGrpSpPr>
        <p:grpSpPr bwMode="auto">
          <a:xfrm>
            <a:off x="2821781" y="2418080"/>
            <a:ext cx="3857625" cy="500063"/>
            <a:chOff x="1140594" y="3214686"/>
            <a:chExt cx="2431274" cy="11438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142595" y="3857394"/>
              <a:ext cx="2427272" cy="363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2035063" y="3537856"/>
              <a:ext cx="646338" cy="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91048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2106685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 flipH="1" flipV="1">
              <a:off x="3320321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6" name="Прямоугольник 15"/>
          <p:cNvSpPr/>
          <p:nvPr/>
        </p:nvSpPr>
        <p:spPr>
          <a:xfrm>
            <a:off x="828000" y="2972059"/>
            <a:ext cx="2458116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Цели и задачи муниципальной политики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7132" y="2972059"/>
            <a:ext cx="2357438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Способы их достижения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058148" y="3001169"/>
            <a:ext cx="2622947" cy="89957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Планируемые объемы финансовых ресурсов, необходимые для достижения поставленных целей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10" y="4427805"/>
            <a:ext cx="2643206" cy="1169551"/>
          </a:xfrm>
          <a:prstGeom prst="rect">
            <a:avLst/>
          </a:prstGeom>
          <a:solidFill>
            <a:srgbClr val="FFC000"/>
          </a:solidFill>
          <a:ln w="28575">
            <a:solidFill>
              <a:sysClr val="window" lastClr="FFFFFF"/>
            </a:solidFill>
          </a:ln>
          <a:effectLst>
            <a:glow rad="101600">
              <a:srgbClr val="EB641B">
                <a:lumMod val="75000"/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Times New Roman"/>
              </a:rPr>
              <a:t>Проект решения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Думы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Кировского муниципального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«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О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районном бюджете на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5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 год и плановый период 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6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-202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7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 годы» 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234530" y="4798831"/>
            <a:ext cx="1000132" cy="642942"/>
          </a:xfrm>
          <a:prstGeom prst="downArrow">
            <a:avLst/>
          </a:prstGeom>
          <a:solidFill>
            <a:srgbClr val="FFC000"/>
          </a:solidFill>
          <a:ln w="25400" cap="flat" cmpd="sng" algn="ctr">
            <a:noFill/>
            <a:prstDash val="solid"/>
          </a:ln>
          <a:effectLst>
            <a:glow rad="101600">
              <a:srgbClr val="EB641B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05152" y="4864913"/>
            <a:ext cx="4273468" cy="408623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EB641B">
                <a:lumMod val="75000"/>
              </a:srgbClr>
            </a:solidFill>
          </a:ln>
          <a:effectLst>
            <a:glow rad="228600">
              <a:srgbClr val="EB641B">
                <a:lumMod val="50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   </a:t>
            </a:r>
            <a:r>
              <a:rPr lang="en-US" b="1" kern="0" dirty="0" smtClean="0">
                <a:solidFill>
                  <a:prstClr val="black"/>
                </a:solidFill>
                <a:latin typeface="Times New Roman"/>
              </a:rPr>
              <a:t>17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муниципальных программ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22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0112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852026"/>
              </p:ext>
            </p:extLst>
          </p:nvPr>
        </p:nvGraphicFramePr>
        <p:xfrm>
          <a:off x="212035" y="1284839"/>
          <a:ext cx="8613913" cy="5274986"/>
        </p:xfrm>
        <a:graphic>
          <a:graphicData uri="http://schemas.openxmlformats.org/drawingml/2006/table">
            <a:tbl>
              <a:tblPr/>
              <a:tblGrid>
                <a:gridCol w="3764827"/>
                <a:gridCol w="734141"/>
                <a:gridCol w="946656"/>
                <a:gridCol w="879037"/>
                <a:gridCol w="888697"/>
                <a:gridCol w="1400555"/>
              </a:tblGrid>
              <a:tr h="2638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Ве-домст-во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Целевая статья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2025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2026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2027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70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76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Программные направления деятельности органов местного самоуправления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6575" marR="6575" marT="6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«Развитие образования в Кировском муниципальном районе на 2023-2027 гг.»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0100000000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761 599,53068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773 378,69295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747 576,14418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 dirty="0">
                          <a:effectLst/>
                          <a:latin typeface="Times New Roman"/>
                        </a:rPr>
                        <a:t>Подпрограмма  № 1 «Развитие и поддержка муниципальных образовательных учреждений»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0110000000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459 935,17980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451 596,90480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485 275,23580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29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0110020041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 </a:t>
                      </a:r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(местный  бюджет)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0110020041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 </a:t>
                      </a:r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(наказы избирателей)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0110030041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1 122,00000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(школы)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0110020042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143 490,50000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96 395,00000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100 445,00000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за счет средств </a:t>
                      </a:r>
                      <a:r>
                        <a:rPr lang="ru-RU" sz="800" b="1" i="0" u="sng" strike="noStrike" dirty="0">
                          <a:effectLst/>
                          <a:latin typeface="Times New Roman"/>
                        </a:rPr>
                        <a:t>местного бюджета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 (школы)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0110020042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143 490,50000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96 395,00000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100 445,00000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исполнение госполномочий по реализации дошкольного, общего и дополнительного образования в муниципальных общеобразовательных учреждениях по основным общеобразовательным программам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0110093060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284 320,00500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321 750,13400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351 378,46500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Субвенции  на обеспечение   бесплатным питанием детей, обучающихся муниципальных общеобразовательных учреждениях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0110093150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Субвенции бюджетам муниципальных образований Приморского края на меры социальной поддержки педагогическим работникам краевых государственных и муниципальных образовательных организаций Приморского края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Times New Roman"/>
                        </a:rPr>
                        <a:t>011E193140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530,00000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0110053030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1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011E</a:t>
                      </a:r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В51790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1 249,47480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4 228,57080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4 228,57080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района, предусмотренные проектом бюджета на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3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05037" y="93700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5347780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84053"/>
              </p:ext>
            </p:extLst>
          </p:nvPr>
        </p:nvGraphicFramePr>
        <p:xfrm>
          <a:off x="265043" y="1203373"/>
          <a:ext cx="8650357" cy="5157670"/>
        </p:xfrm>
        <a:graphic>
          <a:graphicData uri="http://schemas.openxmlformats.org/drawingml/2006/table">
            <a:tbl>
              <a:tblPr/>
              <a:tblGrid>
                <a:gridCol w="4017628"/>
                <a:gridCol w="788991"/>
                <a:gridCol w="1017384"/>
                <a:gridCol w="944714"/>
                <a:gridCol w="955094"/>
                <a:gridCol w="926546"/>
              </a:tblGrid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Подпрограмма № 2 «Развитие дошкольного образования в Кировском муниципальном районе»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0120000000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119 949,21620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110 869,57900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119 280,69500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 </a:t>
                      </a:r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(местный бюджет)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 </a:t>
                      </a:r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(наказы избирателей)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0120030041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0120020042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58 091,35320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41 929,00000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44 429,00000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за счет средств </a:t>
                      </a:r>
                      <a:r>
                        <a:rPr lang="ru-RU" sz="900" b="1" i="0" u="sng" strike="noStrike">
                          <a:effectLst/>
                          <a:latin typeface="Times New Roman"/>
                        </a:rPr>
                        <a:t>местного бюджета 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0120020042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58 091,35320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41 929,00000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44 429,00000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0120093070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55 537,08800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62 674,21000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68 341,11400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4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Компенсация части платы, взимаемой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0120093090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5 832,77500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6 066,36900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6 310,58100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3 «Безопасность образовательных учреждений»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0130000000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1 750,00000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1 800,00000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1 800,00000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1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Санитарно-эпидемиологическая безопасность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0130020041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Противопожарная безопасность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0130020042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399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000730" y="92637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39726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867" y="1481138"/>
            <a:ext cx="7952266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158948" y="203935"/>
            <a:ext cx="7756451" cy="800219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термины и понятия, используемые при составлении бюджета </a:t>
            </a: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587" y="900000"/>
            <a:ext cx="9140826" cy="5608751"/>
            <a:chOff x="1" y="1033"/>
            <a:chExt cx="5758" cy="306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1033"/>
              <a:ext cx="5276" cy="3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93" y="1062"/>
              <a:ext cx="4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бюджет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57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091" y="106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4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145" y="1062"/>
              <a:ext cx="26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форма образования и расходования денежных средств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775" y="1073"/>
              <a:ext cx="198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, предназначенных для финансового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94" y="1190"/>
              <a:ext cx="3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обеспечения задач и функций государства и местного самоуправления;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612" y="11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93" y="1312"/>
              <a:ext cx="85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доходы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148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510" y="131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56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590" y="1314"/>
              <a:ext cx="39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поступающие в бюджет денежные средства, за исключением средств, являющихся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94" y="1439"/>
              <a:ext cx="23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675" y="143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93" y="1563"/>
              <a:ext cx="4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расходы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154" y="1563"/>
              <a:ext cx="4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71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633" y="1565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87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749" y="1565"/>
              <a:ext cx="34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выплачиваемые из бюджета денежные средства, за исключением средств,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94" y="1690"/>
              <a:ext cx="298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являющихся 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3267" y="16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3" y="1814"/>
              <a:ext cx="92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дефицит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54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70" y="181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62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50" y="1816"/>
              <a:ext cx="23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превышение расходов бюджета над его доходами;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3918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693" y="1939"/>
              <a:ext cx="99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профицит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616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642" y="1941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694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721" y="1941"/>
              <a:ext cx="19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доходов бюджета над его ра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693" y="1941"/>
              <a:ext cx="6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сходами;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990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693" y="2064"/>
              <a:ext cx="13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бюджетные ассигнования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005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06" y="206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59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2261" y="2066"/>
              <a:ext cx="28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предельные объемы денежных средств, предусмотренных 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94" y="2191"/>
              <a:ext cx="36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соответствующем финансовом году для исполнения бюджетных обязательств;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949" y="219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93" y="2315"/>
              <a:ext cx="11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муниципальный долг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737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765" y="2317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818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1846" y="2317"/>
              <a:ext cx="36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обязательства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, возникающие из муниципальных заимствований, гарантий по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94" y="2442"/>
              <a:ext cx="6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427" y="2428"/>
              <a:ext cx="482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обязательствам третьих лиц, другие обязательства в соответствии с видами долговых обязательств,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394" y="2568"/>
              <a:ext cx="233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принятые на себя муниципальным образованием;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632" y="2568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693" y="2690"/>
              <a:ext cx="144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межбюджетные трансферты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076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2125" y="2692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178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auto">
            <a:xfrm>
              <a:off x="2228" y="2692"/>
              <a:ext cx="31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средства, предоставляемые одним бюджетом бюджетной системы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auto">
            <a:xfrm>
              <a:off x="394" y="2817"/>
              <a:ext cx="17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Российской Федерации другому </a:t>
              </a:r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бюд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2145" y="2817"/>
              <a:ext cx="274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жету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 бюджетной системы Российской Федерации;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9" name="Rectangle 64"/>
            <p:cNvSpPr>
              <a:spLocks noChangeArrowheads="1"/>
            </p:cNvSpPr>
            <p:nvPr/>
          </p:nvSpPr>
          <p:spPr bwMode="auto">
            <a:xfrm>
              <a:off x="4339" y="28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693" y="2941"/>
              <a:ext cx="132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текущий финансовый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1974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2022" y="2943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2076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4" name="Rectangle 69"/>
            <p:cNvSpPr>
              <a:spLocks noChangeArrowheads="1"/>
            </p:cNvSpPr>
            <p:nvPr/>
          </p:nvSpPr>
          <p:spPr bwMode="auto">
            <a:xfrm>
              <a:off x="2124" y="2943"/>
              <a:ext cx="3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в котором осуществляется исполнение бюджета, составление и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394" y="3069"/>
              <a:ext cx="48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рассмотрение проекта бюджета на очередной финансовый год (очередной финансовый год и плановый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394" y="3194"/>
              <a:ext cx="4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период);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778" y="319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8" name="Rectangle 73"/>
            <p:cNvSpPr>
              <a:spLocks noChangeArrowheads="1"/>
            </p:cNvSpPr>
            <p:nvPr/>
          </p:nvSpPr>
          <p:spPr bwMode="auto">
            <a:xfrm>
              <a:off x="600" y="3319"/>
              <a:ext cx="138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 очередной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9" name="Rectangle 74"/>
            <p:cNvSpPr>
              <a:spLocks noChangeArrowheads="1"/>
            </p:cNvSpPr>
            <p:nvPr/>
          </p:nvSpPr>
          <p:spPr bwMode="auto">
            <a:xfrm>
              <a:off x="1946" y="3319"/>
              <a:ext cx="1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0" name="Rectangle 75"/>
            <p:cNvSpPr>
              <a:spLocks noChangeArrowheads="1"/>
            </p:cNvSpPr>
            <p:nvPr/>
          </p:nvSpPr>
          <p:spPr bwMode="auto">
            <a:xfrm>
              <a:off x="200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1" name="Rectangle 76"/>
            <p:cNvSpPr>
              <a:spLocks noChangeArrowheads="1"/>
            </p:cNvSpPr>
            <p:nvPr/>
          </p:nvSpPr>
          <p:spPr bwMode="auto">
            <a:xfrm>
              <a:off x="1836" y="3320"/>
              <a:ext cx="2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08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3" name="Rectangle 78"/>
            <p:cNvSpPr>
              <a:spLocks noChangeArrowheads="1"/>
            </p:cNvSpPr>
            <p:nvPr/>
          </p:nvSpPr>
          <p:spPr bwMode="auto">
            <a:xfrm>
              <a:off x="2169" y="3308"/>
              <a:ext cx="27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-год, следующий за текущим финансовым годом;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303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612" y="3442"/>
              <a:ext cx="100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плановый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период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54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567" y="344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8" name="Rectangle 83"/>
            <p:cNvSpPr>
              <a:spLocks noChangeArrowheads="1"/>
            </p:cNvSpPr>
            <p:nvPr/>
          </p:nvSpPr>
          <p:spPr bwMode="auto">
            <a:xfrm>
              <a:off x="162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9" name="Rectangle 84"/>
            <p:cNvSpPr>
              <a:spLocks noChangeArrowheads="1"/>
            </p:cNvSpPr>
            <p:nvPr/>
          </p:nvSpPr>
          <p:spPr bwMode="auto">
            <a:xfrm>
              <a:off x="1647" y="3444"/>
              <a:ext cx="3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два финансовых года, следующие за очередным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0" name="Rectangle 85"/>
            <p:cNvSpPr>
              <a:spLocks noChangeArrowheads="1"/>
            </p:cNvSpPr>
            <p:nvPr/>
          </p:nvSpPr>
          <p:spPr bwMode="auto">
            <a:xfrm>
              <a:off x="4739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1" name="Rectangle 86"/>
            <p:cNvSpPr>
              <a:spLocks noChangeArrowheads="1"/>
            </p:cNvSpPr>
            <p:nvPr/>
          </p:nvSpPr>
          <p:spPr bwMode="auto">
            <a:xfrm>
              <a:off x="588" y="3559"/>
              <a:ext cx="142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отчетный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 год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976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3" name="Rectangle 88"/>
            <p:cNvSpPr>
              <a:spLocks noChangeArrowheads="1"/>
            </p:cNvSpPr>
            <p:nvPr/>
          </p:nvSpPr>
          <p:spPr bwMode="auto">
            <a:xfrm>
              <a:off x="2002" y="3569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2055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5" name="Rectangle 90"/>
            <p:cNvSpPr>
              <a:spLocks noChangeArrowheads="1"/>
            </p:cNvSpPr>
            <p:nvPr/>
          </p:nvSpPr>
          <p:spPr bwMode="auto">
            <a:xfrm>
              <a:off x="2082" y="3569"/>
              <a:ext cx="2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предшествующий текущему финансовому году;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4454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7" name="Rectangle 92"/>
            <p:cNvSpPr>
              <a:spLocks noChangeArrowheads="1"/>
            </p:cNvSpPr>
            <p:nvPr/>
          </p:nvSpPr>
          <p:spPr bwMode="auto">
            <a:xfrm>
              <a:off x="600" y="3693"/>
              <a:ext cx="121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публичные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слушания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1739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9" name="Rectangle 94"/>
            <p:cNvSpPr>
              <a:spLocks noChangeArrowheads="1"/>
            </p:cNvSpPr>
            <p:nvPr/>
          </p:nvSpPr>
          <p:spPr bwMode="auto">
            <a:xfrm>
              <a:off x="1766" y="3695"/>
              <a:ext cx="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1801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1829" y="3695"/>
              <a:ext cx="106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обсуждение проектов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" name="Rectangle 97"/>
            <p:cNvSpPr>
              <a:spLocks noChangeArrowheads="1"/>
            </p:cNvSpPr>
            <p:nvPr/>
          </p:nvSpPr>
          <p:spPr bwMode="auto">
            <a:xfrm>
              <a:off x="2898" y="3686"/>
              <a:ext cx="27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муниципальных правовых актов по вопросам местного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" name="Rectangle 98"/>
            <p:cNvSpPr>
              <a:spLocks noChangeArrowheads="1"/>
            </p:cNvSpPr>
            <p:nvPr/>
          </p:nvSpPr>
          <p:spPr bwMode="auto">
            <a:xfrm>
              <a:off x="394" y="3820"/>
              <a:ext cx="42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значения с участием жителей Кировского муниципального района, проводимые Думой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" name="Rectangle 99"/>
            <p:cNvSpPr>
              <a:spLocks noChangeArrowheads="1"/>
            </p:cNvSpPr>
            <p:nvPr/>
          </p:nvSpPr>
          <p:spPr bwMode="auto">
            <a:xfrm>
              <a:off x="394" y="3946"/>
              <a:ext cx="409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Кировского муниципального района или главой Кировского муниципального района.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5" name="Rectangle 100"/>
            <p:cNvSpPr>
              <a:spLocks noChangeArrowheads="1"/>
            </p:cNvSpPr>
            <p:nvPr/>
          </p:nvSpPr>
          <p:spPr bwMode="auto">
            <a:xfrm>
              <a:off x="4861" y="394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395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325780"/>
              </p:ext>
            </p:extLst>
          </p:nvPr>
        </p:nvGraphicFramePr>
        <p:xfrm>
          <a:off x="251791" y="1470989"/>
          <a:ext cx="8574158" cy="5102090"/>
        </p:xfrm>
        <a:graphic>
          <a:graphicData uri="http://schemas.openxmlformats.org/drawingml/2006/table">
            <a:tbl>
              <a:tblPr/>
              <a:tblGrid>
                <a:gridCol w="3982237"/>
                <a:gridCol w="782040"/>
                <a:gridCol w="1008423"/>
                <a:gridCol w="936392"/>
                <a:gridCol w="946682"/>
                <a:gridCol w="918384"/>
              </a:tblGrid>
              <a:tr h="1373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1" u="none" strike="noStrike" dirty="0">
                          <a:effectLst/>
                          <a:latin typeface="Times New Roman"/>
                        </a:rPr>
                        <a:t>Подпрограмма № 4 «Развитие внешкольного образования»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0140000000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79 104,03218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110 479,06742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39 531,39994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 dirty="0">
                          <a:effectLst/>
                          <a:latin typeface="Times New Roman"/>
                        </a:rPr>
                        <a:t>Мероприятия по развитию и поддержке учреждений дополнительного образования 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0140020045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35,00000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Мероприятия по развитию и поддержке учреждений дополнительного образования </a:t>
                      </a:r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(местный бюджет</a:t>
                      </a:r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35,00000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93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 dirty="0">
                          <a:effectLst/>
                          <a:latin typeface="Times New Roman"/>
                        </a:rPr>
                        <a:t>Мероприятия по развитию и поддержке внешкольного образования (наказы избирателей)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0140030041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160,00000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2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(МБОУ ДО "ДЮЦ")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0140020041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15 921,00000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14 443,21413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14 891,17694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(МБОУ ДО "ДЮСШ "Патриот" п. Кировский)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22 244,00000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23 412,50304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21 108,55500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 dirty="0">
                          <a:effectLst/>
                          <a:latin typeface="Times New Roman"/>
                        </a:rPr>
                        <a:t>Мероприятия по капитальному ремонту оздоровительных лагерей, находящихся в собственности муниципальных образований 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33 505,60000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9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Субсидии бюджетам муниципальных образований на  капитальный ремонт оздоровительных лагерей, находящихся в собственности муниципальных образований (краевой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0140092030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33 170,54400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Расходы на  капитальный ремонт оздоровительных лагерей, находящихся в собственности муниципальных образований за счет средств местного бюджета, в целях </a:t>
                      </a:r>
                      <a:r>
                        <a:rPr lang="ru-RU" sz="700" b="0" i="0" u="none" strike="noStrike" dirty="0" err="1">
                          <a:effectLst/>
                          <a:latin typeface="Times New Roman"/>
                        </a:rPr>
                        <a:t>софинансирования</a:t>
                      </a:r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 которых из бюджета Приморского края предоставляются субсидии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01400S2030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335,05600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на финансовое обеспечение государственного (муниципального) задания в рамках исполнения государственного (муниципального) социального заказа на оказание государственных (муниципальных) услуг в социальной сфере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0140040043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на содержание Муниципального опорного центра дополнительного образования детей Кировского муниципального района (МБОУ ДО "ДЮСШ "Патриот" п. Кировский)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0140020046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1 010,00000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1 293,80000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1 493,80000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 dirty="0">
                          <a:effectLst/>
                          <a:latin typeface="Times New Roman"/>
                        </a:rPr>
                        <a:t>4 190,56418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69 291,68225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2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(краевой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01400R5490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4 148,65854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68 598,76543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0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(местный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01400L5490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41,90564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692,91682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6828"/>
            <a:ext cx="8051047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муниципального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6230553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328000"/>
              </p:ext>
            </p:extLst>
          </p:nvPr>
        </p:nvGraphicFramePr>
        <p:xfrm>
          <a:off x="265043" y="1341868"/>
          <a:ext cx="8650357" cy="5164951"/>
        </p:xfrm>
        <a:graphic>
          <a:graphicData uri="http://schemas.openxmlformats.org/drawingml/2006/table">
            <a:tbl>
              <a:tblPr/>
              <a:tblGrid>
                <a:gridCol w="4017628"/>
                <a:gridCol w="788991"/>
                <a:gridCol w="1017384"/>
                <a:gridCol w="944714"/>
                <a:gridCol w="955094"/>
                <a:gridCol w="926546"/>
              </a:tblGrid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Подпрограмма № 5 «Переподготовка и повышение кадров»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0150000000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по переподготовке и повышению кадров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0150020040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Подпрограмма № 6 «Организация отдыха  детей»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0160000000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4 447,05250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34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Субвенции на организацию и обеспечение оздоровления и отдыха детей Приморского края (за исключением организации отдыха детей в каникулярное время)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0160093080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4 447,05250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Подпрограмма № 7 «Другие вопросы в области образования»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0170000000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68 858,00000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64 964,29173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67 949,96344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Расходы на обеспечение деятельности  (оказание услуг, выполнение работ) муниципальных учреждений ( прочие учреждения)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0170020040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68 858,00000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64 964,29173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67 949,96344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Подпрограмма № 8 «Молодежь Кировского района»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0180000000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в сфере образования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0180020041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161,00000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211,00000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261,00000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0180020042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9 «Предупреждение развития наркомании в районе»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0190000000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предупреждению развития наркомании в районе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0190020041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5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10 «Организация здорового питания в образовательных учреждениях»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01010000000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4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 на обеспечение бесплатным питанием детей, обучающихся муниципальных общеобразовательных учреждениях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0101093150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01010R3040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Рациональная организация питания в общеобразовательных организация Кировского муниципального района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0200020041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032" y="160338"/>
            <a:ext cx="7990367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6873732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866379"/>
              </p:ext>
            </p:extLst>
          </p:nvPr>
        </p:nvGraphicFramePr>
        <p:xfrm>
          <a:off x="457200" y="1242963"/>
          <a:ext cx="8458200" cy="5184342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5993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"Профилактика безнадзорности, беспризорности и правонарушений несовершеннолетних на 2023-2027 </a:t>
                      </a:r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годы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0200000000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2 055,00000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1 083,00000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1 113,00000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04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реализацию основных мер государственной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поддержки 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в сфере занятости населения по организации временного трудоустройства несовершеннолетних граждан в возрасте от 14 до 18 лет в свободное от учебы время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0200094050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600,00000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Расходы на реализацию основных мер государственной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поддержки 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в сфере занятости населения по организации временного трудоустройства несовершеннолетних граждан в возрасте от 14 до 18 лет в свободное от учебы время, в целях 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софинансирования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которых из бюджета Приморского края предоставляются субсидии (ЦОМОУ) МБ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0200020261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725,00000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реализацию основных мер государственной пожждержки в сфере занятости населения по организации временного трудоустройства несовершеннолетних граждан в возрасте от 14 до 18 лет в свободное от учебы время, в целях софинансирования которых из бюджета Приморского края предоставляются субсидии (Патриот) МБ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0200020262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725,00000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0200020263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1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"Профилактика терроризма и экстремизма на территории Кировского муниципального района на 2023-2027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0300000000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1 131,00000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1 131,00000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379,00000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образования (МКУ "ЦОМОУ")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образования (бюджетные образовательные учреждения)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1 028,00000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1 028,00000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308,00000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предупреждению терроризма (администрация)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41,00000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униципального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19975" y="96596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4098219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305300"/>
              </p:ext>
            </p:extLst>
          </p:nvPr>
        </p:nvGraphicFramePr>
        <p:xfrm>
          <a:off x="457200" y="1135311"/>
          <a:ext cx="8458200" cy="5331750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5172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"Развитие физической культуры и спорта в Кировском муниципальном районе на 2023-2027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0400000000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3 206,25203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по развитию физкультуры и спорта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0400040460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Мероприятия по организации физкультурно-спортивной работы по месту жительства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116,25203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(краевой бюджет)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040Р592220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115,08951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(местный бюджет)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041Р592220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1,16252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9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Мероприятия по приобретению и поставке спортивного инвентаря, спортивного оборудования и иного имущества для развития массового спорта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2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бюджетам муниципальных образований Приморского края на приобретение и поставку спортивного инвентаря, спортивного оборудования и иного имущества для развития массового спорта  (краевой бюджет)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040P592230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2 811,60000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7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Расходы на приобретение и поставку спортивного инвентаря, спортивного оборудования и иного имущества для развития массового спорта за счет средств местного бюджета, в целях 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софинансирования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которых из бюджета Приморского края предоставляются субсидии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Times New Roman"/>
                        </a:rPr>
                        <a:t>041P5S2230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28,40000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4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«Комплексное развитие сельских территорий в Кировском муниципальном районе на 2021-2027 годы»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0500000000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5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Социальные выплаты гражданам, кроме публичных нормативных социальных выплат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0500050560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58198" y="8583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2636580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033321"/>
              </p:ext>
            </p:extLst>
          </p:nvPr>
        </p:nvGraphicFramePr>
        <p:xfrm>
          <a:off x="238540" y="1076325"/>
          <a:ext cx="8714932" cy="5430492"/>
        </p:xfrm>
        <a:graphic>
          <a:graphicData uri="http://schemas.openxmlformats.org/drawingml/2006/table">
            <a:tbl>
              <a:tblPr/>
              <a:tblGrid>
                <a:gridCol w="4047621"/>
                <a:gridCol w="794881"/>
                <a:gridCol w="1024978"/>
                <a:gridCol w="951765"/>
                <a:gridCol w="962225"/>
                <a:gridCol w="933462"/>
              </a:tblGrid>
              <a:tr h="3032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Муниципальная программа "Сохранение и развитие культуры в Кировском муниципальном районе на 2023-2027 годы"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0600000000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53 531,39574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56 654,68142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59 812,08542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39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Финансовое обеспечение выполнения муниципального задания клубными учреждениями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0610020140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13 706,55600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14 568,00000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15 518,00000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5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(КДЦ)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0610020141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13 236,00000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14 568,00000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15 518,00000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иные межбюджетные трансферты (переданные полномочия поселений по культуре МБУ "КДЦ")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0610020142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470,55600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 dirty="0">
                          <a:effectLst/>
                          <a:latin typeface="Times New Roman"/>
                        </a:rPr>
                        <a:t>Мероприятия по обеспечению развития и укрепления материально-технической базы домов культуры в населенных пунктах с числом жителей до 50 тыс. человек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0610060000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2 046,03671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1 779,30539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1 779,30539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7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Субсидии бюджетам муниципальных образований на обеспечение развития и укрепления материально-технической базы домов культуры в населенных пунктах с числом жителей до 50 тыс. человек 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06100R4670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2 025,57634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1 761,51234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1 761,51234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Расходы на обеспечение развития и укрепления материально-технической базы домов культуры в населенных пунктах с числом жителей до 50 тыс. человек за счет средств местного бюджета, в целях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софинансирования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 которых из бюджета Приморского края предоставляются субсидии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06100S4670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20,46037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17,79305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17,79305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Финансовое обеспечение выполнения муниципального задания </a:t>
                      </a:r>
                      <a:r>
                        <a:rPr lang="ru-RU" sz="800" b="1" i="1" u="none" strike="noStrike" dirty="0" err="1">
                          <a:effectLst/>
                          <a:latin typeface="Times New Roman"/>
                        </a:rPr>
                        <a:t>межпоселенческой</a:t>
                      </a:r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 центральной библиотекой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0620020140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6 048,00000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6 658,00000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7 807,00000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5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(библиотеки)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0620020140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6 048,00000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6 658,00000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7 807,00000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Мероприятия по направленные на государственную поддержку отрасли культуры (модернизация библиотек в части комплектования книжных фондов  библиотек муниципальных образований и государственных общедоступных библиотек)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0620000000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на комплектование книжных фондов и обеспечение информационно- техническим оборудованием библиотек (краевой бюджет)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0620092540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6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комплектование книжных фондов и обеспечение информационно- техническим оборудованием библиотек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Times New Roman"/>
                        </a:rPr>
                        <a:t>06200S2540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Финансовое обеспечение выполнения муниципального задания районным музеем им. В.М. Малаева  и культурно-этнографическим музеем-комплексом "Крестьянская усадьба. Начало ХХ века." с. Подгорное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0630020140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3 050,00000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effectLst/>
                          <a:latin typeface="Times New Roman"/>
                        </a:rPr>
                        <a:t>3 495,00000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4 708,00000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бюджетным учреждениям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0630020140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3 050,00000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3 495,00000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4 708,00000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0338"/>
            <a:ext cx="80010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075156" y="7198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9662529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34659"/>
              </p:ext>
            </p:extLst>
          </p:nvPr>
        </p:nvGraphicFramePr>
        <p:xfrm>
          <a:off x="457200" y="1272209"/>
          <a:ext cx="8411213" cy="5035827"/>
        </p:xfrm>
        <a:graphic>
          <a:graphicData uri="http://schemas.openxmlformats.org/drawingml/2006/table">
            <a:tbl>
              <a:tblPr/>
              <a:tblGrid>
                <a:gridCol w="3906558"/>
                <a:gridCol w="767179"/>
                <a:gridCol w="989258"/>
                <a:gridCol w="918597"/>
                <a:gridCol w="928690"/>
                <a:gridCol w="900931"/>
              </a:tblGrid>
              <a:tr h="6941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Мероприятия по приобретению музыкальных инструментов и художественного инвентаря для учреждений дополнительного образования детей в сфере культуры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6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бюджетам муниципальных образований на  приобретение музыкальных инструментов и художественного инвентаря для учреждений дополнительного образования детей в сфере культуры (краевой бюджет)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0640092480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7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Расходы на  приобретение музыкальных инструментов и художественного инвентаря для учреждений дополнительного образования детей в сфере культуры за счет средств местного бюджета, в целях 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софинансирования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которых из бюджета Приморского края предоставляются субсидии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06400S2480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Финансовое обеспечение (бухгалтерский учет)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0640020000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2 291,00000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2 845,00000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2 895,00000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Финансовое обеспечение (бухгалтерский учет) МБУ КДЦ Кировского муниципального района. Субсидии бюджетным учреждениям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0640020140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2 291,00000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2 845,00000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2 895,00000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школ искусств Кировского муниципального района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25 210,00000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26 129,57300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25 924,97700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2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"МБУ ДО КДШИ"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0650020140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17 820,00000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17 917,30300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17 141,84400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ДО «КДШИ»)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0650020140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17 820,00000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17 917,30300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17 141,84400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"МБУ ДО ГДШИ"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0660020140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7 390,00000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8 212,27000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8 783,13300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ДО «ГДШИ»)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0660020140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7 390,00000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8 212,27000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8 783,13300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Кировского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7420543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606782"/>
              </p:ext>
            </p:extLst>
          </p:nvPr>
        </p:nvGraphicFramePr>
        <p:xfrm>
          <a:off x="481467" y="1245707"/>
          <a:ext cx="8409665" cy="5181598"/>
        </p:xfrm>
        <a:graphic>
          <a:graphicData uri="http://schemas.openxmlformats.org/drawingml/2006/table">
            <a:tbl>
              <a:tblPr/>
              <a:tblGrid>
                <a:gridCol w="3905839"/>
                <a:gridCol w="767038"/>
                <a:gridCol w="989076"/>
                <a:gridCol w="918427"/>
                <a:gridCol w="928520"/>
                <a:gridCol w="900765"/>
              </a:tblGrid>
              <a:tr h="4723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«Развитие малого и среднего предпринимательства в Кировском муниципальном районе на 2023-2027 годы»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0900000000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9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юридическим лицам (кроме некоммерческих организаций), индивидуальным предпринимателям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0900090960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Мероприятия по развитию малого и среднего предпринимательства в Кировском муниципальном районе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0900090960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0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«Развитие и осуществление дорожной деятельности в отношении автомобильных дорог местного значения в границах Кировского муниципального района» на 2023-2027 гг.»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1000000000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23 547,00000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24 647,00000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33 140,00000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2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Содержание автомобильных дорог на территории Кировского района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1000010161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7 030,47800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7 358,90800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9 894,68100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6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1000010162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16 516,52200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17 288,09200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23 245,31900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9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Кировского муниципального района на 2022-2026 годы"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590,00000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590,00000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бюджетным учреждениям (образовательные учреждения)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повышения энергетической эффективности (администрация)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КДЦ КМР)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повышения энергетической эффективности (ЦОМОУ)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1100011163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"Совершенствование межбюджетных отношений и управление муниципальным долгом в Кировском муниципальном районе на 2025-2027 годы"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1200000000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19 843,35400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11 550,45400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11 450,45400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6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Обслуживание  муниципального долга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3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бюджетам муниципальных районов Приморского края на осуществление отдельных государственных полномочий по расчету и предоставлению дотаций на выравнивание бюджетной обеспеченности бюджетам поселений, входящих в их состав (межбюджетные трансферты)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1200093110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Дотации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7 899,00000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650,00000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600,00000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Прочие межбюджетные трансферты общего характера (дотация на сбалансированность, выборы сельских поселений)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1 093,90000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Кировского </a:t>
            </a:r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6882605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274016"/>
              </p:ext>
            </p:extLst>
          </p:nvPr>
        </p:nvGraphicFramePr>
        <p:xfrm>
          <a:off x="344557" y="1203280"/>
          <a:ext cx="8574155" cy="5237276"/>
        </p:xfrm>
        <a:graphic>
          <a:graphicData uri="http://schemas.openxmlformats.org/drawingml/2006/table">
            <a:tbl>
              <a:tblPr/>
              <a:tblGrid>
                <a:gridCol w="3982236"/>
                <a:gridCol w="782041"/>
                <a:gridCol w="1008422"/>
                <a:gridCol w="936391"/>
                <a:gridCol w="946681"/>
                <a:gridCol w="918384"/>
              </a:tblGrid>
              <a:tr h="3064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Муниципальная программа "Противодействия коррупции в администрации Кировского муниципального района на 2023-2025 годы"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1300000000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8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Основное мероприятие "Совершенствование системы противодействия коррупции в Кировском районе"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1300013000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8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 Мероприятия по противодействию коррупции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1300013360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Муниципальная программа "Организация обеспечения  твердым топливом населения, проживающего на территории сельских поселений Кировского муниципального района" на 2025 – 2027 годы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1400000000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1 471,52585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939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(краевой бюджет)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1400192620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1 456,81059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01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(местный бюджет)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1400L92620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14,71526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"Социальная поддержка детей-сирот и детей, оставшихся без попечения родителей, лиц из числа детей-сирот и детей, оставшихся без попечения родителей, и лиц, принявших на воспитание в семью детей, оставшихся без попечения родителей в Кировском муниципальном районе на 2021-2025 годы"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1500000000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53 051,08727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4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Социальная поддержка детей, оставшихся без попечения родителей, и лиц, принявших на воспитание в семью детей, оставшихся без попечения родителей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1501093050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22 611,28209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за счет краевого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1503093210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30 439,80518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"Поддержка социально ориентированных некоммерческих организаций Кировского муниципального района на 2025-2027 годы"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1700000000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Мероприятия по поддержке социально ориентированных некоммерческих организаций района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1700017160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"Обеспечение жильем молодых семей  Кировского муниципального района на 2023-2027 годы"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1800000000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4 732,02228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2 618,84348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3 573,38538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бюджетам муниципальных районов на реализацию мероприятий по обеспечению жильем молодых семей за счет краевого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18000L4970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3 710,85187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2 111,57350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2 881,22063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Расходы направленные на организацию оказания поддержки молодым семьям в приобретении жилого помещения или строительстве индивидуального жилого дома в целях софинансирования за счет местного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18000L4970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1 021,17041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507,26998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692,16475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Кировского муниципального района, предусмотренные проектом бюджета на 2025 год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6316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405857"/>
              </p:ext>
            </p:extLst>
          </p:nvPr>
        </p:nvGraphicFramePr>
        <p:xfrm>
          <a:off x="457200" y="1244216"/>
          <a:ext cx="8458200" cy="5186356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90903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Муниципальная программа "Организация транспортного обслуживания населения между поселениями в границах Кировского муниципального района и создание условий для предоставления качественных и доступных транспортных услуг населению»  на 2024 – 2026 годы.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1900000000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10 508,46831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750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Субсидии бюджетам субъектов муниципальных образований на организацию транспортного обслуживания населения в границах муниципальных образований Приморского края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1900Г92410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8 404,06498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40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направленные на организацию транспортного обслуживания населения в границах муниципальных образований Приморского края на территории Кировского муниципального района в целях софинансирования за счет средст местного бюджета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Times New Roman"/>
                        </a:rPr>
                        <a:t>1900S92410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2 101,01625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9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бюджетам муниципальных районов Приморского края  на реализацию  государственного полномочия по установлению регулируемых тарифов на регулярные перевозки пассажиров и багажа автомобильным и наземным электрическим общественным транспортом по муниципальным маршрутам в границах муниципального образования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1900093130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Муниципальная программа "Прведение кадастровых работ в отношении земельных участков из состава земель сельскохозяйственного назначения Кировского муниципального района" на 2024-2026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3000000000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1 729,58049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1 750,93333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2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направленные на подготовку проектов межевания земельных участков и на проведение кадастровых работ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30000L5990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1 729,58049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1 750,93333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Всего программные мероприятия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937 536,21664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874 157,99227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857 844,06898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608" y="160338"/>
            <a:ext cx="8252791" cy="887412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25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Кировского муниципального района, предусмотренные проектом бюджета на 2025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36211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территории Кировского муниципального района в 2025 году планируется реализовать в рамках проекта инициативное бюджетирование 3 проекта, 2 из них по направлению «Твой проект» и 1 по направлению «Молодежный проект».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обязательства Кировского муниципального района на 2025 год на реализацию Проекта – победителя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направлению «Твой проект» будут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исполняться за счет средств субсидии их бюджета Приморского края в сумме 2 970 000,00 руб. и за счет средств бюджета Кировского муниципального района в сумме 30 000,00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руб. на каждый проект.</a:t>
            </a:r>
          </a:p>
          <a:p>
            <a:pPr marL="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Расходные обязательства Кировского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района на 2025 год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реализацию Проекта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победителя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направлению «Молодежный проект»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будут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исполняться за счет средств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 бюджета Приморского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края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сумме 1 500 000,00 руб. и за счет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бюджета Кировского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района в сумме 15 151,52 руб.</a:t>
            </a:r>
          </a:p>
          <a:p>
            <a:pPr marL="0" indent="0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Проекты, планируемые на 2025 год</a:t>
            </a:r>
            <a:endParaRPr lang="ru-RU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713" y="3193774"/>
            <a:ext cx="4426609" cy="327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379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400" dirty="0" smtClean="0"/>
              <a:t>Кировский </a:t>
            </a:r>
            <a:r>
              <a:rPr lang="ru-RU" sz="1400" dirty="0"/>
              <a:t>муниципальный район (рисунок </a:t>
            </a:r>
            <a:r>
              <a:rPr lang="ru-RU" sz="1400" dirty="0" smtClean="0"/>
              <a:t>1) </a:t>
            </a:r>
            <a:r>
              <a:rPr lang="ru-RU" sz="1400" dirty="0"/>
              <a:t>расположен в 322 км от Владивостока по автодороге, которая связана с магистралью Хабаровск – Владивосток. Кировский район располагается в центральной части Приморского края. Район находится на берегу реки Уссури. Он граничит на юге со Спасским и </a:t>
            </a:r>
            <a:r>
              <a:rPr lang="ru-RU" sz="1400" dirty="0" err="1"/>
              <a:t>Яковлевским</a:t>
            </a:r>
            <a:r>
              <a:rPr lang="ru-RU" sz="1400" dirty="0"/>
              <a:t> районами, на востоке с </a:t>
            </a:r>
            <a:r>
              <a:rPr lang="ru-RU" sz="1400" dirty="0" err="1"/>
              <a:t>Чугуевским</a:t>
            </a:r>
            <a:r>
              <a:rPr lang="ru-RU" sz="1400" dirty="0"/>
              <a:t>, на севере с </a:t>
            </a:r>
            <a:r>
              <a:rPr lang="ru-RU" sz="1400" dirty="0" err="1" smtClean="0"/>
              <a:t>Дальнереченским</a:t>
            </a:r>
            <a:r>
              <a:rPr lang="ru-RU" sz="1400" dirty="0" smtClean="0"/>
              <a:t> и Лесозаводским, на западе с КНР.</a:t>
            </a:r>
            <a:endParaRPr lang="ru-RU" sz="1400" dirty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На западной части района плоская заболоченная равнина, над которой местами </a:t>
            </a:r>
            <a:r>
              <a:rPr lang="ru-RU" sz="1400" dirty="0" smtClean="0"/>
              <a:t>возвышаются </a:t>
            </a:r>
            <a:r>
              <a:rPr lang="ru-RU" sz="1400" dirty="0"/>
              <a:t>изолированные мелкосопочные массивы. Самая низкая точка района находится на северо-западе, на урезе р. </a:t>
            </a:r>
            <a:r>
              <a:rPr lang="ru-RU" sz="1400" dirty="0" err="1"/>
              <a:t>Сунгача</a:t>
            </a:r>
            <a:r>
              <a:rPr lang="ru-RU" sz="1400" dirty="0"/>
              <a:t> и составляет 64 м. Центральную часть района пересекает р. Уссури. Также, в центральную часть заходит среднегорный хр. Синий с высшей точкой района является пик г. Золотая и составляет 945,6 м. В восточной части располагаются отроги Сихотэ-Алиня (хр. Холодный, Горбатый и др.) с высотами до 873,6 м </a:t>
            </a:r>
            <a:endParaRPr lang="ru-RU" sz="1400" dirty="0" smtClean="0"/>
          </a:p>
          <a:p>
            <a:pPr algn="just"/>
            <a:r>
              <a:rPr lang="ru-RU" sz="1400" dirty="0" smtClean="0"/>
              <a:t>(</a:t>
            </a:r>
            <a:r>
              <a:rPr lang="ru-RU" sz="1400" dirty="0"/>
              <a:t>г. Круглая Сопка).</a:t>
            </a:r>
          </a:p>
          <a:p>
            <a:pPr algn="just"/>
            <a:r>
              <a:rPr lang="ru-RU" sz="1400" dirty="0"/>
              <a:t>Район, несмотря на сравнительно благоприятные </a:t>
            </a:r>
            <a:endParaRPr lang="ru-RU" sz="1400" dirty="0" smtClean="0"/>
          </a:p>
          <a:p>
            <a:pPr algn="just"/>
            <a:r>
              <a:rPr lang="ru-RU" sz="1400" dirty="0" smtClean="0"/>
              <a:t>климатические </a:t>
            </a:r>
            <a:r>
              <a:rPr lang="ru-RU" sz="1400" dirty="0"/>
              <a:t>условия, населён </a:t>
            </a:r>
            <a:endParaRPr lang="ru-RU" sz="1400" dirty="0" smtClean="0"/>
          </a:p>
          <a:p>
            <a:pPr algn="just"/>
            <a:r>
              <a:rPr lang="ru-RU" sz="1400" dirty="0" smtClean="0"/>
              <a:t>неравномерно</a:t>
            </a:r>
            <a:r>
              <a:rPr lang="ru-RU" sz="1400" dirty="0"/>
              <a:t>. Леса занимают половину территории района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В Кировском районе 27 населенных пунктов: </a:t>
            </a:r>
            <a:endParaRPr lang="ru-RU" sz="1400" dirty="0" smtClean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городских и 4 сельских поселений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pPr algn="ctr"/>
            <a:r>
              <a:rPr lang="ru-RU" sz="23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Административное деление</a:t>
            </a:r>
          </a:p>
        </p:txBody>
      </p:sp>
      <p:pic>
        <p:nvPicPr>
          <p:cNvPr id="1026" name="Picture 2" descr="C:\Users\Марина\Desktop\300px-Prim-Kray-Kirovs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229" y="4134679"/>
            <a:ext cx="2873928" cy="260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6659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on11\Desktop\Для презентации\large-bag-money-coins-47378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3003" r="5453" b="12746"/>
          <a:stretch/>
        </p:blipFill>
        <p:spPr bwMode="auto">
          <a:xfrm>
            <a:off x="571183" y="4691547"/>
            <a:ext cx="1820149" cy="1741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1" name="Picture 7" descr="C:\Users\econ11\Desktop\Для презентации\14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" r="-1814"/>
          <a:stretch/>
        </p:blipFill>
        <p:spPr bwMode="auto">
          <a:xfrm>
            <a:off x="7495664" y="1725869"/>
            <a:ext cx="1187942" cy="1469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TextBox 7"/>
          <p:cNvSpPr txBox="1"/>
          <p:nvPr/>
        </p:nvSpPr>
        <p:spPr>
          <a:xfrm>
            <a:off x="1860697" y="723900"/>
            <a:ext cx="683845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1 января 202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68774" y="-52561"/>
            <a:ext cx="8458200" cy="887412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Кировского муниципального района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4" descr="герб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66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01674"/>
              </p:ext>
            </p:extLst>
          </p:nvPr>
        </p:nvGraphicFramePr>
        <p:xfrm>
          <a:off x="571183" y="1141687"/>
          <a:ext cx="6702790" cy="340047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87312"/>
                <a:gridCol w="1510747"/>
                <a:gridCol w="1404731"/>
              </a:tblGrid>
              <a:tr h="37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01.01.202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Муниципальный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долг,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всего (тыс. руб.)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953,73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421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кредит «Министерство финансов Приморского края» (2016 года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4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кредит «Министерство финансов Приморского края» (2020 года)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29040" y="2871919"/>
            <a:ext cx="825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340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9374"/>
            <a:ext cx="8229600" cy="3727917"/>
          </a:xfrm>
        </p:spPr>
        <p:txBody>
          <a:bodyPr/>
          <a:lstStyle/>
          <a:p>
            <a:r>
              <a:rPr lang="ru-RU" sz="1600" b="1" dirty="0"/>
              <a:t>Ф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ИНАНСОВОЕ УПРАВЛЕНИЕ АДМИНИСТРАЦИИ КИРОВСКОГО МУНИЦИПАЛЬНОГО РАЙОНА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Адрес (место нахождения): 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692091 Приморский край, Кировский район, </a:t>
            </a:r>
            <a:endParaRPr lang="ru-RU" sz="16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6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Кировский, ул. Советская, 57</a:t>
            </a:r>
          </a:p>
          <a:p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ru-RU" sz="16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1600" dirty="0">
                <a:solidFill>
                  <a:srgbClr val="1269A5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finkir@bk.ru</a:t>
            </a:r>
            <a:endParaRPr lang="ru-RU" sz="16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тел. 8 42354 23238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8 42354 22848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онтакты</a:t>
            </a:r>
            <a:endParaRPr lang="ru-RU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0062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031722"/>
              </p:ext>
            </p:extLst>
          </p:nvPr>
        </p:nvGraphicFramePr>
        <p:xfrm>
          <a:off x="702366" y="1784594"/>
          <a:ext cx="7871791" cy="26900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22574"/>
                <a:gridCol w="2849217"/>
              </a:tblGrid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</a:t>
                      </a:r>
                      <a:r>
                        <a:rPr lang="ru-RU" sz="1600" baseline="0" dirty="0" smtClean="0">
                          <a:effectLst/>
                        </a:rPr>
                        <a:t> 01.01.2025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334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Территория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3483,9 </a:t>
                      </a:r>
                      <a:r>
                        <a:rPr lang="ru-RU" sz="1600" dirty="0" err="1" smtClean="0">
                          <a:effectLst/>
                        </a:rPr>
                        <a:t>кв.м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509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Население района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17 312 чел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327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Уровень безработицы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1,9%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2811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Объем</a:t>
                      </a:r>
                      <a:r>
                        <a:rPr lang="ru-RU" sz="1600" baseline="0" dirty="0" smtClean="0">
                          <a:effectLst/>
                        </a:rPr>
                        <a:t> жилищного строительства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1 808,00 </a:t>
                      </a:r>
                      <a:r>
                        <a:rPr lang="ru-RU" sz="1600" dirty="0" err="1" smtClean="0">
                          <a:effectLst/>
                        </a:rPr>
                        <a:t>кв.м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923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Размер среднемесячной заработной платы работающих (без субъектов малого предпринимательства)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49 422,8 руб.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999" y="624164"/>
            <a:ext cx="8153661" cy="887412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300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Основные социально-экономические показатели Кировского муниципального района </a:t>
            </a:r>
            <a:endParaRPr lang="ru-RU" sz="23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5529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20726"/>
            <a:ext cx="8458200" cy="56458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50" dirty="0" smtClean="0"/>
              <a:t>Проект бюджета </a:t>
            </a:r>
            <a:r>
              <a:rPr lang="ru-RU" sz="1450" dirty="0"/>
              <a:t>Кировского муниципального района на </a:t>
            </a:r>
            <a:r>
              <a:rPr lang="ru-RU" sz="1450" dirty="0" smtClean="0"/>
              <a:t>2025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2026 </a:t>
            </a:r>
            <a:r>
              <a:rPr lang="ru-RU" sz="1450" dirty="0"/>
              <a:t>и </a:t>
            </a:r>
            <a:r>
              <a:rPr lang="ru-RU" sz="1450" dirty="0" smtClean="0"/>
              <a:t>2027 </a:t>
            </a:r>
            <a:r>
              <a:rPr lang="ru-RU" sz="1450" dirty="0"/>
              <a:t>годов подготовлен с соблюдением требований Бюджетного кодекса Российской Федерации и Положения «О бюджетном устройстве, бюджетном процессе и межбюджетных отношениях в Кировском муниципальном </a:t>
            </a:r>
            <a:r>
              <a:rPr lang="ru-RU" sz="1450" dirty="0" smtClean="0"/>
              <a:t>районе».</a:t>
            </a:r>
            <a:endParaRPr lang="ru-RU" sz="1450" dirty="0"/>
          </a:p>
          <a:p>
            <a:pPr algn="just"/>
            <a:r>
              <a:rPr lang="ru-RU" sz="1450" dirty="0" smtClean="0"/>
              <a:t>Проект бюджета </a:t>
            </a:r>
            <a:r>
              <a:rPr lang="ru-RU" sz="1450" dirty="0"/>
              <a:t>района сформирован на трехлетний период и отвечает положениям Основных направлений бюджетной и налоговой политики Кировского муниципального района на </a:t>
            </a:r>
            <a:r>
              <a:rPr lang="ru-RU" sz="1450" dirty="0" smtClean="0"/>
              <a:t>2025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2026 </a:t>
            </a:r>
            <a:r>
              <a:rPr lang="ru-RU" sz="1450" dirty="0"/>
              <a:t>и </a:t>
            </a:r>
            <a:r>
              <a:rPr lang="ru-RU" sz="1450" dirty="0" smtClean="0"/>
              <a:t>2027 </a:t>
            </a:r>
            <a:r>
              <a:rPr lang="ru-RU" sz="1450" dirty="0"/>
              <a:t>годов.</a:t>
            </a:r>
          </a:p>
          <a:p>
            <a:pPr algn="just"/>
            <a:r>
              <a:rPr lang="ru-RU" sz="1450" dirty="0"/>
              <a:t>Бюджетная политика на </a:t>
            </a:r>
            <a:r>
              <a:rPr lang="ru-RU" sz="1450" dirty="0" smtClean="0"/>
              <a:t>2025 </a:t>
            </a:r>
            <a:r>
              <a:rPr lang="ru-RU" sz="1450" dirty="0"/>
              <a:t>– </a:t>
            </a:r>
            <a:r>
              <a:rPr lang="ru-RU" sz="1450" dirty="0" smtClean="0"/>
              <a:t>2027 </a:t>
            </a:r>
            <a:r>
              <a:rPr lang="ru-RU" sz="1450" dirty="0"/>
              <a:t>годы направлена на адаптацию бюджетных ресурсов к новым экономическим реалиям с целью сохранения социальной стабильности в Кировском муниципальном районе, создание условий для устойчивого социально-экономического развития района.</a:t>
            </a:r>
          </a:p>
          <a:p>
            <a:pPr algn="just"/>
            <a:r>
              <a:rPr lang="ru-RU" sz="1450" dirty="0"/>
              <a:t>В приоритетах бюджетной политики Кировского муниципального района на среднесрочный период сохраняется обеспечение исполнения принятых расходных обязательств наиболее эффективным способом, мобилизация внутренних источников, более четкая увязка бюджетных расходов, обеспечение открытости и прозрачности бюджетного процесса.</a:t>
            </a:r>
          </a:p>
          <a:p>
            <a:pPr algn="just"/>
            <a:r>
              <a:rPr lang="ru-RU" sz="1450" dirty="0"/>
              <a:t>Исходя из принципов ответственной бюджетной политики, для поддержания сбалансированности районного бюджета при его формировании приняты меры по включению в бюджет в первоочередном порядке расходов на финансирование действующих расходных обязательств, непринятию новых расходных обязательств, недопущению наращивания объема муниципального долга.</a:t>
            </a:r>
          </a:p>
          <a:p>
            <a:pPr algn="just"/>
            <a:r>
              <a:rPr lang="ru-RU" sz="1450" dirty="0"/>
              <a:t>Формирование бюджетных расходов на </a:t>
            </a:r>
            <a:r>
              <a:rPr lang="ru-RU" sz="1450" dirty="0" smtClean="0"/>
              <a:t>2025 </a:t>
            </a:r>
            <a:r>
              <a:rPr lang="ru-RU" sz="1450" dirty="0"/>
              <a:t>- </a:t>
            </a:r>
            <a:r>
              <a:rPr lang="ru-RU" sz="1450" dirty="0" smtClean="0"/>
              <a:t>2027 </a:t>
            </a:r>
            <a:r>
              <a:rPr lang="ru-RU" sz="1450" dirty="0"/>
              <a:t>годы осуществлено на основе сохранения консервативного подхода.</a:t>
            </a:r>
          </a:p>
          <a:p>
            <a:pPr algn="just"/>
            <a:r>
              <a:rPr lang="ru-RU" sz="1450" dirty="0"/>
              <a:t>Основной задачей стала реализация уже принятых решений в рамках бюджета </a:t>
            </a:r>
            <a:r>
              <a:rPr lang="ru-RU" sz="1450" dirty="0" smtClean="0"/>
              <a:t>2025-2027 </a:t>
            </a:r>
            <a:r>
              <a:rPr lang="ru-RU" sz="1450" dirty="0"/>
              <a:t>годов.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357" y="305426"/>
            <a:ext cx="8494643" cy="594574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600" kern="0" dirty="0" smtClean="0">
                <a:solidFill>
                  <a:srgbClr val="000000"/>
                </a:solidFill>
                <a:latin typeface="Times New Roman" pitchFamily="18" charset="0"/>
              </a:rPr>
              <a:t>Основные </a:t>
            </a:r>
            <a:r>
              <a:rPr lang="ru-RU" altLang="ru-RU" sz="2600" kern="0" dirty="0">
                <a:solidFill>
                  <a:srgbClr val="000000"/>
                </a:solidFill>
                <a:latin typeface="Times New Roman" pitchFamily="18" charset="0"/>
              </a:rPr>
              <a:t>задачи и приоритетные направления бюджетной политики Кировского муниципального района на </a:t>
            </a:r>
            <a:r>
              <a:rPr lang="ru-RU" altLang="ru-RU" sz="2600" kern="0" dirty="0" smtClean="0">
                <a:solidFill>
                  <a:srgbClr val="000000"/>
                </a:solidFill>
                <a:latin typeface="Times New Roman" pitchFamily="18" charset="0"/>
              </a:rPr>
              <a:t>2025 </a:t>
            </a:r>
            <a:r>
              <a:rPr lang="ru-RU" altLang="ru-RU" sz="2600" kern="0" dirty="0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br>
              <a:rPr lang="ru-RU" altLang="ru-RU" sz="2600" kern="0" dirty="0">
                <a:solidFill>
                  <a:srgbClr val="000000"/>
                </a:solidFill>
                <a:latin typeface="Times New Roman" pitchFamily="18" charset="0"/>
              </a:rPr>
            </a:br>
            <a:endParaRPr lang="ru-RU" sz="2600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6250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316000" cy="887412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Calibri"/>
              </a:rPr>
            </a:b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Нормативы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отчислений в бюджет Кировского 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 от налоговых и неналоговых доходов на 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600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15"/>
          <p:cNvSpPr txBox="1">
            <a:spLocks/>
          </p:cNvSpPr>
          <p:nvPr/>
        </p:nvSpPr>
        <p:spPr>
          <a:xfrm>
            <a:off x="214313" y="1435291"/>
            <a:ext cx="4213671" cy="3744416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доходы физических лиц – по нормативу  100,0000000% (в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т.ч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доп. норматив 85,0000000%)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Акцизы на автомобильный бензин, прямогонный бензин, дизельное топливо, моторные масла для дизельных и (или) карбюраторных (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инжекторных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двигателей, производимые на территории РФ - по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нормативу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0,205235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по нормативу 2,0 %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Единый сельскохозяйственный налог – по нормативу</a:t>
            </a:r>
            <a:r>
              <a:rPr lang="ru-RU" sz="1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взимаемый на территориях городских поселений – 50%, налог, взимаемый на территориях сельских поселений – 70%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Содержимое 15"/>
          <p:cNvSpPr txBox="1">
            <a:spLocks/>
          </p:cNvSpPr>
          <p:nvPr/>
        </p:nvSpPr>
        <p:spPr>
          <a:xfrm>
            <a:off x="4644008" y="1363283"/>
            <a:ext cx="4320480" cy="3816424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патентной системы налогообложения – по нормативу 100 %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имущество физических лиц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Земельный налог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Государственная пошлина – по нормативу   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– в соответствии с законом Приморского края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301208"/>
            <a:ext cx="8640960" cy="126971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Неналоговые доходы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доходы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от использования имущества, находящегося в государственной и муниципальной собственности; доходы от оказания платных услуг; доходы от продажи материальных и нематериальных активов, прочие неналоговые доходы – по нормативу 100 %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платежи при пользовании природными ресурсами – по нормативу 60%; штрафы, санкции, возмещение ущерба – в соответствии с законодательством РФ.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81456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8000" y="567941"/>
            <a:ext cx="76873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ПАРАМЕТРЫ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ПРОЕКТА БЮДЖЕТА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КИРОВСКОГО МУНИЦИПАЛЬНОГО РАЙОНА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 И  ПЛАНОВЫЙ ПЕРИОД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7619"/>
              </p:ext>
            </p:extLst>
          </p:nvPr>
        </p:nvGraphicFramePr>
        <p:xfrm>
          <a:off x="457200" y="1876022"/>
          <a:ext cx="8424936" cy="3014031"/>
        </p:xfrm>
        <a:graphic>
          <a:graphicData uri="http://schemas.openxmlformats.org/drawingml/2006/table">
            <a:tbl>
              <a:tblPr/>
              <a:tblGrid>
                <a:gridCol w="2763078"/>
                <a:gridCol w="1921565"/>
                <a:gridCol w="1921566"/>
                <a:gridCol w="1818727"/>
              </a:tblGrid>
              <a:tr h="6683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1 045 690,86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1 030 226,56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1 027 317,47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362 133,93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314 821,00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332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106,00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683 556,93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668 592,56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639 863,47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1 045 690,86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1 030 226,56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1 027 317,47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(+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889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361073"/>
              </p:ext>
            </p:extLst>
          </p:nvPr>
        </p:nvGraphicFramePr>
        <p:xfrm>
          <a:off x="457200" y="1076326"/>
          <a:ext cx="8176437" cy="276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562" y="160338"/>
            <a:ext cx="7947837" cy="887412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доходов местного бюджета на 2025 год</a:t>
            </a:r>
            <a:endParaRPr lang="ru-RU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478029" y="3845078"/>
            <a:ext cx="1360691" cy="780085"/>
            <a:chOff x="36620" y="1201597"/>
            <a:chExt cx="1354916" cy="1188029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6620" y="1201597"/>
              <a:ext cx="1354916" cy="1188029"/>
            </a:xfrm>
            <a:prstGeom prst="roundRect">
              <a:avLst>
                <a:gd name="adj" fmla="val 1667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94625" y="1259602"/>
              <a:ext cx="1238906" cy="1072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944012" y="3632427"/>
            <a:ext cx="6593931" cy="1166219"/>
            <a:chOff x="1498576" y="1091850"/>
            <a:chExt cx="4213984" cy="1647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498576" y="1336983"/>
              <a:ext cx="4213984" cy="140274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498576" y="1091850"/>
              <a:ext cx="4213984" cy="14027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endParaRP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/>
                </a:rPr>
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а также пеней и штрафов по ним </a:t>
              </a:r>
              <a:endParaRPr lang="ru-RU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1" name="Скругленный прямоугольник 4"/>
          <p:cNvSpPr/>
          <p:nvPr/>
        </p:nvSpPr>
        <p:spPr>
          <a:xfrm>
            <a:off x="519635" y="4452718"/>
            <a:ext cx="1225001" cy="610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944012" y="2878770"/>
            <a:ext cx="6593931" cy="3011667"/>
            <a:chOff x="1247702" y="2762866"/>
            <a:chExt cx="6593931" cy="317302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514338" y="2762866"/>
              <a:ext cx="4722703" cy="11004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1247702" y="4742551"/>
              <a:ext cx="6593931" cy="1193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государственного</a:t>
              </a:r>
              <a:endParaRPr lang="ru-RU" sz="1400" kern="12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имущества, а также платежи в виде штрафов и иных санкций за нарушение законодательства </a:t>
              </a:r>
              <a:endParaRPr lang="ru-RU" sz="1400" kern="12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78029" y="4794098"/>
            <a:ext cx="1403934" cy="901901"/>
            <a:chOff x="0" y="2692143"/>
            <a:chExt cx="1403934" cy="1563447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0" y="2966248"/>
              <a:ext cx="1403934" cy="1289342"/>
            </a:xfrm>
            <a:prstGeom prst="roundRect">
              <a:avLst>
                <a:gd name="adj" fmla="val 16670"/>
              </a:avLst>
            </a:prstGeom>
            <a:solidFill>
              <a:srgbClr val="3FCD5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62952" y="2692143"/>
              <a:ext cx="1278030" cy="11634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78029" y="5890435"/>
            <a:ext cx="1407688" cy="756388"/>
            <a:chOff x="9930" y="4099694"/>
            <a:chExt cx="1407688" cy="1114765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930" y="4099694"/>
              <a:ext cx="1407688" cy="1114765"/>
            </a:xfrm>
            <a:prstGeom prst="roundRect">
              <a:avLst>
                <a:gd name="adj" fmla="val 166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64358" y="4154122"/>
              <a:ext cx="1298832" cy="10059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944012" y="2974147"/>
            <a:ext cx="6593930" cy="3672676"/>
            <a:chOff x="1230154" y="4163042"/>
            <a:chExt cx="6593930" cy="36726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530857" y="4163042"/>
              <a:ext cx="4654570" cy="9097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1230154" y="7079331"/>
              <a:ext cx="6593930" cy="75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Дотации, субсидии, субвенции, иные межбюджетные трансферты </a:t>
              </a: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 </a:t>
              </a: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из федерального и областного бюджета, а также безвозмездные поступления от физических и юридических лиц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838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17923327"/>
              </p:ext>
            </p:extLst>
          </p:nvPr>
        </p:nvGraphicFramePr>
        <p:xfrm>
          <a:off x="0" y="0"/>
          <a:ext cx="9144000" cy="6909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ED5B1-A891-4EC1-A0FA-F733B810D979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972" y="271721"/>
            <a:ext cx="8187070" cy="477520"/>
          </a:xfr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238376"/>
            <a:ext cx="2638425" cy="94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62462" y="23526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90987" y="34099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6537" y="236220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72212" y="48196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91037" y="47529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67362" y="1781175"/>
            <a:ext cx="84296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8557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15913</TotalTime>
  <Words>5089</Words>
  <Application>Microsoft Office PowerPoint</Application>
  <PresentationFormat>Экран (4:3)</PresentationFormat>
  <Paragraphs>1289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Открытая</vt:lpstr>
      <vt:lpstr>Презентация PowerPoint</vt:lpstr>
      <vt:lpstr>Основные термины и понятия, используемые при составлении бюджета </vt:lpstr>
      <vt:lpstr>Административное деление</vt:lpstr>
      <vt:lpstr>Основные социально-экономические показатели Кировского муниципального района </vt:lpstr>
      <vt:lpstr> Основные задачи и приоритетные направления бюджетной политики Кировского муниципального района на 2025 год </vt:lpstr>
      <vt:lpstr> Нормативы отчислений в бюджет Кировского муниципального района от налоговых и неналоговых доходов на 2025 год </vt:lpstr>
      <vt:lpstr>Презентация PowerPoint</vt:lpstr>
      <vt:lpstr>Структура доходов местного бюджета на 2025 год</vt:lpstr>
      <vt:lpstr>Структура налоговых доходов проекта бюджета на 2025 год</vt:lpstr>
      <vt:lpstr>Структура неналоговых доходов бюджета на 2025 год</vt:lpstr>
      <vt:lpstr>Межбюджетные трансферты </vt:lpstr>
      <vt:lpstr>Презентация PowerPoint</vt:lpstr>
      <vt:lpstr>РАСХОДЫ БЮДЖЕТА </vt:lpstr>
      <vt:lpstr>Структура расходов бюджета Кировского муниципального района на 2025 год.</vt:lpstr>
      <vt:lpstr>Структура расходов районного бюджета, предусмотренная  проектом  на 2025 год и плановый период 2026 и 2027 годов</vt:lpstr>
      <vt:lpstr>Структура расходов бюджета Кировского муниципального района на 2025 год</vt:lpstr>
      <vt:lpstr>Муниципальные программы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Муниципальные программы Кировского муниципального района, предусмотренные проектом бюджета на 2025 год</vt:lpstr>
      <vt:lpstr>Проекты, планируемые на 2025 год</vt:lpstr>
      <vt:lpstr>        Структура бюджета Кировского муниципального района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Wolf</dc:creator>
  <cp:lastModifiedBy>Пользователь Windows</cp:lastModifiedBy>
  <cp:revision>992</cp:revision>
  <cp:lastPrinted>2017-06-15T22:27:28Z</cp:lastPrinted>
  <dcterms:created xsi:type="dcterms:W3CDTF">2010-06-18T09:27:04Z</dcterms:created>
  <dcterms:modified xsi:type="dcterms:W3CDTF">2025-01-31T04:11:25Z</dcterms:modified>
</cp:coreProperties>
</file>