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458" r:id="rId3"/>
    <p:sldId id="460" r:id="rId4"/>
    <p:sldId id="461" r:id="rId5"/>
    <p:sldId id="464" r:id="rId6"/>
    <p:sldId id="463" r:id="rId7"/>
    <p:sldId id="418" r:id="rId8"/>
    <p:sldId id="430" r:id="rId9"/>
    <p:sldId id="433" r:id="rId10"/>
    <p:sldId id="434" r:id="rId11"/>
    <p:sldId id="435" r:id="rId12"/>
    <p:sldId id="436" r:id="rId13"/>
    <p:sldId id="437" r:id="rId14"/>
    <p:sldId id="438" r:id="rId15"/>
    <p:sldId id="439" r:id="rId16"/>
    <p:sldId id="440" r:id="rId17"/>
    <p:sldId id="441" r:id="rId18"/>
    <p:sldId id="442" r:id="rId19"/>
    <p:sldId id="448" r:id="rId20"/>
    <p:sldId id="447" r:id="rId21"/>
    <p:sldId id="449" r:id="rId22"/>
    <p:sldId id="450" r:id="rId23"/>
    <p:sldId id="451" r:id="rId24"/>
    <p:sldId id="452" r:id="rId25"/>
    <p:sldId id="453" r:id="rId26"/>
    <p:sldId id="454" r:id="rId27"/>
    <p:sldId id="455" r:id="rId28"/>
    <p:sldId id="457" r:id="rId29"/>
    <p:sldId id="459" r:id="rId30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75E"/>
    <a:srgbClr val="000000"/>
    <a:srgbClr val="CCFFFF"/>
    <a:srgbClr val="9966FF"/>
    <a:srgbClr val="CC3300"/>
    <a:srgbClr val="66FFCC"/>
    <a:srgbClr val="10A40C"/>
    <a:srgbClr val="66FFFF"/>
    <a:srgbClr val="FC4C5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33" autoAdjust="0"/>
    <p:restoredTop sz="92866" autoAdjust="0"/>
  </p:normalViewPr>
  <p:slideViewPr>
    <p:cSldViewPr snapToGrid="0">
      <p:cViewPr>
        <p:scale>
          <a:sx n="98" d="100"/>
          <a:sy n="98" d="100"/>
        </p:scale>
        <p:origin x="-2262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8827646544181983E-2"/>
          <c:y val="3.4983904148610225E-2"/>
          <c:w val="0.92825926636236367"/>
          <c:h val="0.89469641017096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исполнено за 12 месяцев 2020 г.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-8.5931758530183727E-3"/>
                  <c:y val="-6.3607098452018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4964884541386471E-3"/>
                  <c:y val="6.17155893318523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1082068303569103E-2"/>
                  <c:y val="1.01122286240172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-741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700579.60400000005</c:v>
                </c:pt>
                <c:pt idx="1">
                  <c:v>693486.42799999996</c:v>
                </c:pt>
                <c:pt idx="2">
                  <c:v>7093.1760000000004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 за 12 месяцев 2021 г.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277777777777777E-2"/>
                  <c:y val="-3.1806053442483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1210565726035345E-3"/>
                  <c:y val="8.2588768456418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8789153504266229E-2"/>
                  <c:y val="-4.2627195008961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Лист1!$C$2:$C$4</c:f>
              <c:numCache>
                <c:formatCode>0</c:formatCode>
                <c:ptCount val="3"/>
                <c:pt idx="0">
                  <c:v>605439.54</c:v>
                </c:pt>
                <c:pt idx="1">
                  <c:v>603762.67500000005</c:v>
                </c:pt>
                <c:pt idx="2">
                  <c:v>1676.8589999999999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89401216"/>
        <c:axId val="89402752"/>
      </c:barChart>
      <c:catAx>
        <c:axId val="894012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89402752"/>
        <c:crosses val="autoZero"/>
        <c:auto val="1"/>
        <c:lblAlgn val="ctr"/>
        <c:lblOffset val="100"/>
        <c:noMultiLvlLbl val="0"/>
      </c:catAx>
      <c:valAx>
        <c:axId val="89402752"/>
        <c:scaling>
          <c:orientation val="minMax"/>
        </c:scaling>
        <c:delete val="0"/>
        <c:axPos val="l"/>
        <c:majorGridlines/>
        <c:minorGridlines/>
        <c:numFmt formatCode="General" sourceLinked="0"/>
        <c:majorTickMark val="out"/>
        <c:minorTickMark val="none"/>
        <c:tickLblPos val="nextTo"/>
        <c:crossAx val="894012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764934419373362"/>
          <c:y val="0.23721570339839235"/>
          <c:w val="0.13191849442671461"/>
          <c:h val="0.2486451550139468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05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 smtClean="0"/>
              <a:t>12 месяцев</a:t>
            </a:r>
            <a:r>
              <a:rPr lang="ru-RU" baseline="0" dirty="0" smtClean="0"/>
              <a:t> </a:t>
            </a:r>
            <a:r>
              <a:rPr lang="ru-RU" dirty="0" smtClean="0"/>
              <a:t>2021 года</a:t>
            </a:r>
          </a:p>
          <a:p>
            <a:pPr>
              <a:defRPr sz="18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 dirty="0"/>
          </a:p>
        </c:rich>
      </c:tx>
      <c:layout>
        <c:manualLayout>
          <c:xMode val="edge"/>
          <c:yMode val="edge"/>
          <c:x val="0.21960622780513864"/>
          <c:y val="0.16454845289112688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54803716049807"/>
          <c:y val="0.31746681471760962"/>
          <c:w val="0.81154471885706214"/>
          <c:h val="0.638663164410303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12 месяцев 2020</c:v>
                </c:pt>
              </c:strCache>
            </c:strRef>
          </c:tx>
          <c:explosion val="3"/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rgbClr val="3FCD57"/>
              </a:solidFill>
            </c:spPr>
          </c:dPt>
          <c:dPt>
            <c:idx val="2"/>
            <c:bubble3D val="0"/>
            <c:spPr>
              <a:solidFill>
                <a:schemeClr val="accent6"/>
              </a:solidFill>
            </c:spPr>
          </c:dPt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139985.53</c:v>
                </c:pt>
                <c:pt idx="1">
                  <c:v>19391.8</c:v>
                </c:pt>
                <c:pt idx="2">
                  <c:v>265081.69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12 месяцев 20202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66.56</c:v>
                </c:pt>
                <c:pt idx="1">
                  <c:v>26.66</c:v>
                </c:pt>
                <c:pt idx="2">
                  <c:v>64.349999999999994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2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7494860017497798E-2"/>
          <c:y val="0.36566940712229001"/>
          <c:w val="0.44556802274715668"/>
          <c:h val="0.5959471360538162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9 месяцев 2020 года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FC4C59"/>
              </a:solidFill>
            </c:spPr>
          </c:dPt>
          <c:dPt>
            <c:idx val="1"/>
            <c:bubble3D val="0"/>
            <c:spPr>
              <a:solidFill>
                <a:schemeClr val="accent5">
                  <a:lumMod val="50000"/>
                </a:schemeClr>
              </a:solidFill>
            </c:spPr>
          </c:dPt>
          <c:dPt>
            <c:idx val="2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4"/>
            <c:bubble3D val="0"/>
            <c:spPr>
              <a:solidFill>
                <a:srgbClr val="FF0000"/>
              </a:solidFill>
            </c:spPr>
          </c:dPt>
          <c:dPt>
            <c:idx val="5"/>
            <c:bubble3D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6"/>
            <c:bubble3D val="0"/>
            <c:spPr>
              <a:solidFill>
                <a:schemeClr val="tx1"/>
              </a:solidFill>
            </c:spPr>
          </c:dPt>
          <c:dLbls>
            <c:dLbl>
              <c:idx val="0"/>
              <c:layout>
                <c:manualLayout>
                  <c:x val="-5.6248687664041994E-2"/>
                  <c:y val="-0.11676450860309127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3011811023622044E-2"/>
                  <c:y val="7.05114093988872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4022856517935256E-2"/>
                  <c:y val="1.224224556711221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6977690288713909E-2"/>
                  <c:y val="-1.897289720505367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0548447069116361E-2"/>
                  <c:y val="-4.933066162428621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162412510936133E-2"/>
                  <c:y val="-8.478218551878699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2.6945100612423448E-2"/>
                  <c:y val="-3.406805332129182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2.706353893263342E-2"/>
                  <c:y val="-2.007964471769399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4.5139873140857392E-2"/>
                  <c:y val="-2.191771107188937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3.8669510061242342E-2"/>
                  <c:y val="2.926143744025379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Налог на доходы физических лиц</c:v>
                </c:pt>
                <c:pt idx="1">
                  <c:v>Акцизы на нефтепродукты</c:v>
                </c:pt>
                <c:pt idx="2">
                  <c:v>УСН</c:v>
                </c:pt>
                <c:pt idx="3">
                  <c:v>Единый налог на вмененный доход</c:v>
                </c:pt>
                <c:pt idx="4">
                  <c:v>Единый сельскохозяйственный налог</c:v>
                </c:pt>
                <c:pt idx="5">
                  <c:v>Патентная система налогообложения</c:v>
                </c:pt>
                <c:pt idx="6">
                  <c:v>Государственная пошлина, сборы</c:v>
                </c:pt>
                <c:pt idx="7">
                  <c:v>Доходы от использования имущества</c:v>
                </c:pt>
                <c:pt idx="8">
                  <c:v>Доходы при пользовании природными ресурсами</c:v>
                </c:pt>
                <c:pt idx="9">
                  <c:v>Доходы от продажи </c:v>
                </c:pt>
                <c:pt idx="10">
                  <c:v>Штрафы, санкции, возмещение ущерба</c:v>
                </c:pt>
              </c:strCache>
            </c:strRef>
          </c:cat>
          <c:val>
            <c:numRef>
              <c:f>Лист1!$B$2:$B$12</c:f>
              <c:numCache>
                <c:formatCode>#,##0</c:formatCode>
                <c:ptCount val="11"/>
                <c:pt idx="0">
                  <c:v>194902.06</c:v>
                </c:pt>
                <c:pt idx="1">
                  <c:v>14233.57</c:v>
                </c:pt>
                <c:pt idx="2">
                  <c:v>465.4</c:v>
                </c:pt>
                <c:pt idx="3">
                  <c:v>2795.12</c:v>
                </c:pt>
                <c:pt idx="4">
                  <c:v>1517.05</c:v>
                </c:pt>
                <c:pt idx="5">
                  <c:v>5335.96</c:v>
                </c:pt>
                <c:pt idx="6">
                  <c:v>2551.41</c:v>
                </c:pt>
                <c:pt idx="7">
                  <c:v>11574</c:v>
                </c:pt>
                <c:pt idx="8">
                  <c:v>1471.32</c:v>
                </c:pt>
                <c:pt idx="9">
                  <c:v>1446</c:v>
                </c:pt>
                <c:pt idx="10">
                  <c:v>1231.3499999999999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.5508672353455818"/>
          <c:y val="0.18645392242636338"/>
          <c:w val="0.44054593175853018"/>
          <c:h val="0.53565725706949985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6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НДФЛ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12 месяцев 2020</c:v>
                </c:pt>
                <c:pt idx="1">
                  <c:v>12 месяцев 2021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172708.23</c:v>
                </c:pt>
                <c:pt idx="1">
                  <c:v>194902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3377792"/>
        <c:axId val="63379328"/>
      </c:barChart>
      <c:catAx>
        <c:axId val="633777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63379328"/>
        <c:crosses val="autoZero"/>
        <c:auto val="1"/>
        <c:lblAlgn val="ctr"/>
        <c:lblOffset val="100"/>
        <c:noMultiLvlLbl val="0"/>
      </c:catAx>
      <c:valAx>
        <c:axId val="63379328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633777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10"/>
      <c:rAngAx val="1"/>
    </c:view3D>
    <c:floor>
      <c:thickness val="0"/>
      <c:spPr>
        <a:ln w="9525"/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7838593146753071E-2"/>
          <c:y val="2.1733228085325056E-2"/>
          <c:w val="0.91540157480314965"/>
          <c:h val="0.6937225008066302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Государственная пошлина по делам, рассматриваемым в судах общей юрисдикции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12 месяцев 2020г.</c:v>
                </c:pt>
                <c:pt idx="1">
                  <c:v>12 месяцев 2021г.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2623.22</c:v>
                </c:pt>
                <c:pt idx="1">
                  <c:v>2526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Государственная пошлина на выдачу разрешений на установку рекламных конструкции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1.450298001980399E-3"/>
                  <c:y val="-3.92472648320667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3.64995390136961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12 месяцев 2020г.</c:v>
                </c:pt>
                <c:pt idx="1">
                  <c:v>12 месяцев 2021г.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30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61652992"/>
        <c:axId val="61654912"/>
        <c:axId val="0"/>
      </c:bar3DChart>
      <c:catAx>
        <c:axId val="616529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61654912"/>
        <c:crossesAt val="0"/>
        <c:auto val="1"/>
        <c:lblAlgn val="ctr"/>
        <c:lblOffset val="100"/>
        <c:noMultiLvlLbl val="0"/>
      </c:catAx>
      <c:valAx>
        <c:axId val="61654912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crossAx val="61652992"/>
        <c:crosses val="autoZero"/>
        <c:crossBetween val="between"/>
      </c:valAx>
      <c:spPr>
        <a:noFill/>
        <a:ln w="25400">
          <a:noFill/>
        </a:ln>
        <a:effectLst>
          <a:glow>
            <a:schemeClr val="accent1">
              <a:alpha val="0"/>
            </a:schemeClr>
          </a:glow>
        </a:effectLst>
      </c:spPr>
    </c:plotArea>
    <c:legend>
      <c:legendPos val="b"/>
      <c:layout>
        <c:manualLayout>
          <c:xMode val="edge"/>
          <c:yMode val="edge"/>
          <c:x val="6.5660542432196916E-4"/>
          <c:y val="0.8079671947609095"/>
          <c:w val="0.91811765936519663"/>
          <c:h val="0.14072903670700879"/>
        </c:manualLayout>
      </c:layout>
      <c:overlay val="0"/>
    </c:legend>
    <c:plotVisOnly val="1"/>
    <c:dispBlanksAs val="gap"/>
    <c:showDLblsOverMax val="0"/>
  </c:chart>
  <c:spPr>
    <a:ln w="15875"/>
    <a:scene3d>
      <a:camera prst="orthographicFront"/>
      <a:lightRig rig="threePt" dir="t"/>
    </a:scene3d>
    <a:sp3d>
      <a:bevelB w="6350"/>
    </a:sp3d>
  </c:spPr>
  <c:txPr>
    <a:bodyPr/>
    <a:lstStyle/>
    <a:p>
      <a:pPr>
        <a:defRPr sz="14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629010900664444"/>
          <c:y val="0.36628977008767416"/>
          <c:w val="0.66182373842927622"/>
          <c:h val="0.5653901910516998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расходов бюджета Кировского муниципального района на 2021 год</c:v>
                </c:pt>
              </c:strCache>
            </c:strRef>
          </c:tx>
          <c:dLbls>
            <c:dLbl>
              <c:idx val="0"/>
              <c:layout>
                <c:manualLayout>
                  <c:x val="-4.2229552387032701E-2"/>
                  <c:y val="-0.2505288288455986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Общегосударственные расходы-39 310,29; 6,61%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4.4013383462202363E-2"/>
                  <c:y val="-0.16851530682766458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</a:t>
                    </a:r>
                    <a:r>
                      <a:rPr lang="ru-RU" dirty="0" smtClean="0"/>
                      <a:t>оборона-</a:t>
                    </a:r>
                  </a:p>
                  <a:p>
                    <a:r>
                      <a:rPr lang="ru-RU" dirty="0" smtClean="0"/>
                      <a:t> 0; </a:t>
                    </a:r>
                    <a:r>
                      <a:rPr lang="ru-RU" dirty="0"/>
                      <a:t>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7.0804426473717819E-2"/>
                  <c:y val="-6.051124808360189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Национальная </a:t>
                    </a:r>
                    <a:r>
                      <a:rPr lang="ru-RU" dirty="0"/>
                      <a:t>безопасность и правоохранительная </a:t>
                    </a:r>
                    <a:r>
                      <a:rPr lang="ru-RU" dirty="0" smtClean="0"/>
                      <a:t>деятельность- 14,00; 0,00%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1797782034002506"/>
                  <c:y val="1.11946165401741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</a:t>
                    </a:r>
                    <a:r>
                      <a:rPr lang="ru-RU" dirty="0" smtClean="0"/>
                      <a:t>экономика- </a:t>
                    </a:r>
                  </a:p>
                  <a:p>
                    <a:r>
                      <a:rPr lang="ru-RU" dirty="0" smtClean="0"/>
                      <a:t>20 831,58; 3,45%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11051464850677449"/>
                  <c:y val="9.07502379284246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Жилищно-коммунальное хозяйство-9 661,55; 1,60%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0061401953134237"/>
                  <c:y val="-0.33817045220064484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Образование; </a:t>
                    </a:r>
                    <a:r>
                      <a:rPr lang="ru-RU" dirty="0" smtClean="0"/>
                      <a:t>452 176,14; 74,89%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16860525880210919"/>
                  <c:y val="0.1176879337515381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7"/>
              <c:layout>
                <c:manualLayout>
                  <c:x val="-0.18457012130240477"/>
                  <c:y val="3.906580765561196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Культура</a:t>
                    </a:r>
                    <a:r>
                      <a:rPr lang="ru-RU" dirty="0"/>
                      <a:t>, </a:t>
                    </a:r>
                    <a:r>
                      <a:rPr lang="ru-RU" dirty="0" smtClean="0"/>
                      <a:t>кинематография- </a:t>
                    </a:r>
                  </a:p>
                  <a:p>
                    <a:r>
                      <a:rPr lang="ru-RU" dirty="0" smtClean="0"/>
                      <a:t>18 923,32; 3,13%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0.15712462462462462"/>
                  <c:y val="-4.8390265192665587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Физкультура; </a:t>
                    </a:r>
                    <a:endParaRPr lang="ru-RU" dirty="0" smtClean="0"/>
                  </a:p>
                  <a:p>
                    <a:r>
                      <a:rPr lang="ru-RU" dirty="0" smtClean="0"/>
                      <a:t>955,30; 0,16%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4.8653082216074339E-2"/>
                  <c:y val="-0.15436653611462386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Обслуживание муниципального </a:t>
                    </a:r>
                    <a:r>
                      <a:rPr lang="ru-RU" dirty="0" smtClean="0"/>
                      <a:t>долга- 249,98; 0,04%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tx>
                <c:rich>
                  <a:bodyPr/>
                  <a:lstStyle/>
                  <a:p>
                    <a:r>
                      <a:rPr lang="ru-RU" dirty="0"/>
                      <a:t>Межбюджетные </a:t>
                    </a:r>
                    <a:r>
                      <a:rPr lang="ru-RU" dirty="0" smtClean="0"/>
                      <a:t>трансферты-   </a:t>
                    </a:r>
                  </a:p>
                  <a:p>
                    <a:r>
                      <a:rPr lang="ru-RU" dirty="0" smtClean="0"/>
                      <a:t> 22 694,25; 3,76%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spPr>
              <a:ln>
                <a:solidFill>
                  <a:schemeClr val="accent1"/>
                </a:solidFill>
              </a:ln>
            </c:sp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Лист1!$A$2:$A$12</c:f>
              <c:strCache>
                <c:ptCount val="11"/>
                <c:pt idx="0">
                  <c:v>Общегосударственные расходы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Социальная политика</c:v>
                </c:pt>
                <c:pt idx="7">
                  <c:v>Культра, кинематография</c:v>
                </c:pt>
                <c:pt idx="8">
                  <c:v>Физкультура</c:v>
                </c:pt>
                <c:pt idx="9">
                  <c:v>Обслуживание муниципального долга</c:v>
                </c:pt>
                <c:pt idx="10">
                  <c:v>Межбюджетные трансферты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45987.023880000001</c:v>
                </c:pt>
                <c:pt idx="1">
                  <c:v>0</c:v>
                </c:pt>
                <c:pt idx="2" formatCode="#,##0.00">
                  <c:v>0</c:v>
                </c:pt>
                <c:pt idx="3">
                  <c:v>37875.017379999998</c:v>
                </c:pt>
                <c:pt idx="4">
                  <c:v>5792.7815099999998</c:v>
                </c:pt>
                <c:pt idx="5">
                  <c:v>518029.35694000003</c:v>
                </c:pt>
                <c:pt idx="6">
                  <c:v>31192.57228</c:v>
                </c:pt>
                <c:pt idx="7">
                  <c:v>23325.844499999999</c:v>
                </c:pt>
                <c:pt idx="8">
                  <c:v>5400.7609000000002</c:v>
                </c:pt>
                <c:pt idx="9">
                  <c:v>81.811589999999995</c:v>
                </c:pt>
                <c:pt idx="10">
                  <c:v>21688.259239999999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Лист1!$A$2:$A$12</c:f>
              <c:strCache>
                <c:ptCount val="11"/>
                <c:pt idx="0">
                  <c:v>Общегосударственные расходы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Социальная политика</c:v>
                </c:pt>
                <c:pt idx="7">
                  <c:v>Культра, кинематография</c:v>
                </c:pt>
                <c:pt idx="8">
                  <c:v>Физкультура</c:v>
                </c:pt>
                <c:pt idx="9">
                  <c:v>Обслуживание муниципального долга</c:v>
                </c:pt>
                <c:pt idx="10">
                  <c:v>Межбюджетные трансферты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6.7</c:v>
                </c:pt>
                <c:pt idx="1">
                  <c:v>0</c:v>
                </c:pt>
                <c:pt idx="2">
                  <c:v>0</c:v>
                </c:pt>
                <c:pt idx="3">
                  <c:v>5.5</c:v>
                </c:pt>
                <c:pt idx="4">
                  <c:v>0.82</c:v>
                </c:pt>
                <c:pt idx="5">
                  <c:v>75.14</c:v>
                </c:pt>
                <c:pt idx="6">
                  <c:v>4.5199999999999996</c:v>
                </c:pt>
                <c:pt idx="7">
                  <c:v>3.38</c:v>
                </c:pt>
                <c:pt idx="8">
                  <c:v>0.78</c:v>
                </c:pt>
                <c:pt idx="9">
                  <c:v>0.01</c:v>
                </c:pt>
                <c:pt idx="10">
                  <c:v>3.15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599AFB-7C83-4858-B52F-E471FD80B079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AEC8A47-EB9F-4D40-88B8-619AB6A1BF1D}">
      <dgm:prSet phldrT="[Текст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  <a:endParaRPr lang="ru-RU" sz="14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C982D0-7178-4CE5-A2CB-9951D90BA94F}" type="parTrans" cxnId="{340686A2-C40C-4A50-B5A5-E42085D17DC1}">
      <dgm:prSet/>
      <dgm:spPr/>
      <dgm:t>
        <a:bodyPr/>
        <a:lstStyle/>
        <a:p>
          <a:endParaRPr lang="ru-RU" sz="1400"/>
        </a:p>
      </dgm:t>
    </dgm:pt>
    <dgm:pt modelId="{1C48BDB7-AA8F-470F-B925-A569685157B6}" type="sibTrans" cxnId="{340686A2-C40C-4A50-B5A5-E42085D17DC1}">
      <dgm:prSet/>
      <dgm:spPr/>
      <dgm:t>
        <a:bodyPr/>
        <a:lstStyle/>
        <a:p>
          <a:endParaRPr lang="ru-RU" sz="1400"/>
        </a:p>
      </dgm:t>
    </dgm:pt>
    <dgm:pt modelId="{8835D6E9-479D-4E78-956E-2648EB9E02CA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</a:rPr>
            <a:t>Доходы от предусмотренных законодательством Российской Федерации о налогах и сборах федеральных налогов и сборов, в том числе от налогов, предусмотренных специальными налоговыми режимами, региональных налогов, а также пеней и штрафов по ним </a:t>
          </a:r>
          <a:endParaRPr lang="ru-RU" sz="14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158913C9-DAD2-4576-8087-F545EAA0CBEF}" type="parTrans" cxnId="{D81AD3F0-80FD-4760-8E04-23334DF4217F}">
      <dgm:prSet/>
      <dgm:spPr/>
      <dgm:t>
        <a:bodyPr/>
        <a:lstStyle/>
        <a:p>
          <a:endParaRPr lang="ru-RU" sz="1400"/>
        </a:p>
      </dgm:t>
    </dgm:pt>
    <dgm:pt modelId="{31AE1DC3-0B32-4A23-8191-5ABAA0C558B7}" type="sibTrans" cxnId="{D81AD3F0-80FD-4760-8E04-23334DF4217F}">
      <dgm:prSet/>
      <dgm:spPr/>
      <dgm:t>
        <a:bodyPr/>
        <a:lstStyle/>
        <a:p>
          <a:endParaRPr lang="ru-RU" sz="1400"/>
        </a:p>
      </dgm:t>
    </dgm:pt>
    <dgm:pt modelId="{E10E4D8A-32CD-4D55-B4BE-DF930DE2F397}">
      <dgm:prSet phldrT="[Текст]" custT="1"/>
      <dgm:spPr>
        <a:solidFill>
          <a:srgbClr val="3FCD57"/>
        </a:solidFill>
      </dgm:spPr>
      <dgm:t>
        <a:bodyPr/>
        <a:lstStyle/>
        <a:p>
          <a:r>
            <a:rPr lang="ru-RU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  <a:endParaRPr lang="ru-RU" sz="14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A1853E-5D7B-40FD-BD06-8D1D39599EAF}" type="parTrans" cxnId="{885A4B36-B005-43D7-9B50-91C3F2A2F6B1}">
      <dgm:prSet/>
      <dgm:spPr/>
      <dgm:t>
        <a:bodyPr/>
        <a:lstStyle/>
        <a:p>
          <a:endParaRPr lang="ru-RU" sz="1400"/>
        </a:p>
      </dgm:t>
    </dgm:pt>
    <dgm:pt modelId="{992C44B8-3782-4EEB-9B60-0B06873DE5EA}" type="sibTrans" cxnId="{885A4B36-B005-43D7-9B50-91C3F2A2F6B1}">
      <dgm:prSet/>
      <dgm:spPr/>
      <dgm:t>
        <a:bodyPr/>
        <a:lstStyle/>
        <a:p>
          <a:endParaRPr lang="ru-RU" sz="1400"/>
        </a:p>
      </dgm:t>
    </dgm:pt>
    <dgm:pt modelId="{171FBCCF-15C1-443C-8C37-A91A8A40F093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0000"/>
              </a:solidFill>
              <a:latin typeface="Times New Roman"/>
            </a:rPr>
            <a:t>Поступающие в бюджет платежи за оказание государственных услуг, за пользование природными ресурсами, за пользование государственной собственностью, от продажи государственного</a:t>
          </a:r>
          <a:endParaRPr lang="ru-RU" sz="1400" dirty="0"/>
        </a:p>
      </dgm:t>
    </dgm:pt>
    <dgm:pt modelId="{79A08A0A-5BFB-4FC9-B61D-0F57C1652FCC}" type="parTrans" cxnId="{62D17442-B24D-484B-9ECE-870840B6B4B0}">
      <dgm:prSet/>
      <dgm:spPr/>
      <dgm:t>
        <a:bodyPr/>
        <a:lstStyle/>
        <a:p>
          <a:endParaRPr lang="ru-RU" sz="1400"/>
        </a:p>
      </dgm:t>
    </dgm:pt>
    <dgm:pt modelId="{F92457EB-4839-4E0B-9145-ED94662136DF}" type="sibTrans" cxnId="{62D17442-B24D-484B-9ECE-870840B6B4B0}">
      <dgm:prSet/>
      <dgm:spPr/>
      <dgm:t>
        <a:bodyPr/>
        <a:lstStyle/>
        <a:p>
          <a:endParaRPr lang="ru-RU" sz="1400"/>
        </a:p>
      </dgm:t>
    </dgm:pt>
    <dgm:pt modelId="{5142BAD6-8E63-4FAF-80C0-3B2282AEA1FD}">
      <dgm:prSet phldrT="[Текст]" custT="1"/>
      <dgm:spPr>
        <a:solidFill>
          <a:schemeClr val="accent6"/>
        </a:solidFill>
      </dgm:spPr>
      <dgm:t>
        <a:bodyPr/>
        <a:lstStyle/>
        <a:p>
          <a:r>
            <a:rPr lang="ru-RU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  <a:endParaRPr lang="ru-RU" sz="14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33B55AE-4586-42D5-9965-9FF97BA02A4F}" type="parTrans" cxnId="{B1DC3DEB-170B-4910-A593-4183AC48D9F6}">
      <dgm:prSet/>
      <dgm:spPr/>
      <dgm:t>
        <a:bodyPr/>
        <a:lstStyle/>
        <a:p>
          <a:endParaRPr lang="ru-RU" sz="1400"/>
        </a:p>
      </dgm:t>
    </dgm:pt>
    <dgm:pt modelId="{D7BDB003-F52E-4F0B-BD97-CCEDA74985AB}" type="sibTrans" cxnId="{B1DC3DEB-170B-4910-A593-4183AC48D9F6}">
      <dgm:prSet/>
      <dgm:spPr/>
      <dgm:t>
        <a:bodyPr/>
        <a:lstStyle/>
        <a:p>
          <a:endParaRPr lang="ru-RU" sz="1400"/>
        </a:p>
      </dgm:t>
    </dgm:pt>
    <dgm:pt modelId="{B2F48C43-685A-4FE8-B9A5-9FCE1289C16A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0000"/>
              </a:solidFill>
              <a:latin typeface="Times New Roman"/>
            </a:rPr>
            <a:t>Дотации, субсидии, субвенции, иные межбюджетные трансферты из федерального и областного бюджета, а также безвозмездные поступления от физических и юридических лиц</a:t>
          </a:r>
          <a:endParaRPr lang="ru-RU" sz="1400" dirty="0"/>
        </a:p>
      </dgm:t>
    </dgm:pt>
    <dgm:pt modelId="{8D67F3F9-B66B-4015-95B8-C0979675D1D0}" type="parTrans" cxnId="{00492944-3DA5-4793-9E7D-0FB15B4F3292}">
      <dgm:prSet/>
      <dgm:spPr/>
      <dgm:t>
        <a:bodyPr/>
        <a:lstStyle/>
        <a:p>
          <a:endParaRPr lang="ru-RU" sz="1400"/>
        </a:p>
      </dgm:t>
    </dgm:pt>
    <dgm:pt modelId="{CD523CBA-27E8-45F9-8BFF-8707B281D958}" type="sibTrans" cxnId="{00492944-3DA5-4793-9E7D-0FB15B4F3292}">
      <dgm:prSet/>
      <dgm:spPr/>
      <dgm:t>
        <a:bodyPr/>
        <a:lstStyle/>
        <a:p>
          <a:endParaRPr lang="ru-RU" sz="1400"/>
        </a:p>
      </dgm:t>
    </dgm:pt>
    <dgm:pt modelId="{8D7CEF88-B73A-4A4E-AF46-47AF9951280E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0000"/>
              </a:solidFill>
              <a:latin typeface="Times New Roman"/>
            </a:rPr>
            <a:t>имущества, а также платежи в виде штрафов и иных санкций за нарушение законодательства </a:t>
          </a:r>
          <a:endParaRPr lang="ru-RU" sz="1400" dirty="0"/>
        </a:p>
      </dgm:t>
    </dgm:pt>
    <dgm:pt modelId="{CADF9CD8-EB74-423A-BAB9-B40F6D2DEB8A}" type="parTrans" cxnId="{76E02A9C-9C34-4EBB-965B-B8639DF762CF}">
      <dgm:prSet/>
      <dgm:spPr/>
      <dgm:t>
        <a:bodyPr/>
        <a:lstStyle/>
        <a:p>
          <a:endParaRPr lang="ru-RU"/>
        </a:p>
      </dgm:t>
    </dgm:pt>
    <dgm:pt modelId="{89FC6AED-53E5-4D1B-A43A-AE9ADA43A882}" type="sibTrans" cxnId="{76E02A9C-9C34-4EBB-965B-B8639DF762CF}">
      <dgm:prSet/>
      <dgm:spPr/>
      <dgm:t>
        <a:bodyPr/>
        <a:lstStyle/>
        <a:p>
          <a:endParaRPr lang="ru-RU"/>
        </a:p>
      </dgm:t>
    </dgm:pt>
    <dgm:pt modelId="{A23D9BDC-C518-47D8-8C43-46279C117093}" type="pres">
      <dgm:prSet presAssocID="{D4599AFB-7C83-4858-B52F-E471FD80B079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D2CD6D36-C9AA-4FF8-BB1E-DDFF229C17C1}" type="pres">
      <dgm:prSet presAssocID="{BAEC8A47-EB9F-4D40-88B8-619AB6A1BF1D}" presName="composite" presStyleCnt="0"/>
      <dgm:spPr/>
    </dgm:pt>
    <dgm:pt modelId="{BA6CEF46-EB05-4A1C-8EB3-0B420980129E}" type="pres">
      <dgm:prSet presAssocID="{BAEC8A47-EB9F-4D40-88B8-619AB6A1BF1D}" presName="bentUpArrow1" presStyleLbl="alignImgPlace1" presStyleIdx="0" presStyleCnt="2" custAng="10800000" custLinFactNeighborX="59" custLinFactNeighborY="14589"/>
      <dgm:spPr>
        <a:noFill/>
        <a:ln>
          <a:noFill/>
        </a:ln>
      </dgm:spPr>
    </dgm:pt>
    <dgm:pt modelId="{669F37FD-5C3A-42D3-92FD-7B69BCCECB4C}" type="pres">
      <dgm:prSet presAssocID="{BAEC8A47-EB9F-4D40-88B8-619AB6A1BF1D}" presName="ParentText" presStyleLbl="node1" presStyleIdx="0" presStyleCnt="3" custScaleX="69656" custScaleY="87256" custLinFactNeighborX="-1363" custLinFactNeighborY="16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DF3B78-772F-4359-8DB9-8FC211807BA1}" type="pres">
      <dgm:prSet presAssocID="{BAEC8A47-EB9F-4D40-88B8-619AB6A1BF1D}" presName="ChildText" presStyleLbl="revTx" presStyleIdx="0" presStyleCnt="3" custScaleX="297867" custScaleY="127469" custLinFactNeighborX="83765" custLinFactNeighborY="18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D3DED3-76EC-41AC-8A8D-F3E764EE3924}" type="pres">
      <dgm:prSet presAssocID="{1C48BDB7-AA8F-470F-B925-A569685157B6}" presName="sibTrans" presStyleCnt="0"/>
      <dgm:spPr/>
    </dgm:pt>
    <dgm:pt modelId="{D65637DD-6A17-4124-9BC3-3648126E1FD1}" type="pres">
      <dgm:prSet presAssocID="{E10E4D8A-32CD-4D55-B4BE-DF930DE2F397}" presName="composite" presStyleCnt="0"/>
      <dgm:spPr/>
    </dgm:pt>
    <dgm:pt modelId="{53A251A0-B944-4BA8-81C0-84031743A461}" type="pres">
      <dgm:prSet presAssocID="{E10E4D8A-32CD-4D55-B4BE-DF930DE2F397}" presName="bentUpArrow1" presStyleLbl="alignImgPlace1" presStyleIdx="1" presStyleCnt="2" custAng="10800000" custLinFactX="-40164" custLinFactY="-11283" custLinFactNeighborX="-100000" custLinFactNeighborY="-100000"/>
      <dgm:spPr>
        <a:noFill/>
        <a:ln>
          <a:noFill/>
        </a:ln>
      </dgm:spPr>
    </dgm:pt>
    <dgm:pt modelId="{9F30757E-33C5-4119-8EDF-F37E0E6D01A8}" type="pres">
      <dgm:prSet presAssocID="{E10E4D8A-32CD-4D55-B4BE-DF930DE2F397}" presName="ParentText" presStyleLbl="node1" presStyleIdx="1" presStyleCnt="3" custScaleX="72176" custScaleY="94697" custLinFactX="-14105" custLinFactNeighborX="-100000" custLinFactNeighborY="49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9FF782-DDB2-4D47-97E6-2F221035A0D0}" type="pres">
      <dgm:prSet presAssocID="{E10E4D8A-32CD-4D55-B4BE-DF930DE2F397}" presName="ChildText" presStyleLbl="revTx" presStyleIdx="1" presStyleCnt="3" custScaleX="333826" custLinFactNeighborX="-50954" custLinFactNeighborY="42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FA6214-AF0F-4EA0-9BAD-A02F0EEF03C0}" type="pres">
      <dgm:prSet presAssocID="{992C44B8-3782-4EEB-9B60-0B06873DE5EA}" presName="sibTrans" presStyleCnt="0"/>
      <dgm:spPr/>
    </dgm:pt>
    <dgm:pt modelId="{0E0FDB4A-DDB5-4868-877B-B6F3EC116C25}" type="pres">
      <dgm:prSet presAssocID="{5142BAD6-8E63-4FAF-80C0-3B2282AEA1FD}" presName="composite" presStyleCnt="0"/>
      <dgm:spPr/>
    </dgm:pt>
    <dgm:pt modelId="{485F9950-F438-4A2B-AC67-C55BF8A103AE}" type="pres">
      <dgm:prSet presAssocID="{5142BAD6-8E63-4FAF-80C0-3B2282AEA1FD}" presName="ParentText" presStyleLbl="node1" presStyleIdx="2" presStyleCnt="3" custScaleX="72369" custScaleY="81875" custLinFactX="-100000" custLinFactNeighborX="-122926" custLinFactNeighborY="-118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43623-D49A-4100-AE14-7D7EE1F8C98B}" type="pres">
      <dgm:prSet presAssocID="{5142BAD6-8E63-4FAF-80C0-3B2282AEA1FD}" presName="FinalChildText" presStyleLbl="revTx" presStyleIdx="2" presStyleCnt="3" custScaleX="329010" custScaleY="82666" custLinFactX="-100000" custLinFactNeighborX="-102996" custLinFactNeighborY="-49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1AD3F0-80FD-4760-8E04-23334DF4217F}" srcId="{BAEC8A47-EB9F-4D40-88B8-619AB6A1BF1D}" destId="{8835D6E9-479D-4E78-956E-2648EB9E02CA}" srcOrd="0" destOrd="0" parTransId="{158913C9-DAD2-4576-8087-F545EAA0CBEF}" sibTransId="{31AE1DC3-0B32-4A23-8191-5ABAA0C558B7}"/>
    <dgm:cxn modelId="{B1DC3DEB-170B-4910-A593-4183AC48D9F6}" srcId="{D4599AFB-7C83-4858-B52F-E471FD80B079}" destId="{5142BAD6-8E63-4FAF-80C0-3B2282AEA1FD}" srcOrd="2" destOrd="0" parTransId="{C33B55AE-4586-42D5-9965-9FF97BA02A4F}" sibTransId="{D7BDB003-F52E-4F0B-BD97-CCEDA74985AB}"/>
    <dgm:cxn modelId="{75B96CD2-7D49-45E7-B8B6-03236481E6C2}" type="presOf" srcId="{D4599AFB-7C83-4858-B52F-E471FD80B079}" destId="{A23D9BDC-C518-47D8-8C43-46279C117093}" srcOrd="0" destOrd="0" presId="urn:microsoft.com/office/officeart/2005/8/layout/StepDownProcess"/>
    <dgm:cxn modelId="{988776EE-068D-4F14-A14F-B01DC54C0949}" type="presOf" srcId="{8835D6E9-479D-4E78-956E-2648EB9E02CA}" destId="{A3DF3B78-772F-4359-8DB9-8FC211807BA1}" srcOrd="0" destOrd="0" presId="urn:microsoft.com/office/officeart/2005/8/layout/StepDownProcess"/>
    <dgm:cxn modelId="{74861CF7-B828-462C-A611-DF1232EF598D}" type="presOf" srcId="{5142BAD6-8E63-4FAF-80C0-3B2282AEA1FD}" destId="{485F9950-F438-4A2B-AC67-C55BF8A103AE}" srcOrd="0" destOrd="0" presId="urn:microsoft.com/office/officeart/2005/8/layout/StepDownProcess"/>
    <dgm:cxn modelId="{62D17442-B24D-484B-9ECE-870840B6B4B0}" srcId="{E10E4D8A-32CD-4D55-B4BE-DF930DE2F397}" destId="{171FBCCF-15C1-443C-8C37-A91A8A40F093}" srcOrd="0" destOrd="0" parTransId="{79A08A0A-5BFB-4FC9-B61D-0F57C1652FCC}" sibTransId="{F92457EB-4839-4E0B-9145-ED94662136DF}"/>
    <dgm:cxn modelId="{340686A2-C40C-4A50-B5A5-E42085D17DC1}" srcId="{D4599AFB-7C83-4858-B52F-E471FD80B079}" destId="{BAEC8A47-EB9F-4D40-88B8-619AB6A1BF1D}" srcOrd="0" destOrd="0" parTransId="{8DC982D0-7178-4CE5-A2CB-9951D90BA94F}" sibTransId="{1C48BDB7-AA8F-470F-B925-A569685157B6}"/>
    <dgm:cxn modelId="{00492944-3DA5-4793-9E7D-0FB15B4F3292}" srcId="{5142BAD6-8E63-4FAF-80C0-3B2282AEA1FD}" destId="{B2F48C43-685A-4FE8-B9A5-9FCE1289C16A}" srcOrd="0" destOrd="0" parTransId="{8D67F3F9-B66B-4015-95B8-C0979675D1D0}" sibTransId="{CD523CBA-27E8-45F9-8BFF-8707B281D958}"/>
    <dgm:cxn modelId="{19F62023-0292-4A31-9967-87B4A6032E2F}" type="presOf" srcId="{171FBCCF-15C1-443C-8C37-A91A8A40F093}" destId="{BA9FF782-DDB2-4D47-97E6-2F221035A0D0}" srcOrd="0" destOrd="0" presId="urn:microsoft.com/office/officeart/2005/8/layout/StepDownProcess"/>
    <dgm:cxn modelId="{76E02A9C-9C34-4EBB-965B-B8639DF762CF}" srcId="{E10E4D8A-32CD-4D55-B4BE-DF930DE2F397}" destId="{8D7CEF88-B73A-4A4E-AF46-47AF9951280E}" srcOrd="1" destOrd="0" parTransId="{CADF9CD8-EB74-423A-BAB9-B40F6D2DEB8A}" sibTransId="{89FC6AED-53E5-4D1B-A43A-AE9ADA43A882}"/>
    <dgm:cxn modelId="{E1338A5D-1BF2-4C75-877A-46854E5F367B}" type="presOf" srcId="{BAEC8A47-EB9F-4D40-88B8-619AB6A1BF1D}" destId="{669F37FD-5C3A-42D3-92FD-7B69BCCECB4C}" srcOrd="0" destOrd="0" presId="urn:microsoft.com/office/officeart/2005/8/layout/StepDownProcess"/>
    <dgm:cxn modelId="{DBA2AFC6-CA2F-45A5-BA10-2F5AF4538582}" type="presOf" srcId="{B2F48C43-685A-4FE8-B9A5-9FCE1289C16A}" destId="{BDF43623-D49A-4100-AE14-7D7EE1F8C98B}" srcOrd="0" destOrd="0" presId="urn:microsoft.com/office/officeart/2005/8/layout/StepDownProcess"/>
    <dgm:cxn modelId="{885A4B36-B005-43D7-9B50-91C3F2A2F6B1}" srcId="{D4599AFB-7C83-4858-B52F-E471FD80B079}" destId="{E10E4D8A-32CD-4D55-B4BE-DF930DE2F397}" srcOrd="1" destOrd="0" parTransId="{53A1853E-5D7B-40FD-BD06-8D1D39599EAF}" sibTransId="{992C44B8-3782-4EEB-9B60-0B06873DE5EA}"/>
    <dgm:cxn modelId="{6324F894-EE07-4C75-9A9C-9BC1AF098315}" type="presOf" srcId="{E10E4D8A-32CD-4D55-B4BE-DF930DE2F397}" destId="{9F30757E-33C5-4119-8EDF-F37E0E6D01A8}" srcOrd="0" destOrd="0" presId="urn:microsoft.com/office/officeart/2005/8/layout/StepDownProcess"/>
    <dgm:cxn modelId="{66CB31E5-FDAF-4A6C-A996-4C8F311AF212}" type="presOf" srcId="{8D7CEF88-B73A-4A4E-AF46-47AF9951280E}" destId="{BA9FF782-DDB2-4D47-97E6-2F221035A0D0}" srcOrd="0" destOrd="1" presId="urn:microsoft.com/office/officeart/2005/8/layout/StepDownProcess"/>
    <dgm:cxn modelId="{0D21CCBD-06A7-45A4-81BB-D584E6993F5B}" type="presParOf" srcId="{A23D9BDC-C518-47D8-8C43-46279C117093}" destId="{D2CD6D36-C9AA-4FF8-BB1E-DDFF229C17C1}" srcOrd="0" destOrd="0" presId="urn:microsoft.com/office/officeart/2005/8/layout/StepDownProcess"/>
    <dgm:cxn modelId="{B5B3E920-0EA0-41B7-A61E-C8B0E2BB81B3}" type="presParOf" srcId="{D2CD6D36-C9AA-4FF8-BB1E-DDFF229C17C1}" destId="{BA6CEF46-EB05-4A1C-8EB3-0B420980129E}" srcOrd="0" destOrd="0" presId="urn:microsoft.com/office/officeart/2005/8/layout/StepDownProcess"/>
    <dgm:cxn modelId="{39E97D82-3842-4A6A-98DB-0C274AB3AC48}" type="presParOf" srcId="{D2CD6D36-C9AA-4FF8-BB1E-DDFF229C17C1}" destId="{669F37FD-5C3A-42D3-92FD-7B69BCCECB4C}" srcOrd="1" destOrd="0" presId="urn:microsoft.com/office/officeart/2005/8/layout/StepDownProcess"/>
    <dgm:cxn modelId="{7ED07CB4-FFBB-4C78-BDF1-51D8DBA21824}" type="presParOf" srcId="{D2CD6D36-C9AA-4FF8-BB1E-DDFF229C17C1}" destId="{A3DF3B78-772F-4359-8DB9-8FC211807BA1}" srcOrd="2" destOrd="0" presId="urn:microsoft.com/office/officeart/2005/8/layout/StepDownProcess"/>
    <dgm:cxn modelId="{A009EF32-68C9-4304-A7A6-91934E4A4763}" type="presParOf" srcId="{A23D9BDC-C518-47D8-8C43-46279C117093}" destId="{B6D3DED3-76EC-41AC-8A8D-F3E764EE3924}" srcOrd="1" destOrd="0" presId="urn:microsoft.com/office/officeart/2005/8/layout/StepDownProcess"/>
    <dgm:cxn modelId="{871D3BA0-0A4F-4F64-A011-BD4837A7B41A}" type="presParOf" srcId="{A23D9BDC-C518-47D8-8C43-46279C117093}" destId="{D65637DD-6A17-4124-9BC3-3648126E1FD1}" srcOrd="2" destOrd="0" presId="urn:microsoft.com/office/officeart/2005/8/layout/StepDownProcess"/>
    <dgm:cxn modelId="{EA93B942-AE0F-4F8B-AC27-597DC9983043}" type="presParOf" srcId="{D65637DD-6A17-4124-9BC3-3648126E1FD1}" destId="{53A251A0-B944-4BA8-81C0-84031743A461}" srcOrd="0" destOrd="0" presId="urn:microsoft.com/office/officeart/2005/8/layout/StepDownProcess"/>
    <dgm:cxn modelId="{56D5E8DB-5B6A-409D-B09F-D71063E034AB}" type="presParOf" srcId="{D65637DD-6A17-4124-9BC3-3648126E1FD1}" destId="{9F30757E-33C5-4119-8EDF-F37E0E6D01A8}" srcOrd="1" destOrd="0" presId="urn:microsoft.com/office/officeart/2005/8/layout/StepDownProcess"/>
    <dgm:cxn modelId="{4BE82F82-23C6-4571-8CAD-D0E4A6AB07AA}" type="presParOf" srcId="{D65637DD-6A17-4124-9BC3-3648126E1FD1}" destId="{BA9FF782-DDB2-4D47-97E6-2F221035A0D0}" srcOrd="2" destOrd="0" presId="urn:microsoft.com/office/officeart/2005/8/layout/StepDownProcess"/>
    <dgm:cxn modelId="{183ABEA1-DA88-47FC-BF72-EE2BBF86E7FD}" type="presParOf" srcId="{A23D9BDC-C518-47D8-8C43-46279C117093}" destId="{42FA6214-AF0F-4EA0-9BAD-A02F0EEF03C0}" srcOrd="3" destOrd="0" presId="urn:microsoft.com/office/officeart/2005/8/layout/StepDownProcess"/>
    <dgm:cxn modelId="{D25317EB-C6AD-42FE-8952-6214BB7B6EB6}" type="presParOf" srcId="{A23D9BDC-C518-47D8-8C43-46279C117093}" destId="{0E0FDB4A-DDB5-4868-877B-B6F3EC116C25}" srcOrd="4" destOrd="0" presId="urn:microsoft.com/office/officeart/2005/8/layout/StepDownProcess"/>
    <dgm:cxn modelId="{C0C85599-FB20-44DC-8275-F38C931C876E}" type="presParOf" srcId="{0E0FDB4A-DDB5-4868-877B-B6F3EC116C25}" destId="{485F9950-F438-4A2B-AC67-C55BF8A103AE}" srcOrd="0" destOrd="0" presId="urn:microsoft.com/office/officeart/2005/8/layout/StepDownProcess"/>
    <dgm:cxn modelId="{3D265E80-A4D2-43B3-9DD9-B5312679F8B9}" type="presParOf" srcId="{0E0FDB4A-DDB5-4868-877B-B6F3EC116C25}" destId="{BDF43623-D49A-4100-AE14-7D7EE1F8C98B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6CEF46-EB05-4A1C-8EB3-0B420980129E}">
      <dsp:nvSpPr>
        <dsp:cNvPr id="0" name=""/>
        <dsp:cNvSpPr/>
      </dsp:nvSpPr>
      <dsp:spPr>
        <a:xfrm rot="16200000">
          <a:off x="74923" y="2542505"/>
          <a:ext cx="1155483" cy="131547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9F37FD-5C3A-42D3-92FD-7B69BCCECB4C}">
      <dsp:nvSpPr>
        <dsp:cNvPr id="0" name=""/>
        <dsp:cNvSpPr/>
      </dsp:nvSpPr>
      <dsp:spPr>
        <a:xfrm>
          <a:off x="36620" y="1201597"/>
          <a:ext cx="1354916" cy="1188029"/>
        </a:xfrm>
        <a:prstGeom prst="roundRect">
          <a:avLst>
            <a:gd name="adj" fmla="val 16670"/>
          </a:avLst>
        </a:prstGeom>
        <a:solidFill>
          <a:schemeClr val="bg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  <a:endParaRPr lang="ru-RU" sz="140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4625" y="1259602"/>
        <a:ext cx="1238906" cy="1072019"/>
      </dsp:txXfrm>
    </dsp:sp>
    <dsp:sp modelId="{A3DF3B78-772F-4359-8DB9-8FC211807BA1}">
      <dsp:nvSpPr>
        <dsp:cNvPr id="0" name=""/>
        <dsp:cNvSpPr/>
      </dsp:nvSpPr>
      <dsp:spPr>
        <a:xfrm>
          <a:off x="1498576" y="1091850"/>
          <a:ext cx="4213984" cy="14027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</a:rPr>
            <a:t>Доходы от предусмотренных законодательством Российской Федерации о налогах и сборах федеральных налогов и сборов, в том числе от налогов, предусмотренных специальными налоговыми режимами, региональных налогов, а также пеней и штрафов по ним </a:t>
          </a:r>
          <a:endParaRPr lang="ru-RU" sz="14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1498576" y="1091850"/>
        <a:ext cx="4213984" cy="1402746"/>
      </dsp:txXfrm>
    </dsp:sp>
    <dsp:sp modelId="{53A251A0-B944-4BA8-81C0-84031743A461}">
      <dsp:nvSpPr>
        <dsp:cNvPr id="0" name=""/>
        <dsp:cNvSpPr/>
      </dsp:nvSpPr>
      <dsp:spPr>
        <a:xfrm rot="16200000">
          <a:off x="406339" y="2581438"/>
          <a:ext cx="1155483" cy="131547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30757E-33C5-4119-8EDF-F37E0E6D01A8}">
      <dsp:nvSpPr>
        <dsp:cNvPr id="0" name=""/>
        <dsp:cNvSpPr/>
      </dsp:nvSpPr>
      <dsp:spPr>
        <a:xfrm>
          <a:off x="0" y="2629191"/>
          <a:ext cx="1403934" cy="1289342"/>
        </a:xfrm>
        <a:prstGeom prst="roundRect">
          <a:avLst>
            <a:gd name="adj" fmla="val 16670"/>
          </a:avLst>
        </a:prstGeom>
        <a:solidFill>
          <a:srgbClr val="3FCD5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  <a:endParaRPr lang="ru-RU" sz="140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2952" y="2692143"/>
        <a:ext cx="1278030" cy="1163438"/>
      </dsp:txXfrm>
    </dsp:sp>
    <dsp:sp modelId="{BA9FF782-DDB2-4D47-97E6-2F221035A0D0}">
      <dsp:nvSpPr>
        <dsp:cNvPr id="0" name=""/>
        <dsp:cNvSpPr/>
      </dsp:nvSpPr>
      <dsp:spPr>
        <a:xfrm>
          <a:off x="1514338" y="2762866"/>
          <a:ext cx="4722703" cy="11004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000000"/>
              </a:solidFill>
              <a:latin typeface="Times New Roman"/>
            </a:rPr>
            <a:t>Поступающие в бюджет платежи за оказание государственных услуг, за пользование природными ресурсами, за пользование государственной собственностью, от продажи государственного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000000"/>
              </a:solidFill>
              <a:latin typeface="Times New Roman"/>
            </a:rPr>
            <a:t>имущества, а также платежи в виде штрафов и иных санкций за нарушение законодательства </a:t>
          </a:r>
          <a:endParaRPr lang="ru-RU" sz="1400" kern="1200" dirty="0"/>
        </a:p>
      </dsp:txBody>
      <dsp:txXfrm>
        <a:off x="1514338" y="2762866"/>
        <a:ext cx="4722703" cy="1100460"/>
      </dsp:txXfrm>
    </dsp:sp>
    <dsp:sp modelId="{485F9950-F438-4A2B-AC67-C55BF8A103AE}">
      <dsp:nvSpPr>
        <dsp:cNvPr id="0" name=""/>
        <dsp:cNvSpPr/>
      </dsp:nvSpPr>
      <dsp:spPr>
        <a:xfrm>
          <a:off x="9930" y="4099694"/>
          <a:ext cx="1407688" cy="1114765"/>
        </a:xfrm>
        <a:prstGeom prst="roundRect">
          <a:avLst>
            <a:gd name="adj" fmla="val 16670"/>
          </a:avLst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  <a:endParaRPr lang="ru-RU" sz="140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4358" y="4154122"/>
        <a:ext cx="1298832" cy="1005909"/>
      </dsp:txXfrm>
    </dsp:sp>
    <dsp:sp modelId="{BDF43623-D49A-4100-AE14-7D7EE1F8C98B}">
      <dsp:nvSpPr>
        <dsp:cNvPr id="0" name=""/>
        <dsp:cNvSpPr/>
      </dsp:nvSpPr>
      <dsp:spPr>
        <a:xfrm>
          <a:off x="1530857" y="4163042"/>
          <a:ext cx="4654570" cy="909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000000"/>
              </a:solidFill>
              <a:latin typeface="Times New Roman"/>
            </a:rPr>
            <a:t>Дотации, субсидии, субвенции, иные межбюджетные трансферты из федерального и областного бюджета, а также безвозмездные поступления от физических и юридических лиц</a:t>
          </a:r>
          <a:endParaRPr lang="ru-RU" sz="1400" kern="1200" dirty="0"/>
        </a:p>
      </dsp:txBody>
      <dsp:txXfrm>
        <a:off x="1530857" y="4163042"/>
        <a:ext cx="4654570" cy="9097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0.58359</cdr:x>
      <cdr:y>0.34258</cdr:y>
    </cdr:from>
    <cdr:to>
      <cdr:x>0.96061</cdr:x>
      <cdr:y>0.47091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05376" y="1617831"/>
          <a:ext cx="1424763" cy="606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0.58077</cdr:x>
      <cdr:y>0.36959</cdr:y>
    </cdr:from>
    <cdr:to>
      <cdr:x>1</cdr:x>
      <cdr:y>0.43714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194743" y="1745422"/>
          <a:ext cx="1584252" cy="3189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i="1" dirty="0">
              <a:latin typeface="+mn-lt"/>
              <a:ea typeface="+mn-ea"/>
              <a:cs typeface="+mn-cs"/>
            </a:rPr>
            <a:t>221 </a:t>
          </a:r>
          <a:r>
            <a:rPr lang="ru-RU" i="1" dirty="0" smtClean="0">
              <a:latin typeface="+mn-lt"/>
              <a:ea typeface="+mn-ea"/>
              <a:cs typeface="+mn-cs"/>
            </a:rPr>
            <a:t>800,57; </a:t>
          </a:r>
          <a:r>
            <a:rPr lang="ru-RU" dirty="0" smtClean="0">
              <a:latin typeface="+mn-lt"/>
              <a:ea typeface="+mn-ea"/>
              <a:cs typeface="+mn-cs"/>
            </a:rPr>
            <a:t>101,65</a:t>
          </a:r>
          <a:r>
            <a:rPr lang="ru-RU" dirty="0" smtClean="0"/>
            <a:t>%</a:t>
          </a:r>
          <a:endParaRPr lang="ru-RU" sz="1100" dirty="0" smtClean="0"/>
        </a:p>
      </cdr:txBody>
    </cdr:sp>
  </cdr:relSizeAnchor>
  <cdr:relSizeAnchor xmlns:cdr="http://schemas.openxmlformats.org/drawingml/2006/chartDrawing">
    <cdr:from>
      <cdr:x>0.69613</cdr:x>
      <cdr:y>0.79962</cdr:y>
    </cdr:from>
    <cdr:to>
      <cdr:x>1</cdr:x>
      <cdr:y>0.87392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630680" y="3776241"/>
          <a:ext cx="1148315" cy="3508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0.59611</cdr:x>
      <cdr:y>0.79737</cdr:y>
    </cdr:from>
    <cdr:to>
      <cdr:x>1</cdr:x>
      <cdr:y>0.86446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252683" y="3765608"/>
          <a:ext cx="1526311" cy="3168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dirty="0" smtClean="0"/>
            <a:t>15 719,85; 70,95</a:t>
          </a:r>
          <a:r>
            <a:rPr lang="ru-RU" sz="1100" dirty="0" smtClean="0"/>
            <a:t>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0.19813</cdr:x>
      <cdr:y>0.60374</cdr:y>
    </cdr:from>
    <cdr:to>
      <cdr:x>0.63986</cdr:x>
      <cdr:y>0.66904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748716" y="2851208"/>
          <a:ext cx="1669311" cy="3083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dirty="0"/>
            <a:t>367 </a:t>
          </a:r>
          <a:r>
            <a:rPr lang="ru-RU" dirty="0" smtClean="0"/>
            <a:t>919,12; 98,88</a:t>
          </a:r>
          <a:r>
            <a:rPr lang="ru-RU" sz="1100" dirty="0" smtClean="0"/>
            <a:t>%</a:t>
          </a:r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0.48818</cdr:x>
      <cdr:y>0.42202</cdr:y>
    </cdr:from>
    <cdr:to>
      <cdr:x>0.51182</cdr:x>
      <cdr:y>0.57798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3815926" y="2498560"/>
          <a:ext cx="184731" cy="92333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5400" b="1" cap="none" spc="50" dirty="0">
            <a:ln w="12700" cmpd="sng">
              <a:solidFill>
                <a:schemeClr val="accent6">
                  <a:satMod val="120000"/>
                  <a:shade val="80000"/>
                </a:schemeClr>
              </a:solidFill>
              <a:prstDash val="solid"/>
            </a:ln>
            <a:solidFill>
              <a:schemeClr val="accent6">
                <a:tint val="1000"/>
              </a:schemeClr>
            </a:solidFill>
            <a:effectLst>
              <a:glow rad="53100">
                <a:schemeClr val="accent6">
                  <a:satMod val="180000"/>
                  <a:alpha val="30000"/>
                </a:schemeClr>
              </a:glow>
            </a:effectLst>
          </a:endParaRPr>
        </a:p>
      </cdr:txBody>
    </cdr:sp>
  </cdr:relSizeAnchor>
  <cdr:relSizeAnchor xmlns:cdr="http://schemas.openxmlformats.org/drawingml/2006/chartDrawing">
    <cdr:from>
      <cdr:x>0</cdr:x>
      <cdr:y>0.14784</cdr:y>
    </cdr:from>
    <cdr:to>
      <cdr:x>0.21164</cdr:x>
      <cdr:y>0.37675</cdr:y>
    </cdr:to>
    <cdr:sp macro="" textlink="">
      <cdr:nvSpPr>
        <cdr:cNvPr id="4" name="Стрелка вправо 3"/>
        <cdr:cNvSpPr/>
      </cdr:nvSpPr>
      <cdr:spPr>
        <a:xfrm xmlns:a="http://schemas.openxmlformats.org/drawingml/2006/main">
          <a:off x="0" y="1021492"/>
          <a:ext cx="1935236" cy="1581665"/>
        </a:xfrm>
        <a:prstGeom xmlns:a="http://schemas.openxmlformats.org/drawingml/2006/main" prst="rightArrow">
          <a:avLst/>
        </a:prstGeom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1">
          <a:schemeClr val="dk1"/>
        </a:lnRef>
        <a:fillRef xmlns:a="http://schemas.openxmlformats.org/drawingml/2006/main" idx="2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ВСЕГО за 12 месяцев 2021 года, </a:t>
          </a:r>
          <a:r>
            <a:rPr lang="ru-RU" sz="14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0.09055</cdr:x>
      <cdr:y>0.12502</cdr:y>
    </cdr:to>
    <cdr:pic>
      <cdr:nvPicPr>
        <cdr:cNvPr id="7" name="Picture 4" descr="герб2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0" y="0"/>
          <a:ext cx="828000" cy="86384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0.38324</cdr:x>
      <cdr:y>0.36711</cdr:y>
    </cdr:from>
    <cdr:to>
      <cdr:x>0.48658</cdr:x>
      <cdr:y>0.48915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391164" y="1955963"/>
          <a:ext cx="914400" cy="6502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0.49576</cdr:x>
      <cdr:y>0.14532</cdr:y>
    </cdr:from>
    <cdr:to>
      <cdr:x>0.50716</cdr:x>
      <cdr:y>0.69307</cdr:y>
    </cdr:to>
    <cdr:sp macro="" textlink="">
      <cdr:nvSpPr>
        <cdr:cNvPr id="7" name="Правая фигурная скобка 6"/>
        <cdr:cNvSpPr/>
      </cdr:nvSpPr>
      <cdr:spPr>
        <a:xfrm xmlns:a="http://schemas.openxmlformats.org/drawingml/2006/main">
          <a:off x="4502603" y="774240"/>
          <a:ext cx="103511" cy="2918460"/>
        </a:xfrm>
        <a:prstGeom xmlns:a="http://schemas.openxmlformats.org/drawingml/2006/main" prst="righ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4F3657F-81C1-43C9-9078-2E57EF6A645A}" type="datetimeFigureOut">
              <a:rPr lang="ru-RU"/>
              <a:pPr>
                <a:defRPr/>
              </a:pPr>
              <a:t>22.04.2023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7F28916-94FA-4385-8669-9C33A48D4D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76662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F28916-94FA-4385-8669-9C33A48D4D05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5062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0146" y="3486150"/>
            <a:ext cx="3429030" cy="1609725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0"/>
          </p:nvPr>
        </p:nvSpPr>
        <p:spPr>
          <a:xfrm>
            <a:off x="1381126" y="590550"/>
            <a:ext cx="6772274" cy="2828925"/>
          </a:xfrm>
        </p:spPr>
        <p:txBody>
          <a:bodyPr anchor="ctr">
            <a:normAutofit/>
          </a:bodyPr>
          <a:lstStyle>
            <a:lvl1pPr marL="0" indent="0">
              <a:buNone/>
              <a:tabLst/>
              <a:defRPr sz="28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E051C-D7CA-4525-92E9-184A3781F9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038225"/>
            <a:ext cx="6019800" cy="50879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A47D9-5C59-4E5C-B821-328BBFE6CF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D1E93-168C-4E3F-B839-29F00AE4705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057275"/>
            <a:ext cx="7772400" cy="334962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0E091-9795-4AC6-8D5F-9DA5F106CA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lang="ru-RU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ru-RU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ru-RU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ru-RU" sz="1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ru-RU" sz="1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98A4C-BBD5-432C-A219-A40AC32615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8C0CE-BC11-404E-961F-FE6125115D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56698-92FC-4931-8767-949D122C40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3B2CF-79A4-4F95-8E14-34636ADF83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96533"/>
            <a:ext cx="3008313" cy="101959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5135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010191"/>
            <a:ext cx="3008313" cy="411597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05B56-C02C-4FA1-9329-DC7C68A0AC8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800600"/>
            <a:ext cx="8610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33375" y="612775"/>
            <a:ext cx="855345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800" y="5367338"/>
            <a:ext cx="8610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B7063-6465-48CF-A1EE-12D922ECC9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338"/>
            <a:ext cx="8458200" cy="887412"/>
          </a:xfrm>
          <a:prstGeom prst="rect">
            <a:avLst/>
          </a:prstGeom>
          <a:effectLst>
            <a:outerShdw blurRad="25400" dist="25400" dir="2400000" algn="ctr" rotWithShape="0">
              <a:schemeClr val="tx1">
                <a:lumMod val="65000"/>
                <a:lumOff val="35000"/>
                <a:alpha val="71000"/>
              </a:scheme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076325"/>
            <a:ext cx="8458200" cy="504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43938" y="6446838"/>
            <a:ext cx="4619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b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F18107C-6741-438B-8392-6F0A246DBA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>
    <p:dissolve/>
  </p:transition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DD7E0E"/>
          </a:solidFill>
          <a:latin typeface="Arial" pitchFamily="34" charset="0"/>
          <a:ea typeface="+mj-ea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DD7E0E"/>
          </a:solidFill>
          <a:latin typeface="Arial" charset="0"/>
          <a:cs typeface="Arial" charset="0"/>
        </a:defRPr>
      </a:lvl9pPr>
    </p:titleStyle>
    <p:bodyStyle>
      <a:lvl1pPr marL="179388" indent="-179388" algn="l" rtl="0" fontAlgn="base">
        <a:spcBef>
          <a:spcPct val="20000"/>
        </a:spcBef>
        <a:spcAft>
          <a:spcPct val="0"/>
        </a:spcAft>
        <a:buClr>
          <a:srgbClr val="DD7E0E"/>
        </a:buClr>
        <a:buSzPct val="80000"/>
        <a:buFont typeface="Wingdings" pitchFamily="2" charset="2"/>
        <a:buChar char="§"/>
        <a:tabLst>
          <a:tab pos="179388" algn="l"/>
        </a:tabLst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38163" indent="-273050" algn="l" rtl="0" fontAlgn="base">
        <a:spcBef>
          <a:spcPct val="20000"/>
        </a:spcBef>
        <a:spcAft>
          <a:spcPct val="0"/>
        </a:spcAft>
        <a:buClr>
          <a:srgbClr val="DD7E0E"/>
        </a:buClr>
        <a:buFont typeface="Arial" charset="0"/>
        <a:buChar char="–"/>
        <a:defRPr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2pPr>
      <a:lvl3pPr marL="717550" indent="-179388" algn="l" rtl="0" fontAlgn="base">
        <a:spcBef>
          <a:spcPct val="20000"/>
        </a:spcBef>
        <a:spcAft>
          <a:spcPct val="0"/>
        </a:spcAft>
        <a:buClr>
          <a:srgbClr val="DD7E0E"/>
        </a:buClr>
        <a:buFont typeface="Arial" charset="0"/>
        <a:buChar char="•"/>
        <a:defRPr sz="1600" kern="1200">
          <a:solidFill>
            <a:srgbClr val="595959"/>
          </a:solidFill>
          <a:latin typeface="Arial" pitchFamily="34" charset="0"/>
          <a:ea typeface="+mn-ea"/>
          <a:cs typeface="Arial" pitchFamily="34" charset="0"/>
        </a:defRPr>
      </a:lvl3pPr>
      <a:lvl4pPr marL="896938" indent="-179388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rgbClr val="595959"/>
          </a:solidFill>
          <a:latin typeface="Arial" pitchFamily="34" charset="0"/>
          <a:ea typeface="+mn-ea"/>
          <a:cs typeface="Arial" pitchFamily="34" charset="0"/>
        </a:defRPr>
      </a:lvl4pPr>
      <a:lvl5pPr marL="1076325" indent="-2730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200" kern="1200">
          <a:solidFill>
            <a:srgbClr val="595959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4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4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mailto:fin540@findept.primorsky/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Layout" Target="../diagrams/layout1.xml"/><Relationship Id="rId7" Type="http://schemas.openxmlformats.org/officeDocument/2006/relationships/chart" Target="../charts/char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9211" y="3089188"/>
            <a:ext cx="7140978" cy="2677298"/>
          </a:xfrm>
        </p:spPr>
        <p:txBody>
          <a:bodyPr rtlCol="0">
            <a:noAutofit/>
          </a:bodyPr>
          <a:lstStyle/>
          <a:p>
            <a:pPr lvl="0" algn="ctr" fontAlgn="auto">
              <a:spcAft>
                <a:spcPts val="0"/>
              </a:spcAft>
              <a:buClr>
                <a:prstClr val="black">
                  <a:shade val="95000"/>
                </a:prstClr>
              </a:buClr>
              <a:buSzPct val="65000"/>
              <a:tabLst/>
              <a:defRPr/>
            </a:pPr>
            <a:r>
              <a:rPr lang="ru-RU" sz="2800" dirty="0">
                <a:solidFill>
                  <a:prstClr val="black"/>
                </a:solidFill>
                <a:latin typeface="Times New Roman"/>
                <a:cs typeface="Times New Roman" panose="02020603050405020304" pitchFamily="18" charset="0"/>
              </a:rPr>
              <a:t>Утвержден решением Думы Кировского муниципального района от 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cs typeface="Times New Roman" panose="02020603050405020304" pitchFamily="18" charset="0"/>
              </a:rPr>
              <a:t>16.12.2021 </a:t>
            </a:r>
            <a:r>
              <a:rPr lang="ru-RU" sz="2800" dirty="0">
                <a:solidFill>
                  <a:prstClr val="black"/>
                </a:solidFill>
                <a:latin typeface="Times New Roman"/>
                <a:cs typeface="Times New Roman" panose="02020603050405020304" pitchFamily="18" charset="0"/>
              </a:rPr>
              <a:t>г. 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cs typeface="Times New Roman" panose="02020603050405020304" pitchFamily="18" charset="0"/>
              </a:rPr>
              <a:t>№57-НПА  </a:t>
            </a:r>
            <a:r>
              <a:rPr lang="ru-RU" sz="2800" dirty="0">
                <a:solidFill>
                  <a:prstClr val="black"/>
                </a:solidFill>
                <a:latin typeface="Times New Roman"/>
                <a:cs typeface="Times New Roman" panose="02020603050405020304" pitchFamily="18" charset="0"/>
              </a:rPr>
              <a:t>«О районном бюджете на 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cs typeface="Times New Roman" panose="02020603050405020304" pitchFamily="18" charset="0"/>
              </a:rPr>
              <a:t>2022 </a:t>
            </a:r>
            <a:r>
              <a:rPr lang="ru-RU" sz="2800" dirty="0">
                <a:solidFill>
                  <a:prstClr val="black"/>
                </a:solidFill>
                <a:latin typeface="Times New Roman"/>
                <a:cs typeface="Times New Roman" panose="02020603050405020304" pitchFamily="18" charset="0"/>
              </a:rPr>
              <a:t>год и плановый период 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cs typeface="Times New Roman" panose="02020603050405020304" pitchFamily="18" charset="0"/>
              </a:rPr>
              <a:t>2023-2024 </a:t>
            </a:r>
            <a:r>
              <a:rPr lang="ru-RU" sz="2800" dirty="0">
                <a:solidFill>
                  <a:prstClr val="black"/>
                </a:solidFill>
                <a:latin typeface="Times New Roman"/>
                <a:cs typeface="Times New Roman" panose="02020603050405020304" pitchFamily="18" charset="0"/>
              </a:rPr>
              <a:t>годов»   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1057034" y="717873"/>
            <a:ext cx="7181619" cy="2124915"/>
          </a:xfrm>
        </p:spPr>
        <p:txBody>
          <a:bodyPr rtlCol="0">
            <a:normAutofit fontScale="8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defRPr/>
            </a:pPr>
            <a:r>
              <a:rPr lang="ru-RU" sz="4000" cap="all" dirty="0">
                <a:ln w="6350">
                  <a:noFill/>
                </a:ln>
                <a:gradFill>
                  <a:gsLst>
                    <a:gs pos="0">
                      <a:srgbClr val="2DA2BF">
                        <a:tint val="73000"/>
                        <a:satMod val="145000"/>
                      </a:srgbClr>
                    </a:gs>
                    <a:gs pos="73000">
                      <a:srgbClr val="2DA2BF">
                        <a:tint val="73000"/>
                        <a:satMod val="145000"/>
                      </a:srgbClr>
                    </a:gs>
                    <a:gs pos="100000">
                      <a:srgbClr val="2DA2BF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Arial"/>
              </a:rPr>
              <a:t>Отчет районного </a:t>
            </a:r>
            <a:r>
              <a:rPr lang="ru-RU" sz="4000" cap="all" dirty="0" smtClean="0">
                <a:ln w="6350">
                  <a:noFill/>
                </a:ln>
                <a:gradFill>
                  <a:gsLst>
                    <a:gs pos="0">
                      <a:srgbClr val="2DA2BF">
                        <a:tint val="73000"/>
                        <a:satMod val="145000"/>
                      </a:srgbClr>
                    </a:gs>
                    <a:gs pos="73000">
                      <a:srgbClr val="2DA2BF">
                        <a:tint val="73000"/>
                        <a:satMod val="145000"/>
                      </a:srgbClr>
                    </a:gs>
                    <a:gs pos="100000">
                      <a:srgbClr val="2DA2BF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Arial"/>
              </a:rPr>
              <a:t>Бюджета</a:t>
            </a:r>
          </a:p>
          <a:p>
            <a:pPr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ru-RU" dirty="0"/>
              <a:t> </a:t>
            </a:r>
            <a:endParaRPr lang="ru-RU" dirty="0" smtClean="0"/>
          </a:p>
          <a:p>
            <a:pPr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ru-RU" dirty="0" smtClean="0">
                <a:cs typeface="Times New Roman" panose="02020603050405020304" pitchFamily="18" charset="0"/>
              </a:rPr>
              <a:t>Кировского</a:t>
            </a:r>
            <a:endParaRPr lang="ru-RU" dirty="0">
              <a:cs typeface="Times New Roman" panose="02020603050405020304" pitchFamily="18" charset="0"/>
            </a:endParaRPr>
          </a:p>
          <a:p>
            <a:pPr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ru-RU" dirty="0">
                <a:cs typeface="Times New Roman" panose="02020603050405020304" pitchFamily="18" charset="0"/>
              </a:rPr>
              <a:t>муниципального района</a:t>
            </a:r>
          </a:p>
          <a:p>
            <a:pPr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ru-RU" dirty="0" smtClean="0">
                <a:cs typeface="Times New Roman" panose="02020603050405020304" pitchFamily="18" charset="0"/>
              </a:rPr>
              <a:t>За 12 месяцев 2022 года</a:t>
            </a:r>
            <a:endParaRPr lang="ru-RU" dirty="0">
              <a:cs typeface="Times New Roman" panose="02020603050405020304" pitchFamily="18" charset="0"/>
            </a:endParaRPr>
          </a:p>
          <a:p>
            <a:pPr algn="ctr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defRPr/>
            </a:pPr>
            <a:endParaRPr lang="ru-RU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 descr="герб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9527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07" r="4644" b="9147"/>
          <a:stretch/>
        </p:blipFill>
        <p:spPr bwMode="auto">
          <a:xfrm>
            <a:off x="6837680" y="1088062"/>
            <a:ext cx="2082800" cy="13117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6382" y="836020"/>
            <a:ext cx="65796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 является основным источником формирования доходов бюджета Кировского муниципального района. Доля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НДФЛ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структуре налоговых и неналоговых доходов 2021 года (237 520,42 тыс. руб.) составила 82,06%  или 194 902,06 тыс. руб.</a:t>
            </a:r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88828" y="160312"/>
            <a:ext cx="7931652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 за 12 месяцев 2020  года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571811855"/>
              </p:ext>
            </p:extLst>
          </p:nvPr>
        </p:nvGraphicFramePr>
        <p:xfrm>
          <a:off x="313038" y="2630532"/>
          <a:ext cx="4960002" cy="3770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1" name="Picture 4" descr="герб2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84382" y="2694093"/>
            <a:ext cx="363609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Годовые бюджетные назначения исполнены на 101,52%. В сравнении с предыдущим годом поступление увеличилось  на 22 193,62 тыс. руб. или на 12,85%, это связано с выплатой недоимки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КГБУЗ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«Кировская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ЦРБ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в сумме 19 268,00 тыс. руб., в том числе в 4 квартале 9 232,28 тыс. руб. 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норматив в 2021 году составил – 71,6530602%, что на 0,9485% меньше дополнительного норматива  2020г. (72,6016%).</a:t>
            </a:r>
          </a:p>
        </p:txBody>
      </p:sp>
    </p:spTree>
    <p:extLst>
      <p:ext uri="{BB962C8B-B14F-4D97-AF65-F5344CB8AC3E}">
        <p14:creationId xmlns:p14="http://schemas.microsoft.com/office/powerpoint/2010/main" val="326909802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2319" y="1269370"/>
            <a:ext cx="7793665" cy="33855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налог на вмененный доход для отдельных видов деятельности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319" y="1552591"/>
            <a:ext cx="7132082" cy="1169551"/>
          </a:xfrm>
          <a:prstGeom prst="rect">
            <a:avLst/>
          </a:prstGeom>
          <a:noFill/>
          <a:ln>
            <a:noFill/>
          </a:ln>
          <a:effectLst>
            <a:outerShdw blurRad="63500" dist="25400" dir="5400000" rotWithShape="0">
              <a:schemeClr val="bg1">
                <a:alpha val="43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данного вида налога за 12 месяцев 2021 года составило 2 795,12 тыс. руб., при установленном годовом плане 2 794,00 тыс. руб. Выполнение составило 100,04%. По сравнению с предыдущим годом поступление уменьшилось на 7 378,40 тыс. руб. или на 72,53%. Уменьшение связано с отменой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ЕНВД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01.01.2021 года.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68528" y="2480501"/>
            <a:ext cx="4044341" cy="338554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сельскохозяйственный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38708" y="2819055"/>
            <a:ext cx="697643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данного вида налога  за 12 месяцев 2021 года составило 1 517,05 тыс. руб. при установленном годовом плане 1 521,00 тыс. руб. выполнение составило 99,74%, в сравнении с предыдущим годом поступление увеличилось на 406,18 тыс. руб. или на 36,56%. </a:t>
            </a:r>
          </a:p>
        </p:txBody>
      </p:sp>
      <p:pic>
        <p:nvPicPr>
          <p:cNvPr id="2050" name="Picture 2" descr="C:\Users\econ11\Desktop\Для презентации\agriculture-600X3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17" y="2555602"/>
            <a:ext cx="1659276" cy="1143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1029655" y="3728678"/>
            <a:ext cx="7846828" cy="338554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Налог, взимаемый в связи с применением патентной системы налогообложения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C:\Users\econ11\Desktop\Для презентации\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700" y="4312366"/>
            <a:ext cx="1256263" cy="11673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2565" y="4067232"/>
            <a:ext cx="760569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данного вида налога за 12 месяцев 2021 года составило 5 335,96 тыс. руб., при установленном годовом плане 5 000,00 тыс. руб. выполнение составило – 106,72%, в сравнении с предыдущим годом поступление увеличилось на  5 281,73 тыс. руб. или  на 9 739,50 %.</a:t>
            </a:r>
          </a:p>
        </p:txBody>
      </p:sp>
      <p:pic>
        <p:nvPicPr>
          <p:cNvPr id="1026" name="Picture 2" descr="C:\Users\econ11\Desktop\Для презентации\картинки\c987a1b31fd3f1f08322280ca0954f48_X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461" y="1438647"/>
            <a:ext cx="1414960" cy="11201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5" name="Прямоугольник 14"/>
          <p:cNvSpPr/>
          <p:nvPr/>
        </p:nvSpPr>
        <p:spPr>
          <a:xfrm>
            <a:off x="918194" y="11721"/>
            <a:ext cx="7746589" cy="33855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Акцизы на нефтепродукты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8000" y="315263"/>
            <a:ext cx="8316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12 месяцев  2021 года акцизов поступило 14 233,57 тыс. руб. при плане 13 960,00 тыс. руб., что соответствует 101,96%, в сравнении с предыдущим годом поступление увеличилось на 856,88 тыс. руб. или на 6,41%.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Акцизы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нефтепродукты поступают в соответствии с установленными дифференцированными нормативами. </a:t>
            </a:r>
          </a:p>
        </p:txBody>
      </p:sp>
      <p:pic>
        <p:nvPicPr>
          <p:cNvPr id="16" name="Picture 4" descr="герб2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38" y="5234609"/>
            <a:ext cx="1581839" cy="117033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64517" y="4896055"/>
            <a:ext cx="72091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Упрощенная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система налогообложения</a:t>
            </a:r>
            <a:endParaRPr lang="ru-RU" sz="1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988367" y="5234609"/>
            <a:ext cx="635802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При плане 451,00 тыс. руб. исполнение за 4 квартал 2021 года составило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465,40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тыс. руб. или 103,19%.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Вместе с тем, по состоянию на 01.01.2022г. имеется задолженность по данному виду доходов в сумме 976,18 тыс. руб., в том числе юр. лица – 707,48 тыс. руб.,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– 268,70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177087238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8324862" y="3647398"/>
            <a:ext cx="508000" cy="386080"/>
          </a:xfrm>
          <a:prstGeom prst="ellipse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306073176"/>
              </p:ext>
            </p:extLst>
          </p:nvPr>
        </p:nvGraphicFramePr>
        <p:xfrm>
          <a:off x="263610" y="1936451"/>
          <a:ext cx="8756821" cy="453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Овал 1"/>
          <p:cNvSpPr/>
          <p:nvPr/>
        </p:nvSpPr>
        <p:spPr>
          <a:xfrm>
            <a:off x="8007178" y="3624039"/>
            <a:ext cx="825684" cy="442128"/>
          </a:xfrm>
          <a:prstGeom prst="ellipse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2653</a:t>
            </a:r>
          </a:p>
        </p:txBody>
      </p:sp>
      <p:sp>
        <p:nvSpPr>
          <p:cNvPr id="10" name="Овал 9"/>
          <p:cNvSpPr/>
          <p:nvPr/>
        </p:nvSpPr>
        <p:spPr>
          <a:xfrm>
            <a:off x="4688411" y="3647398"/>
            <a:ext cx="633232" cy="457220"/>
          </a:xfrm>
          <a:prstGeom prst="ellipse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72253" y="200635"/>
            <a:ext cx="3255571" cy="400110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пошлина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580157" y="6351345"/>
            <a:ext cx="461962" cy="365125"/>
          </a:xfrm>
        </p:spPr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9" name="Правая фигурная скобка 8"/>
          <p:cNvSpPr/>
          <p:nvPr/>
        </p:nvSpPr>
        <p:spPr>
          <a:xfrm>
            <a:off x="7595516" y="2371068"/>
            <a:ext cx="127000" cy="3081020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07451" y="827349"/>
            <a:ext cx="84671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4648384" y="3737562"/>
            <a:ext cx="548027" cy="673107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2586</a:t>
            </a:r>
          </a:p>
          <a:p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4" descr="герб2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1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3894" y="612932"/>
            <a:ext cx="821896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пошлины за 12 месяцев 2020 года поступило 2 653,22 тыс. руб. при установленном годовом плане 2800,00 тыс. руб. выполнение составило 94,76%. В сравнении с предыдущим годом поступление уменьшилось на 205,33 тыс. руб. или на 7,18%. в связи с уменьшением количества дел, рассматриваемых в судах общей юрисдикции, мировыми судьями и поступление за выдачу разрешений на установку рекламной конструкций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17005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46971" y="423968"/>
            <a:ext cx="76795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0541" cmpd="sng">
                  <a:noFill/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Доходы </a:t>
            </a:r>
            <a:r>
              <a:rPr lang="ru-RU" sz="2000" b="1" dirty="0">
                <a:ln w="10541" cmpd="sng">
                  <a:noFill/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от использования имущества, находящегося </a:t>
            </a:r>
            <a:r>
              <a:rPr lang="ru-RU" sz="2000" b="1" dirty="0" smtClean="0">
                <a:ln w="10541" cmpd="sng">
                  <a:noFill/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ln w="10541" cmpd="sng">
                  <a:noFill/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и муниципальной </a:t>
            </a:r>
            <a:r>
              <a:rPr lang="ru-RU" sz="2000" b="1" dirty="0" smtClean="0">
                <a:ln w="10541" cmpd="sng">
                  <a:noFill/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собственности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3023" y="1153927"/>
            <a:ext cx="8679837" cy="4147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сдачи в аренду имущества.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поступления денежных средств за 2021 год по доходам от сдачи в аренду имущества выполнен на 103,22%, план – 2 028,00 тыс. руб., исполнение – 2 093,28 тыс. руб. Перевыполнение связано с оплатой задолженности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12,63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компенсации затрат бюджетов муниципальных районов.</a:t>
            </a:r>
          </a:p>
          <a:p>
            <a:pPr>
              <a:lnSpc>
                <a:spcPct val="15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данному источнику зачисляются суммы возмещения эксплуатационных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(коммунальных) расходов. На 01.01.2022 поступило 988,19 тыс. руб.,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годового плана года составило 93,49 % при плане 1 057,0 тыс. руб.</a:t>
            </a:r>
          </a:p>
          <a:p>
            <a:pPr>
              <a:lnSpc>
                <a:spcPct val="15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Невыполнение план связано с образовавшейся задолженностью в размере 36,82 тыс. руб.  </a:t>
            </a:r>
          </a:p>
          <a:p>
            <a:pPr>
              <a:lnSpc>
                <a:spcPct val="15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данному виду дохода, платежи поступают в соответствии с заключенными договорами, оплата производится до 10 числа месяца, следующего за квартальным. 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2367280" y="55676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9" name="Picture 2" descr="C:\Users\econ11\Desktop\Для презентации\iIZX49ZC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553" y="2466753"/>
            <a:ext cx="2093983" cy="1720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герб2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006777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pic>
        <p:nvPicPr>
          <p:cNvPr id="3073" name="Picture 1" descr="C:\Users\econ11\Desktop\Для презентации\275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568" y="450000"/>
            <a:ext cx="1828800" cy="1694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0" name="Прямоугольник 9"/>
          <p:cNvSpPr/>
          <p:nvPr/>
        </p:nvSpPr>
        <p:spPr>
          <a:xfrm>
            <a:off x="191082" y="302359"/>
            <a:ext cx="878064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Доходы, получаемые в виде арендной платы за земельные участки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При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установленном годовом плане 7 862,00 тыс. руб., выполнение плана по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аренде земельных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участков составило 8 200,73 тыс. руб. или  104,31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аренда земли сельских поселений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план поступления денежных средств выполнен </a:t>
            </a:r>
            <a:endParaRPr lang="ru-RU" sz="1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100,65%. При годовом плане 300,00 тыс. руб. в бюджет района на 01.01.2022 г. </a:t>
            </a:r>
            <a:endParaRPr lang="ru-RU" sz="1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поступило 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301,96 тыс. руб. 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аренда земли городских поселений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при годовом плане 5 181,00 тыс. руб. в бюджет района поступило на 01.01.2022 г. -  5 190,36 тыс. руб. или 100,18%. 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аренда за земли находящиеся в собственности района: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годовом плане 210,00 тыс. руб. в бюджет района поступило на 01.01.2022 г. – 209,59 тыс. руб. или 99,8%. 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доходы, получаемые в виде арендной платы за земельные участки (аренда </a:t>
            </a:r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МИЗ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01.01.2021 года в соответствии с Законом Приморского края от 14.09.2020 № 884-КЗ «О перераспределении полномочий по предоставлению земельных участков из земель сельскохозяйственного назначения, государственная собственность на которые не разграничена, между органами местного самоуправления муниципальных образований Приморского края и органами государственной власти Приморского края и внесении изменений в отдельные законодательные акты Приморского края» земельные участки с/х назначения, государственная собственность на которые не разграничена были переданы  Министерству земельных и имущественных отношений Приморского края.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данному виду дохода поступление на 01.01.2022 года составило 2 498,82 тыс. руб. или 115,10% от годового плана (2 171,00 тыс. руб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4" descr="герб2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673904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399" y="200540"/>
            <a:ext cx="8078897" cy="887412"/>
          </a:xfrm>
          <a:noFill/>
          <a:ln>
            <a:noFill/>
          </a:ln>
          <a:effectLst>
            <a:outerShdw blurRad="63500" dist="25400" dir="5400000" rotWithShape="0">
              <a:schemeClr val="bg1">
                <a:alpha val="43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Плата за негативное воздействие на окружающую среду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8908" y="1205644"/>
            <a:ext cx="6080918" cy="2062103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за 12 месяцев  2021 года – 100,23%.  При плане 1 468,00 тыс. руб. поступило в бюджет района 1 471,32 тыс. руб. В сравнении с предыдущим годом поступление увеличилось на 918,92 тыс. руб. или на 166,35%. Данный вид дохода поступает в соответствие с расчетами по утвержденным нормативам.	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плательщики: ООО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ЛДЭП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ООО «Примавтодор», ООО «Хозяин», ООО «Скит», ООО «Санаторий Изумрудный», ООО «Восток Продукт».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7787" y="5899709"/>
            <a:ext cx="6009798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дохода поступает в соответствие с расчетами по утвержденным нормативам.	</a:t>
            </a:r>
          </a:p>
        </p:txBody>
      </p:sp>
      <p:pic>
        <p:nvPicPr>
          <p:cNvPr id="5122" name="Picture 2" descr="C:\Users\econ11\Desktop\Для презентации\Dollarphotoclub_83126034-1500x1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120" y="4411201"/>
            <a:ext cx="2607736" cy="22270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econ11\Desktop\Для презентации\20130527_1503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4931">
            <a:off x="6397596" y="1634345"/>
            <a:ext cx="2467928" cy="16356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124" name="Picture 4" descr="C:\Users\econ11\Pictures\iGS06L4Z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88" y="3560940"/>
            <a:ext cx="2606198" cy="17347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pic>
        <p:nvPicPr>
          <p:cNvPr id="9" name="Picture 4" descr="герб2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12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351772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49876" y="1952253"/>
            <a:ext cx="8623917" cy="3879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</a:rPr>
              <a:t>	- 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Доходы от продажи земельных участков</a:t>
            </a: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При установленном годовом плане 4 489,00 тыс. руб., выполнение плана по продаже земельных участков составило 1 188,77 тыс. руб. или  26,48%.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 smtClean="0">
                <a:latin typeface="Times New Roman"/>
                <a:ea typeface="Times New Roman"/>
              </a:rPr>
              <a:t> </a:t>
            </a:r>
            <a:r>
              <a:rPr lang="ru-RU" sz="1400" b="1" i="1" dirty="0">
                <a:latin typeface="Times New Roman"/>
                <a:ea typeface="Times New Roman"/>
              </a:rPr>
              <a:t>Доходы от продажи земельных участков городских поселений </a:t>
            </a:r>
            <a:r>
              <a:rPr lang="ru-RU" sz="1400" dirty="0">
                <a:latin typeface="Times New Roman"/>
                <a:ea typeface="Times New Roman"/>
              </a:rPr>
              <a:t>при </a:t>
            </a:r>
            <a:endParaRPr lang="ru-RU" sz="1400" dirty="0" smtClean="0"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Times New Roman"/>
              </a:rPr>
              <a:t>годовом </a:t>
            </a:r>
            <a:r>
              <a:rPr lang="ru-RU" sz="1400" dirty="0">
                <a:latin typeface="Times New Roman"/>
                <a:ea typeface="Times New Roman"/>
              </a:rPr>
              <a:t>плане 813,00 тыс. руб. исполнение на 01.01.2022 г. составило – </a:t>
            </a:r>
            <a:r>
              <a:rPr lang="ru-RU" sz="1400" dirty="0" smtClean="0">
                <a:latin typeface="Times New Roman"/>
                <a:ea typeface="Times New Roman"/>
              </a:rPr>
              <a:t>812,04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Times New Roman"/>
              </a:rPr>
              <a:t>тыс</a:t>
            </a:r>
            <a:r>
              <a:rPr lang="ru-RU" sz="1400" dirty="0">
                <a:latin typeface="Times New Roman"/>
                <a:ea typeface="Times New Roman"/>
              </a:rPr>
              <a:t>. руб. или 99,88%.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 	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 smtClean="0">
                <a:latin typeface="Times New Roman"/>
                <a:ea typeface="Times New Roman"/>
              </a:rPr>
              <a:t>Доходы </a:t>
            </a:r>
            <a:r>
              <a:rPr lang="ru-RU" sz="1400" b="1" i="1" dirty="0">
                <a:latin typeface="Times New Roman"/>
                <a:ea typeface="Times New Roman"/>
              </a:rPr>
              <a:t>от продажи земельных участков сельских поселений </a:t>
            </a:r>
            <a:r>
              <a:rPr lang="ru-RU" sz="1400" dirty="0">
                <a:latin typeface="Times New Roman"/>
                <a:ea typeface="Times New Roman"/>
              </a:rPr>
              <a:t>при плане </a:t>
            </a:r>
            <a:endParaRPr lang="ru-RU" sz="1400" dirty="0" smtClean="0"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Times New Roman"/>
              </a:rPr>
              <a:t>0,00 </a:t>
            </a:r>
            <a:r>
              <a:rPr lang="ru-RU" sz="1400" dirty="0">
                <a:latin typeface="Times New Roman"/>
                <a:ea typeface="Times New Roman"/>
              </a:rPr>
              <a:t>тыс. рублей поступило 0,00 тыс. руб.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>
                <a:latin typeface="Times New Roman"/>
                <a:ea typeface="Times New Roman"/>
              </a:rPr>
              <a:t>Доходы от продажи земельных участков района. </a:t>
            </a:r>
            <a:r>
              <a:rPr lang="ru-RU" sz="1400" dirty="0">
                <a:latin typeface="Times New Roman"/>
                <a:ea typeface="Times New Roman"/>
              </a:rPr>
              <a:t>При годовом плане 3 676,00 тыс. руб., на 01.01.2022 г. поступило – 376,00,00 тыс. руб. или 10,23%. Невыполнение связано с не востребованностью земельных участков на территории Кировского муниципального района.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Times New Roman"/>
              </a:rPr>
              <a:t> </a:t>
            </a:r>
            <a:endParaRPr lang="ru-RU" sz="1600" dirty="0">
              <a:latin typeface="Times New Roman"/>
              <a:ea typeface="Times New Roman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3888" y="334335"/>
            <a:ext cx="7674874" cy="558800"/>
          </a:xfrm>
          <a:noFill/>
          <a:ln>
            <a:noFill/>
          </a:ln>
          <a:effectLst>
            <a:outerShdw blurRad="63500" dist="25400" dir="5400000" rotWithShape="0">
              <a:schemeClr val="bg1">
                <a:alpha val="43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продажи материальных и нематериальных активов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757" y="928858"/>
            <a:ext cx="87620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Доходы от реализации имущества.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12 месяца 2021 года доходов от реализации муниципального имущества при годовом плане 3 736,00 тыс. руб., поступило 256,86 тыс. руб. или 6,88%.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Невыполнение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плана связано с отсутствием поданных заявок по всем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объявленным.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750460" y="6446838"/>
            <a:ext cx="355439" cy="411162"/>
          </a:xfrm>
        </p:spPr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pic>
        <p:nvPicPr>
          <p:cNvPr id="6146" name="Picture 2" descr="C:\Users\econ11\Desktop\Для презентации\04_07_2016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167" y="2748260"/>
            <a:ext cx="2565274" cy="1515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2" name="Picture 4" descr="герб2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829651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97842" y="1380082"/>
            <a:ext cx="472959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Штрафов за 12 месяцев 2021 года в бюджет района поступило 1 231,35 тыс. руб., при плане 1 215,00 тыс.  руб. или 101,35 %. В сравнении с прошлым годом поступление средств по штрафам уменьшилось на 1 797,57 тыс. руб.  или на 59,35%.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17461" y="206479"/>
            <a:ext cx="5364480" cy="400110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Штрафы, санкции, возмещение ущерба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3" descr="C:\Users\econ11\Desktop\Для презентации\3_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37" y="860301"/>
            <a:ext cx="3149447" cy="23620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hardEdge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econ11\Desktop\Для презентации\rPtOxH6pm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140" y="3674622"/>
            <a:ext cx="3540548" cy="2253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герб2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7701" y="4000988"/>
            <a:ext cx="403348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уменьшение произошло по: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штрафам МВД (188) – 971,64 тыс. руб.;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штрафам департамента правоохранительной направленности (785) – 97,71 тыс. руб.;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штрафам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ФССП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(322) – 64,48 тыс. руб.;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штрафам администрации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КМР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(951) – 644,66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383788916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9889" y="996709"/>
            <a:ext cx="6388090" cy="83099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(безвозмездные поступления) – это средства одного бюджета бюджетной системы РФ, перечисляемые другому бюджету бюджетной системы РФ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27220" y="271774"/>
            <a:ext cx="3524042" cy="400110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 descr="C:\Users\econ11\Desktop\Для презентации\negotiation-clipart-611870-nd-Black-striped-tie-People-series-Stock-Pho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800" y="256339"/>
            <a:ext cx="1979599" cy="165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герб2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003079"/>
              </p:ext>
            </p:extLst>
          </p:nvPr>
        </p:nvGraphicFramePr>
        <p:xfrm>
          <a:off x="510745" y="2136835"/>
          <a:ext cx="8254314" cy="2044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6643"/>
                <a:gridCol w="2957754"/>
                <a:gridCol w="2729917"/>
              </a:tblGrid>
              <a:tr h="2233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12 месяцев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2021 г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12 месяцев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2022 г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034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Дотации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56 154,65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53195,27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034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7 998,28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38279,39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034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Субвенции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283 037,49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286855,978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3272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Иные МБТ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20 728,70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21063,392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034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Возврат остатков МБТ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-2100,000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4069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Всего безвозмездных поступлений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367 919,12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397294,03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 rot="10800000" flipV="1">
            <a:off x="593123" y="4521607"/>
            <a:ext cx="80154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spcAft>
                <a:spcPts val="0"/>
              </a:spcAft>
            </a:pPr>
            <a:r>
              <a:rPr lang="ru-RU" sz="1600" dirty="0">
                <a:latin typeface="Times New Roman"/>
                <a:ea typeface="Times New Roman"/>
              </a:rPr>
              <a:t>Общая сумма безвозмездных поступлений за 12 месяцев </a:t>
            </a:r>
            <a:r>
              <a:rPr lang="ru-RU" sz="1600" dirty="0" smtClean="0">
                <a:latin typeface="Times New Roman"/>
                <a:ea typeface="Times New Roman"/>
              </a:rPr>
              <a:t>2022 </a:t>
            </a:r>
            <a:r>
              <a:rPr lang="ru-RU" sz="1600" dirty="0">
                <a:latin typeface="Times New Roman"/>
                <a:ea typeface="Times New Roman"/>
              </a:rPr>
              <a:t>года составила  </a:t>
            </a:r>
            <a:r>
              <a:rPr lang="ru-RU" sz="1600" dirty="0" smtClean="0">
                <a:latin typeface="Times New Roman"/>
                <a:ea typeface="Times New Roman"/>
              </a:rPr>
              <a:t>397 294,03 </a:t>
            </a:r>
            <a:r>
              <a:rPr lang="ru-RU" sz="1600" dirty="0">
                <a:latin typeface="Times New Roman"/>
                <a:ea typeface="Times New Roman"/>
              </a:rPr>
              <a:t>тыс. руб. или </a:t>
            </a:r>
            <a:r>
              <a:rPr lang="ru-RU" sz="1600" dirty="0" smtClean="0">
                <a:latin typeface="Times New Roman"/>
                <a:ea typeface="Times New Roman"/>
              </a:rPr>
              <a:t>98,5 </a:t>
            </a:r>
            <a:r>
              <a:rPr lang="ru-RU" sz="1600" dirty="0">
                <a:latin typeface="Times New Roman"/>
                <a:ea typeface="Times New Roman"/>
              </a:rPr>
              <a:t>% от годовых плановых назначений. </a:t>
            </a:r>
          </a:p>
          <a:p>
            <a:pPr indent="180340" algn="just">
              <a:spcAft>
                <a:spcPts val="0"/>
              </a:spcAft>
            </a:pPr>
            <a:r>
              <a:rPr lang="ru-RU" sz="1600" dirty="0">
                <a:latin typeface="Times New Roman"/>
                <a:ea typeface="Times New Roman"/>
              </a:rPr>
              <a:t>Общая сумма поступлений в бюджет Кировского муниципального района составляет </a:t>
            </a:r>
            <a:r>
              <a:rPr lang="ru-RU" sz="1600" dirty="0" smtClean="0">
                <a:latin typeface="Times New Roman"/>
                <a:ea typeface="Times New Roman"/>
              </a:rPr>
              <a:t>707 315,296 тыс</a:t>
            </a:r>
            <a:r>
              <a:rPr lang="ru-RU" sz="1600" dirty="0">
                <a:latin typeface="Times New Roman"/>
                <a:ea typeface="Times New Roman"/>
              </a:rPr>
              <a:t>. руб., доля же безвозмездных поступлений составляет </a:t>
            </a:r>
            <a:r>
              <a:rPr lang="ru-RU" sz="1600" dirty="0" smtClean="0">
                <a:latin typeface="Times New Roman"/>
                <a:ea typeface="Times New Roman"/>
              </a:rPr>
              <a:t>56,2% </a:t>
            </a:r>
            <a:r>
              <a:rPr lang="ru-RU" sz="1600" dirty="0">
                <a:latin typeface="Times New Roman"/>
                <a:ea typeface="Times New Roman"/>
              </a:rPr>
              <a:t>от всех доходов.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60904074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338"/>
            <a:ext cx="8458200" cy="75406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1276" y="3287209"/>
            <a:ext cx="8458200" cy="2381371"/>
          </a:xfrm>
        </p:spPr>
        <p:txBody>
          <a:bodyPr/>
          <a:lstStyle/>
          <a:p>
            <a:pPr algn="ctr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какие цели расходуются средства бюджета?</a:t>
            </a:r>
          </a:p>
          <a:p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На функционирование учреждений социальной сферы (образования, культуры, физкультуры и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спорта и др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.) и органов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местного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самоуправления;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На социальное обеспечение населения (выплату пенсий, пособий, льгот и т.д.);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На другие государственные нужды (межбюджетные трансферты передаваемые бюджетам поселений и т.д.)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76250" y="914400"/>
            <a:ext cx="8458200" cy="2141316"/>
          </a:xfrm>
          <a:prstGeom prst="rect">
            <a:avLst/>
          </a:prstGeom>
          <a:effectLst>
            <a:outerShdw blurRad="25400" dist="25400" dir="2400000" algn="ctr" rotWithShape="0">
              <a:schemeClr val="bg1">
                <a:alpha val="71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lvl="0" algn="just"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ea typeface="+mj-ea"/>
                <a:cs typeface="Times New Roman" pitchFamily="18" charset="0"/>
              </a:rPr>
              <a:t>Расходы бюджета - это средства, выплачиваемые из бюджета на реализацию расходных обязательств Кировского муниципального района, то есть расходов, необходимость которых установлена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муниципальными правовыми актами органов местного самоуправления в соответствии с федеральными законами (законами субъекта Российской Федерации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7412" name="Picture 4" descr="http://fotohomka.ru/images/Oct/28/f7c74d9322439fdc71d0820b5963d959/mini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126" y="5962650"/>
            <a:ext cx="803274" cy="723900"/>
          </a:xfrm>
          <a:prstGeom prst="rect">
            <a:avLst/>
          </a:prstGeom>
          <a:noFill/>
        </p:spPr>
      </p:pic>
      <p:pic>
        <p:nvPicPr>
          <p:cNvPr id="17414" name="Picture 6" descr="http://chelnews.com/uploads/posts/2012-11/1352177962_chelovechek_i_meshki_do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3215" y="5938837"/>
            <a:ext cx="800100" cy="762000"/>
          </a:xfrm>
          <a:prstGeom prst="rect">
            <a:avLst/>
          </a:prstGeom>
          <a:noFill/>
        </p:spPr>
      </p:pic>
      <p:pic>
        <p:nvPicPr>
          <p:cNvPr id="17416" name="Picture 8" descr="http://dist.school688.ru/uploads/images/chudiki/3d-chelovechek-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82146" y="5982484"/>
            <a:ext cx="746124" cy="681038"/>
          </a:xfrm>
          <a:prstGeom prst="rect">
            <a:avLst/>
          </a:prstGeom>
          <a:noFill/>
        </p:spPr>
      </p:pic>
      <p:pic>
        <p:nvPicPr>
          <p:cNvPr id="17418" name="Picture 10" descr="http://hq-wallpapers.ru/wallpapers/2/hq-wallpapers_ru_abstraction3d_5645_1280x10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48581" y="5982484"/>
            <a:ext cx="794548" cy="762793"/>
          </a:xfrm>
          <a:prstGeom prst="rect">
            <a:avLst/>
          </a:prstGeom>
          <a:noFill/>
        </p:spPr>
      </p:pic>
      <p:pic>
        <p:nvPicPr>
          <p:cNvPr id="17420" name="Picture 12" descr="http://oribel-biznes.ru/wp-content/uploads/2012/06/%D1%87%D0%B5%D0%BB%D0%BE%D0%B2%D0%B5%D1%87%D0%B5%D0%BA-%D1%81-%D0%BA%D0%BE%D0%BC%D0%BF%D1%8C%D1%8E%D1%82%D0%B5%D1%80%D0%BE%D0%BC-200x20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89091" y="5926659"/>
            <a:ext cx="884659" cy="809625"/>
          </a:xfrm>
          <a:prstGeom prst="rect">
            <a:avLst/>
          </a:prstGeom>
          <a:noFill/>
        </p:spPr>
      </p:pic>
      <p:pic>
        <p:nvPicPr>
          <p:cNvPr id="17422" name="Picture 14" descr="Картинки по запросу человечки для презентации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20932" y="5915025"/>
            <a:ext cx="1078772" cy="733426"/>
          </a:xfrm>
          <a:prstGeom prst="rect">
            <a:avLst/>
          </a:prstGeom>
          <a:noFill/>
        </p:spPr>
      </p:pic>
      <p:pic>
        <p:nvPicPr>
          <p:cNvPr id="13" name="Picture 4" descr="герб2"/>
          <p:cNvPicPr preferRelativeResize="0"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083660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5" name="Picture 4" descr="герб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5"/>
          <p:cNvSpPr txBox="1">
            <a:spLocks noGrp="1"/>
          </p:cNvSpPr>
          <p:nvPr>
            <p:ph type="title"/>
          </p:nvPr>
        </p:nvSpPr>
        <p:spPr>
          <a:xfrm>
            <a:off x="1086678" y="434767"/>
            <a:ext cx="7828722" cy="3385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Основные термины и понятия, используемые при составлении бюджета </a:t>
            </a: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625475" y="953033"/>
            <a:ext cx="8516938" cy="5555717"/>
            <a:chOff x="394" y="1062"/>
            <a:chExt cx="5365" cy="3038"/>
          </a:xfrm>
        </p:grpSpPr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693" y="1062"/>
              <a:ext cx="419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b="1" dirty="0">
                  <a:solidFill>
                    <a:srgbClr val="000000"/>
                  </a:solidFill>
                  <a:latin typeface="Times New Roman" pitchFamily="18" charset="0"/>
                </a:rPr>
                <a:t>бюджет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1057" y="1064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1091" y="1064"/>
              <a:ext cx="9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–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1144" y="1064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145" y="1062"/>
              <a:ext cx="2654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dirty="0">
                  <a:solidFill>
                    <a:srgbClr val="000000"/>
                  </a:solidFill>
                  <a:latin typeface="Times New Roman" pitchFamily="18" charset="0"/>
                </a:rPr>
                <a:t>форма образования и расходования денежных средств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3775" y="1073"/>
              <a:ext cx="1984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, предназначенных для финансового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3612" y="1190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693" y="1312"/>
              <a:ext cx="857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b="1" dirty="0">
                  <a:solidFill>
                    <a:srgbClr val="000000"/>
                  </a:solidFill>
                  <a:latin typeface="Times New Roman" pitchFamily="18" charset="0"/>
                </a:rPr>
                <a:t>доходы бюджета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>
              <a:off x="1484" y="1314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1510" y="1314"/>
              <a:ext cx="9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–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1564" y="1314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1590" y="1314"/>
              <a:ext cx="390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dirty="0">
                  <a:solidFill>
                    <a:srgbClr val="000000"/>
                  </a:solidFill>
                  <a:latin typeface="Times New Roman" pitchFamily="18" charset="0"/>
                </a:rPr>
                <a:t>поступающие в бюджет денежные средства, за исключением средств, являющихся 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394" y="1439"/>
              <a:ext cx="238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dirty="0">
                  <a:solidFill>
                    <a:srgbClr val="000000"/>
                  </a:solidFill>
                  <a:latin typeface="Times New Roman" pitchFamily="18" charset="0"/>
                </a:rPr>
                <a:t>источниками финансирования дефицита бюджета;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2675" y="1439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693" y="1563"/>
              <a:ext cx="484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b="1">
                  <a:solidFill>
                    <a:srgbClr val="000000"/>
                  </a:solidFill>
                  <a:latin typeface="Times New Roman" pitchFamily="18" charset="0"/>
                </a:rPr>
                <a:t>расходы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5" name="Rectangle 21"/>
            <p:cNvSpPr>
              <a:spLocks noChangeArrowheads="1"/>
            </p:cNvSpPr>
            <p:nvPr/>
          </p:nvSpPr>
          <p:spPr bwMode="auto">
            <a:xfrm>
              <a:off x="1154" y="1563"/>
              <a:ext cx="473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b="1" dirty="0">
                  <a:solidFill>
                    <a:srgbClr val="000000"/>
                  </a:solidFill>
                  <a:latin typeface="Times New Roman" pitchFamily="18" charset="0"/>
                </a:rPr>
                <a:t>бюджета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1571" y="1565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7" name="Rectangle 23"/>
            <p:cNvSpPr>
              <a:spLocks noChangeArrowheads="1"/>
            </p:cNvSpPr>
            <p:nvPr/>
          </p:nvSpPr>
          <p:spPr bwMode="auto">
            <a:xfrm>
              <a:off x="1633" y="1565"/>
              <a:ext cx="9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–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8" name="Rectangle 24"/>
            <p:cNvSpPr>
              <a:spLocks noChangeArrowheads="1"/>
            </p:cNvSpPr>
            <p:nvPr/>
          </p:nvSpPr>
          <p:spPr bwMode="auto">
            <a:xfrm>
              <a:off x="1687" y="1565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9" name="Rectangle 25"/>
            <p:cNvSpPr>
              <a:spLocks noChangeArrowheads="1"/>
            </p:cNvSpPr>
            <p:nvPr/>
          </p:nvSpPr>
          <p:spPr bwMode="auto">
            <a:xfrm>
              <a:off x="1749" y="1565"/>
              <a:ext cx="349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dirty="0">
                  <a:solidFill>
                    <a:srgbClr val="000000"/>
                  </a:solidFill>
                  <a:latin typeface="Times New Roman" pitchFamily="18" charset="0"/>
                </a:rPr>
                <a:t>выплачиваемые из бюджета денежные средства, за исключением средств, 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0" name="Rectangle 26"/>
            <p:cNvSpPr>
              <a:spLocks noChangeArrowheads="1"/>
            </p:cNvSpPr>
            <p:nvPr/>
          </p:nvSpPr>
          <p:spPr bwMode="auto">
            <a:xfrm>
              <a:off x="394" y="1690"/>
              <a:ext cx="298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являющихся источниками финансирования дефицита бюджета;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1" name="Rectangle 27"/>
            <p:cNvSpPr>
              <a:spLocks noChangeArrowheads="1"/>
            </p:cNvSpPr>
            <p:nvPr/>
          </p:nvSpPr>
          <p:spPr bwMode="auto">
            <a:xfrm>
              <a:off x="3267" y="1690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2" name="Rectangle 28"/>
            <p:cNvSpPr>
              <a:spLocks noChangeArrowheads="1"/>
            </p:cNvSpPr>
            <p:nvPr/>
          </p:nvSpPr>
          <p:spPr bwMode="auto">
            <a:xfrm>
              <a:off x="693" y="1814"/>
              <a:ext cx="920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b="1" dirty="0">
                  <a:solidFill>
                    <a:srgbClr val="000000"/>
                  </a:solidFill>
                  <a:latin typeface="Times New Roman" pitchFamily="18" charset="0"/>
                </a:rPr>
                <a:t>дефицит бюджета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3" name="Rectangle 29"/>
            <p:cNvSpPr>
              <a:spLocks noChangeArrowheads="1"/>
            </p:cNvSpPr>
            <p:nvPr/>
          </p:nvSpPr>
          <p:spPr bwMode="auto">
            <a:xfrm>
              <a:off x="1543" y="1816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4" name="Rectangle 30"/>
            <p:cNvSpPr>
              <a:spLocks noChangeArrowheads="1"/>
            </p:cNvSpPr>
            <p:nvPr/>
          </p:nvSpPr>
          <p:spPr bwMode="auto">
            <a:xfrm>
              <a:off x="1570" y="1816"/>
              <a:ext cx="9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–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5" name="Rectangle 31"/>
            <p:cNvSpPr>
              <a:spLocks noChangeArrowheads="1"/>
            </p:cNvSpPr>
            <p:nvPr/>
          </p:nvSpPr>
          <p:spPr bwMode="auto">
            <a:xfrm>
              <a:off x="1623" y="1816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6" name="Rectangle 32"/>
            <p:cNvSpPr>
              <a:spLocks noChangeArrowheads="1"/>
            </p:cNvSpPr>
            <p:nvPr/>
          </p:nvSpPr>
          <p:spPr bwMode="auto">
            <a:xfrm>
              <a:off x="1650" y="1816"/>
              <a:ext cx="23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dirty="0">
                  <a:solidFill>
                    <a:srgbClr val="000000"/>
                  </a:solidFill>
                  <a:latin typeface="Times New Roman" pitchFamily="18" charset="0"/>
                </a:rPr>
                <a:t>превышение расходов бюджета над его доходами;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7" name="Rectangle 33"/>
            <p:cNvSpPr>
              <a:spLocks noChangeArrowheads="1"/>
            </p:cNvSpPr>
            <p:nvPr/>
          </p:nvSpPr>
          <p:spPr bwMode="auto">
            <a:xfrm>
              <a:off x="3918" y="1816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8" name="Rectangle 34"/>
            <p:cNvSpPr>
              <a:spLocks noChangeArrowheads="1"/>
            </p:cNvSpPr>
            <p:nvPr/>
          </p:nvSpPr>
          <p:spPr bwMode="auto">
            <a:xfrm>
              <a:off x="693" y="1939"/>
              <a:ext cx="994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b="1" dirty="0">
                  <a:solidFill>
                    <a:srgbClr val="000000"/>
                  </a:solidFill>
                  <a:latin typeface="Times New Roman" pitchFamily="18" charset="0"/>
                </a:rPr>
                <a:t>профицит бюджета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9" name="Rectangle 35"/>
            <p:cNvSpPr>
              <a:spLocks noChangeArrowheads="1"/>
            </p:cNvSpPr>
            <p:nvPr/>
          </p:nvSpPr>
          <p:spPr bwMode="auto">
            <a:xfrm>
              <a:off x="1616" y="1941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0" name="Rectangle 36"/>
            <p:cNvSpPr>
              <a:spLocks noChangeArrowheads="1"/>
            </p:cNvSpPr>
            <p:nvPr/>
          </p:nvSpPr>
          <p:spPr bwMode="auto">
            <a:xfrm>
              <a:off x="1642" y="1941"/>
              <a:ext cx="9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–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1" name="Rectangle 37"/>
            <p:cNvSpPr>
              <a:spLocks noChangeArrowheads="1"/>
            </p:cNvSpPr>
            <p:nvPr/>
          </p:nvSpPr>
          <p:spPr bwMode="auto">
            <a:xfrm>
              <a:off x="1694" y="1941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2" name="Rectangle 38"/>
            <p:cNvSpPr>
              <a:spLocks noChangeArrowheads="1"/>
            </p:cNvSpPr>
            <p:nvPr/>
          </p:nvSpPr>
          <p:spPr bwMode="auto">
            <a:xfrm>
              <a:off x="1721" y="1941"/>
              <a:ext cx="195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превышение доходов бюджета над его ра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3" name="Rectangle 39"/>
            <p:cNvSpPr>
              <a:spLocks noChangeArrowheads="1"/>
            </p:cNvSpPr>
            <p:nvPr/>
          </p:nvSpPr>
          <p:spPr bwMode="auto">
            <a:xfrm>
              <a:off x="3693" y="1941"/>
              <a:ext cx="610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dirty="0">
                  <a:solidFill>
                    <a:srgbClr val="000000"/>
                  </a:solidFill>
                  <a:latin typeface="Times New Roman" pitchFamily="18" charset="0"/>
                </a:rPr>
                <a:t>сходами;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4" name="Rectangle 40"/>
            <p:cNvSpPr>
              <a:spLocks noChangeArrowheads="1"/>
            </p:cNvSpPr>
            <p:nvPr/>
          </p:nvSpPr>
          <p:spPr bwMode="auto">
            <a:xfrm>
              <a:off x="3990" y="1941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5" name="Rectangle 41"/>
            <p:cNvSpPr>
              <a:spLocks noChangeArrowheads="1"/>
            </p:cNvSpPr>
            <p:nvPr/>
          </p:nvSpPr>
          <p:spPr bwMode="auto">
            <a:xfrm>
              <a:off x="693" y="2064"/>
              <a:ext cx="1319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b="1">
                  <a:solidFill>
                    <a:srgbClr val="000000"/>
                  </a:solidFill>
                  <a:latin typeface="Times New Roman" pitchFamily="18" charset="0"/>
                </a:rPr>
                <a:t>бюджетные ассигнования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6" name="Rectangle 42"/>
            <p:cNvSpPr>
              <a:spLocks noChangeArrowheads="1"/>
            </p:cNvSpPr>
            <p:nvPr/>
          </p:nvSpPr>
          <p:spPr bwMode="auto">
            <a:xfrm>
              <a:off x="2005" y="2066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7" name="Rectangle 43"/>
            <p:cNvSpPr>
              <a:spLocks noChangeArrowheads="1"/>
            </p:cNvSpPr>
            <p:nvPr/>
          </p:nvSpPr>
          <p:spPr bwMode="auto">
            <a:xfrm>
              <a:off x="2106" y="2066"/>
              <a:ext cx="9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–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8" name="Rectangle 44"/>
            <p:cNvSpPr>
              <a:spLocks noChangeArrowheads="1"/>
            </p:cNvSpPr>
            <p:nvPr/>
          </p:nvSpPr>
          <p:spPr bwMode="auto">
            <a:xfrm>
              <a:off x="2159" y="2066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9" name="Rectangle 45"/>
            <p:cNvSpPr>
              <a:spLocks noChangeArrowheads="1"/>
            </p:cNvSpPr>
            <p:nvPr/>
          </p:nvSpPr>
          <p:spPr bwMode="auto">
            <a:xfrm>
              <a:off x="2261" y="2066"/>
              <a:ext cx="283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предельные объемы денежных средств, предусмотренных в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0" name="Rectangle 46"/>
            <p:cNvSpPr>
              <a:spLocks noChangeArrowheads="1"/>
            </p:cNvSpPr>
            <p:nvPr/>
          </p:nvSpPr>
          <p:spPr bwMode="auto">
            <a:xfrm>
              <a:off x="394" y="2191"/>
              <a:ext cx="368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dirty="0">
                  <a:solidFill>
                    <a:srgbClr val="000000"/>
                  </a:solidFill>
                  <a:latin typeface="Times New Roman" pitchFamily="18" charset="0"/>
                </a:rPr>
                <a:t>соответствующем финансовом году для исполнения бюджетных обязательств;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" name="Rectangle 47"/>
            <p:cNvSpPr>
              <a:spLocks noChangeArrowheads="1"/>
            </p:cNvSpPr>
            <p:nvPr/>
          </p:nvSpPr>
          <p:spPr bwMode="auto">
            <a:xfrm>
              <a:off x="3949" y="2191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2" name="Rectangle 48"/>
            <p:cNvSpPr>
              <a:spLocks noChangeArrowheads="1"/>
            </p:cNvSpPr>
            <p:nvPr/>
          </p:nvSpPr>
          <p:spPr bwMode="auto">
            <a:xfrm>
              <a:off x="693" y="2315"/>
              <a:ext cx="1119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b="1">
                  <a:solidFill>
                    <a:srgbClr val="000000"/>
                  </a:solidFill>
                  <a:latin typeface="Times New Roman" pitchFamily="18" charset="0"/>
                </a:rPr>
                <a:t>муниципальный долг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3" name="Rectangle 49"/>
            <p:cNvSpPr>
              <a:spLocks noChangeArrowheads="1"/>
            </p:cNvSpPr>
            <p:nvPr/>
          </p:nvSpPr>
          <p:spPr bwMode="auto">
            <a:xfrm>
              <a:off x="1737" y="2317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4" name="Rectangle 50"/>
            <p:cNvSpPr>
              <a:spLocks noChangeArrowheads="1"/>
            </p:cNvSpPr>
            <p:nvPr/>
          </p:nvSpPr>
          <p:spPr bwMode="auto">
            <a:xfrm>
              <a:off x="1765" y="2317"/>
              <a:ext cx="9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–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5" name="Rectangle 51"/>
            <p:cNvSpPr>
              <a:spLocks noChangeArrowheads="1"/>
            </p:cNvSpPr>
            <p:nvPr/>
          </p:nvSpPr>
          <p:spPr bwMode="auto">
            <a:xfrm>
              <a:off x="1818" y="2317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6" name="Rectangle 52"/>
            <p:cNvSpPr>
              <a:spLocks noChangeArrowheads="1"/>
            </p:cNvSpPr>
            <p:nvPr/>
          </p:nvSpPr>
          <p:spPr bwMode="auto">
            <a:xfrm>
              <a:off x="1846" y="2317"/>
              <a:ext cx="363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обязательства, возникающие из муниципальных заимствований, гарантий по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7" name="Rectangle 53"/>
            <p:cNvSpPr>
              <a:spLocks noChangeArrowheads="1"/>
            </p:cNvSpPr>
            <p:nvPr/>
          </p:nvSpPr>
          <p:spPr bwMode="auto">
            <a:xfrm>
              <a:off x="394" y="2442"/>
              <a:ext cx="697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8" name="Rectangle 54"/>
            <p:cNvSpPr>
              <a:spLocks noChangeArrowheads="1"/>
            </p:cNvSpPr>
            <p:nvPr/>
          </p:nvSpPr>
          <p:spPr bwMode="auto">
            <a:xfrm>
              <a:off x="427" y="2428"/>
              <a:ext cx="4823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обязательствам третьих лиц, другие обязательства в соответствии с видами долговых обязательств,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9" name="Rectangle 55"/>
            <p:cNvSpPr>
              <a:spLocks noChangeArrowheads="1"/>
            </p:cNvSpPr>
            <p:nvPr/>
          </p:nvSpPr>
          <p:spPr bwMode="auto">
            <a:xfrm>
              <a:off x="394" y="2568"/>
              <a:ext cx="233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принятые на себя муниципальным образованием;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0" name="Rectangle 56"/>
            <p:cNvSpPr>
              <a:spLocks noChangeArrowheads="1"/>
            </p:cNvSpPr>
            <p:nvPr/>
          </p:nvSpPr>
          <p:spPr bwMode="auto">
            <a:xfrm>
              <a:off x="2632" y="2568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1" name="Rectangle 57"/>
            <p:cNvSpPr>
              <a:spLocks noChangeArrowheads="1"/>
            </p:cNvSpPr>
            <p:nvPr/>
          </p:nvSpPr>
          <p:spPr bwMode="auto">
            <a:xfrm>
              <a:off x="693" y="2690"/>
              <a:ext cx="1442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b="1">
                  <a:solidFill>
                    <a:srgbClr val="000000"/>
                  </a:solidFill>
                  <a:latin typeface="Times New Roman" pitchFamily="18" charset="0"/>
                </a:rPr>
                <a:t>межбюджетные трансферты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2" name="Rectangle 58"/>
            <p:cNvSpPr>
              <a:spLocks noChangeArrowheads="1"/>
            </p:cNvSpPr>
            <p:nvPr/>
          </p:nvSpPr>
          <p:spPr bwMode="auto">
            <a:xfrm>
              <a:off x="2076" y="2692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3" name="Rectangle 59"/>
            <p:cNvSpPr>
              <a:spLocks noChangeArrowheads="1"/>
            </p:cNvSpPr>
            <p:nvPr/>
          </p:nvSpPr>
          <p:spPr bwMode="auto">
            <a:xfrm>
              <a:off x="2125" y="2692"/>
              <a:ext cx="9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–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4" name="Rectangle 60"/>
            <p:cNvSpPr>
              <a:spLocks noChangeArrowheads="1"/>
            </p:cNvSpPr>
            <p:nvPr/>
          </p:nvSpPr>
          <p:spPr bwMode="auto">
            <a:xfrm>
              <a:off x="2178" y="2692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" name="Rectangle 61"/>
            <p:cNvSpPr>
              <a:spLocks noChangeArrowheads="1"/>
            </p:cNvSpPr>
            <p:nvPr/>
          </p:nvSpPr>
          <p:spPr bwMode="auto">
            <a:xfrm>
              <a:off x="2228" y="2692"/>
              <a:ext cx="313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средства, предоставляемые одним бюджетом бюджетной системы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6" name="Rectangle 62"/>
            <p:cNvSpPr>
              <a:spLocks noChangeArrowheads="1"/>
            </p:cNvSpPr>
            <p:nvPr/>
          </p:nvSpPr>
          <p:spPr bwMode="auto">
            <a:xfrm>
              <a:off x="394" y="2817"/>
              <a:ext cx="175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dirty="0">
                  <a:solidFill>
                    <a:srgbClr val="000000"/>
                  </a:solidFill>
                  <a:latin typeface="Times New Roman" pitchFamily="18" charset="0"/>
                </a:rPr>
                <a:t>Российской Федерации другому </a:t>
              </a:r>
              <a:r>
                <a:rPr lang="ru-RU" altLang="ru-RU" sz="1400" dirty="0" err="1">
                  <a:solidFill>
                    <a:srgbClr val="000000"/>
                  </a:solidFill>
                  <a:latin typeface="Times New Roman" pitchFamily="18" charset="0"/>
                </a:rPr>
                <a:t>бюд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7" name="Rectangle 63"/>
            <p:cNvSpPr>
              <a:spLocks noChangeArrowheads="1"/>
            </p:cNvSpPr>
            <p:nvPr/>
          </p:nvSpPr>
          <p:spPr bwMode="auto">
            <a:xfrm>
              <a:off x="2145" y="2817"/>
              <a:ext cx="2749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dirty="0" err="1">
                  <a:solidFill>
                    <a:srgbClr val="000000"/>
                  </a:solidFill>
                  <a:latin typeface="Times New Roman" pitchFamily="18" charset="0"/>
                </a:rPr>
                <a:t>жету</a:t>
              </a:r>
              <a:r>
                <a:rPr lang="ru-RU" altLang="ru-RU" sz="1400" dirty="0">
                  <a:solidFill>
                    <a:srgbClr val="000000"/>
                  </a:solidFill>
                  <a:latin typeface="Times New Roman" pitchFamily="18" charset="0"/>
                </a:rPr>
                <a:t> бюджетной системы Российской Федерации;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8" name="Rectangle 64"/>
            <p:cNvSpPr>
              <a:spLocks noChangeArrowheads="1"/>
            </p:cNvSpPr>
            <p:nvPr/>
          </p:nvSpPr>
          <p:spPr bwMode="auto">
            <a:xfrm>
              <a:off x="4339" y="2817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9" name="Rectangle 65"/>
            <p:cNvSpPr>
              <a:spLocks noChangeArrowheads="1"/>
            </p:cNvSpPr>
            <p:nvPr/>
          </p:nvSpPr>
          <p:spPr bwMode="auto">
            <a:xfrm>
              <a:off x="693" y="2941"/>
              <a:ext cx="1322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b="1">
                  <a:solidFill>
                    <a:srgbClr val="000000"/>
                  </a:solidFill>
                  <a:latin typeface="Times New Roman" pitchFamily="18" charset="0"/>
                </a:rPr>
                <a:t>текущий финансовый год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0" name="Rectangle 66"/>
            <p:cNvSpPr>
              <a:spLocks noChangeArrowheads="1"/>
            </p:cNvSpPr>
            <p:nvPr/>
          </p:nvSpPr>
          <p:spPr bwMode="auto">
            <a:xfrm>
              <a:off x="1974" y="2943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1" name="Rectangle 67"/>
            <p:cNvSpPr>
              <a:spLocks noChangeArrowheads="1"/>
            </p:cNvSpPr>
            <p:nvPr/>
          </p:nvSpPr>
          <p:spPr bwMode="auto">
            <a:xfrm>
              <a:off x="2022" y="2943"/>
              <a:ext cx="9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–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2" name="Rectangle 68"/>
            <p:cNvSpPr>
              <a:spLocks noChangeArrowheads="1"/>
            </p:cNvSpPr>
            <p:nvPr/>
          </p:nvSpPr>
          <p:spPr bwMode="auto">
            <a:xfrm>
              <a:off x="2076" y="2943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3" name="Rectangle 69"/>
            <p:cNvSpPr>
              <a:spLocks noChangeArrowheads="1"/>
            </p:cNvSpPr>
            <p:nvPr/>
          </p:nvSpPr>
          <p:spPr bwMode="auto">
            <a:xfrm>
              <a:off x="2124" y="2943"/>
              <a:ext cx="320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dirty="0">
                  <a:solidFill>
                    <a:srgbClr val="000000"/>
                  </a:solidFill>
                  <a:latin typeface="Times New Roman" pitchFamily="18" charset="0"/>
                </a:rPr>
                <a:t>год, в котором осуществляется исполнение бюджета, составление и 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4" name="Rectangle 70"/>
            <p:cNvSpPr>
              <a:spLocks noChangeArrowheads="1"/>
            </p:cNvSpPr>
            <p:nvPr/>
          </p:nvSpPr>
          <p:spPr bwMode="auto">
            <a:xfrm>
              <a:off x="394" y="3069"/>
              <a:ext cx="485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dirty="0">
                  <a:solidFill>
                    <a:srgbClr val="000000"/>
                  </a:solidFill>
                  <a:latin typeface="Times New Roman" pitchFamily="18" charset="0"/>
                </a:rPr>
                <a:t>рассмотрение проекта бюджета на очередной финансовый год (очередной финансовый год и плановый 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5" name="Rectangle 71"/>
            <p:cNvSpPr>
              <a:spLocks noChangeArrowheads="1"/>
            </p:cNvSpPr>
            <p:nvPr/>
          </p:nvSpPr>
          <p:spPr bwMode="auto">
            <a:xfrm>
              <a:off x="394" y="3194"/>
              <a:ext cx="43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период);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6" name="Rectangle 72"/>
            <p:cNvSpPr>
              <a:spLocks noChangeArrowheads="1"/>
            </p:cNvSpPr>
            <p:nvPr/>
          </p:nvSpPr>
          <p:spPr bwMode="auto">
            <a:xfrm>
              <a:off x="778" y="3194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7" name="Rectangle 73"/>
            <p:cNvSpPr>
              <a:spLocks noChangeArrowheads="1"/>
            </p:cNvSpPr>
            <p:nvPr/>
          </p:nvSpPr>
          <p:spPr bwMode="auto">
            <a:xfrm>
              <a:off x="600" y="3319"/>
              <a:ext cx="1383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b="1" dirty="0" smtClean="0">
                  <a:solidFill>
                    <a:srgbClr val="000000"/>
                  </a:solidFill>
                  <a:latin typeface="Times New Roman" pitchFamily="18" charset="0"/>
                </a:rPr>
                <a:t>   очередной </a:t>
              </a:r>
              <a:r>
                <a:rPr lang="ru-RU" altLang="ru-RU" sz="1400" b="1" dirty="0">
                  <a:solidFill>
                    <a:srgbClr val="000000"/>
                  </a:solidFill>
                  <a:latin typeface="Times New Roman" pitchFamily="18" charset="0"/>
                </a:rPr>
                <a:t>финансовый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8" name="Rectangle 74"/>
            <p:cNvSpPr>
              <a:spLocks noChangeArrowheads="1"/>
            </p:cNvSpPr>
            <p:nvPr/>
          </p:nvSpPr>
          <p:spPr bwMode="auto">
            <a:xfrm>
              <a:off x="1946" y="3319"/>
              <a:ext cx="18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b="1">
                  <a:solidFill>
                    <a:srgbClr val="000000"/>
                  </a:solidFill>
                  <a:latin typeface="Times New Roman" pitchFamily="18" charset="0"/>
                </a:rPr>
                <a:t> год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9" name="Rectangle 75"/>
            <p:cNvSpPr>
              <a:spLocks noChangeArrowheads="1"/>
            </p:cNvSpPr>
            <p:nvPr/>
          </p:nvSpPr>
          <p:spPr bwMode="auto">
            <a:xfrm>
              <a:off x="2001" y="3320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0" name="Rectangle 76"/>
            <p:cNvSpPr>
              <a:spLocks noChangeArrowheads="1"/>
            </p:cNvSpPr>
            <p:nvPr/>
          </p:nvSpPr>
          <p:spPr bwMode="auto">
            <a:xfrm>
              <a:off x="1836" y="3320"/>
              <a:ext cx="28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1" name="Rectangle 77"/>
            <p:cNvSpPr>
              <a:spLocks noChangeArrowheads="1"/>
            </p:cNvSpPr>
            <p:nvPr/>
          </p:nvSpPr>
          <p:spPr bwMode="auto">
            <a:xfrm>
              <a:off x="2081" y="3320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2" name="Rectangle 78"/>
            <p:cNvSpPr>
              <a:spLocks noChangeArrowheads="1"/>
            </p:cNvSpPr>
            <p:nvPr/>
          </p:nvSpPr>
          <p:spPr bwMode="auto">
            <a:xfrm>
              <a:off x="2169" y="3308"/>
              <a:ext cx="2702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dirty="0">
                  <a:solidFill>
                    <a:srgbClr val="000000"/>
                  </a:solidFill>
                  <a:latin typeface="Times New Roman" pitchFamily="18" charset="0"/>
                </a:rPr>
                <a:t>-год, следующий за текущим финансовым годом;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3" name="Rectangle 79"/>
            <p:cNvSpPr>
              <a:spLocks noChangeArrowheads="1"/>
            </p:cNvSpPr>
            <p:nvPr/>
          </p:nvSpPr>
          <p:spPr bwMode="auto">
            <a:xfrm>
              <a:off x="4303" y="3320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4" name="Rectangle 80"/>
            <p:cNvSpPr>
              <a:spLocks noChangeArrowheads="1"/>
            </p:cNvSpPr>
            <p:nvPr/>
          </p:nvSpPr>
          <p:spPr bwMode="auto">
            <a:xfrm>
              <a:off x="612" y="3442"/>
              <a:ext cx="1000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b="1" dirty="0" smtClean="0">
                  <a:solidFill>
                    <a:srgbClr val="000000"/>
                  </a:solidFill>
                  <a:latin typeface="Times New Roman" pitchFamily="18" charset="0"/>
                </a:rPr>
                <a:t>  плановый </a:t>
              </a:r>
              <a:r>
                <a:rPr lang="ru-RU" altLang="ru-RU" sz="1400" b="1" dirty="0">
                  <a:solidFill>
                    <a:srgbClr val="000000"/>
                  </a:solidFill>
                  <a:latin typeface="Times New Roman" pitchFamily="18" charset="0"/>
                </a:rPr>
                <a:t>период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5" name="Rectangle 81"/>
            <p:cNvSpPr>
              <a:spLocks noChangeArrowheads="1"/>
            </p:cNvSpPr>
            <p:nvPr/>
          </p:nvSpPr>
          <p:spPr bwMode="auto">
            <a:xfrm>
              <a:off x="1541" y="3444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6" name="Rectangle 82"/>
            <p:cNvSpPr>
              <a:spLocks noChangeArrowheads="1"/>
            </p:cNvSpPr>
            <p:nvPr/>
          </p:nvSpPr>
          <p:spPr bwMode="auto">
            <a:xfrm>
              <a:off x="1567" y="3444"/>
              <a:ext cx="9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–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7" name="Rectangle 83"/>
            <p:cNvSpPr>
              <a:spLocks noChangeArrowheads="1"/>
            </p:cNvSpPr>
            <p:nvPr/>
          </p:nvSpPr>
          <p:spPr bwMode="auto">
            <a:xfrm>
              <a:off x="1621" y="3444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8" name="Rectangle 84"/>
            <p:cNvSpPr>
              <a:spLocks noChangeArrowheads="1"/>
            </p:cNvSpPr>
            <p:nvPr/>
          </p:nvSpPr>
          <p:spPr bwMode="auto">
            <a:xfrm>
              <a:off x="1647" y="3444"/>
              <a:ext cx="321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два финансовых года, следующие за очередным финансовым годом;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9" name="Rectangle 85"/>
            <p:cNvSpPr>
              <a:spLocks noChangeArrowheads="1"/>
            </p:cNvSpPr>
            <p:nvPr/>
          </p:nvSpPr>
          <p:spPr bwMode="auto">
            <a:xfrm>
              <a:off x="4739" y="3444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90" name="Rectangle 86"/>
            <p:cNvSpPr>
              <a:spLocks noChangeArrowheads="1"/>
            </p:cNvSpPr>
            <p:nvPr/>
          </p:nvSpPr>
          <p:spPr bwMode="auto">
            <a:xfrm>
              <a:off x="588" y="3559"/>
              <a:ext cx="1421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b="1" dirty="0" smtClean="0">
                  <a:solidFill>
                    <a:srgbClr val="000000"/>
                  </a:solidFill>
                  <a:latin typeface="Times New Roman" pitchFamily="18" charset="0"/>
                </a:rPr>
                <a:t>  отчетный </a:t>
              </a:r>
              <a:r>
                <a:rPr lang="ru-RU" altLang="ru-RU" sz="1400" b="1" dirty="0">
                  <a:solidFill>
                    <a:srgbClr val="000000"/>
                  </a:solidFill>
                  <a:latin typeface="Times New Roman" pitchFamily="18" charset="0"/>
                </a:rPr>
                <a:t>финансовый год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91" name="Rectangle 87"/>
            <p:cNvSpPr>
              <a:spLocks noChangeArrowheads="1"/>
            </p:cNvSpPr>
            <p:nvPr/>
          </p:nvSpPr>
          <p:spPr bwMode="auto">
            <a:xfrm>
              <a:off x="1976" y="3569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92" name="Rectangle 88"/>
            <p:cNvSpPr>
              <a:spLocks noChangeArrowheads="1"/>
            </p:cNvSpPr>
            <p:nvPr/>
          </p:nvSpPr>
          <p:spPr bwMode="auto">
            <a:xfrm>
              <a:off x="2002" y="3569"/>
              <a:ext cx="9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–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93" name="Rectangle 89"/>
            <p:cNvSpPr>
              <a:spLocks noChangeArrowheads="1"/>
            </p:cNvSpPr>
            <p:nvPr/>
          </p:nvSpPr>
          <p:spPr bwMode="auto">
            <a:xfrm>
              <a:off x="2055" y="3569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94" name="Rectangle 90"/>
            <p:cNvSpPr>
              <a:spLocks noChangeArrowheads="1"/>
            </p:cNvSpPr>
            <p:nvPr/>
          </p:nvSpPr>
          <p:spPr bwMode="auto">
            <a:xfrm>
              <a:off x="2082" y="3569"/>
              <a:ext cx="247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dirty="0">
                  <a:solidFill>
                    <a:srgbClr val="000000"/>
                  </a:solidFill>
                  <a:latin typeface="Times New Roman" pitchFamily="18" charset="0"/>
                </a:rPr>
                <a:t>год, предшествующий текущему финансовому году;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95" name="Rectangle 91"/>
            <p:cNvSpPr>
              <a:spLocks noChangeArrowheads="1"/>
            </p:cNvSpPr>
            <p:nvPr/>
          </p:nvSpPr>
          <p:spPr bwMode="auto">
            <a:xfrm>
              <a:off x="4454" y="3569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96" name="Rectangle 92"/>
            <p:cNvSpPr>
              <a:spLocks noChangeArrowheads="1"/>
            </p:cNvSpPr>
            <p:nvPr/>
          </p:nvSpPr>
          <p:spPr bwMode="auto">
            <a:xfrm>
              <a:off x="600" y="3693"/>
              <a:ext cx="1213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b="1" dirty="0" smtClean="0">
                  <a:solidFill>
                    <a:srgbClr val="000000"/>
                  </a:solidFill>
                  <a:latin typeface="Times New Roman" pitchFamily="18" charset="0"/>
                </a:rPr>
                <a:t>  публичные </a:t>
              </a:r>
              <a:r>
                <a:rPr lang="ru-RU" altLang="ru-RU" sz="1400" b="1" dirty="0">
                  <a:solidFill>
                    <a:srgbClr val="000000"/>
                  </a:solidFill>
                  <a:latin typeface="Times New Roman" pitchFamily="18" charset="0"/>
                </a:rPr>
                <a:t>слушания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97" name="Rectangle 93"/>
            <p:cNvSpPr>
              <a:spLocks noChangeArrowheads="1"/>
            </p:cNvSpPr>
            <p:nvPr/>
          </p:nvSpPr>
          <p:spPr bwMode="auto">
            <a:xfrm>
              <a:off x="1739" y="3695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98" name="Rectangle 94"/>
            <p:cNvSpPr>
              <a:spLocks noChangeArrowheads="1"/>
            </p:cNvSpPr>
            <p:nvPr/>
          </p:nvSpPr>
          <p:spPr bwMode="auto">
            <a:xfrm>
              <a:off x="1766" y="3695"/>
              <a:ext cx="7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-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99" name="Rectangle 95"/>
            <p:cNvSpPr>
              <a:spLocks noChangeArrowheads="1"/>
            </p:cNvSpPr>
            <p:nvPr/>
          </p:nvSpPr>
          <p:spPr bwMode="auto">
            <a:xfrm>
              <a:off x="1801" y="3695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0" name="Rectangle 96"/>
            <p:cNvSpPr>
              <a:spLocks noChangeArrowheads="1"/>
            </p:cNvSpPr>
            <p:nvPr/>
          </p:nvSpPr>
          <p:spPr bwMode="auto">
            <a:xfrm>
              <a:off x="1829" y="3695"/>
              <a:ext cx="1069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обсуждение проектов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1" name="Rectangle 97"/>
            <p:cNvSpPr>
              <a:spLocks noChangeArrowheads="1"/>
            </p:cNvSpPr>
            <p:nvPr/>
          </p:nvSpPr>
          <p:spPr bwMode="auto">
            <a:xfrm>
              <a:off x="2898" y="3686"/>
              <a:ext cx="275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муниципальных правовых актов по вопросам местного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2" name="Rectangle 98"/>
            <p:cNvSpPr>
              <a:spLocks noChangeArrowheads="1"/>
            </p:cNvSpPr>
            <p:nvPr/>
          </p:nvSpPr>
          <p:spPr bwMode="auto">
            <a:xfrm>
              <a:off x="394" y="3820"/>
              <a:ext cx="4292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dirty="0">
                  <a:solidFill>
                    <a:srgbClr val="000000"/>
                  </a:solidFill>
                  <a:latin typeface="Times New Roman" pitchFamily="18" charset="0"/>
                </a:rPr>
                <a:t>значения с участием жителей Кировского муниципального района, проводимые Думой 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3" name="Rectangle 99"/>
            <p:cNvSpPr>
              <a:spLocks noChangeArrowheads="1"/>
            </p:cNvSpPr>
            <p:nvPr/>
          </p:nvSpPr>
          <p:spPr bwMode="auto">
            <a:xfrm>
              <a:off x="394" y="3946"/>
              <a:ext cx="4094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 dirty="0">
                  <a:solidFill>
                    <a:srgbClr val="000000"/>
                  </a:solidFill>
                  <a:latin typeface="Times New Roman" pitchFamily="18" charset="0"/>
                </a:rPr>
                <a:t>Кировского муниципального района или главой Кировского муниципального района.</a:t>
              </a:r>
              <a:endParaRPr lang="ru-RU" altLang="ru-RU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4" name="Rectangle 100"/>
            <p:cNvSpPr>
              <a:spLocks noChangeArrowheads="1"/>
            </p:cNvSpPr>
            <p:nvPr/>
          </p:nvSpPr>
          <p:spPr bwMode="auto">
            <a:xfrm>
              <a:off x="4861" y="3946"/>
              <a:ext cx="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 eaLnBrk="1" hangingPunct="1"/>
              <a:r>
                <a:rPr lang="ru-RU" altLang="ru-RU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altLang="ru-RU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8387769"/>
      </p:ext>
    </p:extLst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226" y="332319"/>
            <a:ext cx="8114388" cy="486944"/>
          </a:xfrm>
          <a:effectLst>
            <a:outerShdw blurRad="25400" dist="25400" dir="2400000" algn="ctr" rotWithShape="0">
              <a:schemeClr val="bg1">
                <a:alpha val="71000"/>
              </a:scheme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Кировского муниципального района </a:t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2022 год.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7" descr="Физ-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869" y="1201104"/>
            <a:ext cx="71755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Дол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175" y="1201104"/>
            <a:ext cx="647700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ЖК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068" y="1194754"/>
            <a:ext cx="7191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 descr="Культур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487" y="1182847"/>
            <a:ext cx="72072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3" descr="МБТ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3442" y="1201104"/>
            <a:ext cx="687388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4" descr="нац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661" y="1176497"/>
            <a:ext cx="6477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5" descr="нац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628" y="1217868"/>
            <a:ext cx="6477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6" descr="ОБРАЗОВАНИЕ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382" y="1175704"/>
            <a:ext cx="719137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7" descr="Общегос-е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43" y="1177291"/>
            <a:ext cx="7191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9" descr="Соц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475" y="1192768"/>
            <a:ext cx="788987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21"/>
          <p:cNvSpPr txBox="1">
            <a:spLocks noChangeArrowheads="1"/>
          </p:cNvSpPr>
          <p:nvPr/>
        </p:nvSpPr>
        <p:spPr bwMode="auto">
          <a:xfrm>
            <a:off x="90799" y="1920242"/>
            <a:ext cx="1079500" cy="369332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Общегосударст-венные вопрос</a:t>
            </a:r>
            <a:r>
              <a:rPr lang="ru-RU" altLang="ru-RU" b="1" dirty="0">
                <a:latin typeface="Times New Roman" pitchFamily="18" charset="0"/>
              </a:rPr>
              <a:t>ы</a:t>
            </a: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auto">
          <a:xfrm>
            <a:off x="675759" y="2433004"/>
            <a:ext cx="1298575" cy="666750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dirty="0">
                <a:latin typeface="Times New Roman" pitchFamily="18" charset="0"/>
              </a:rPr>
              <a:t>Национальная безопасность и правоохранительная деятельность</a:t>
            </a:r>
          </a:p>
        </p:txBody>
      </p:sp>
      <p:sp>
        <p:nvSpPr>
          <p:cNvPr id="20" name="Text Box 28"/>
          <p:cNvSpPr txBox="1">
            <a:spLocks noChangeArrowheads="1"/>
          </p:cNvSpPr>
          <p:nvPr/>
        </p:nvSpPr>
        <p:spPr bwMode="auto">
          <a:xfrm>
            <a:off x="2520578" y="1953654"/>
            <a:ext cx="1079500" cy="393700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dirty="0">
                <a:latin typeface="Times New Roman" pitchFamily="18" charset="0"/>
              </a:rPr>
              <a:t>Национальная экономика</a:t>
            </a:r>
          </a:p>
        </p:txBody>
      </p:sp>
      <p:sp>
        <p:nvSpPr>
          <p:cNvPr id="21" name="Text Box 33"/>
          <p:cNvSpPr txBox="1">
            <a:spLocks noChangeArrowheads="1"/>
          </p:cNvSpPr>
          <p:nvPr/>
        </p:nvSpPr>
        <p:spPr bwMode="auto">
          <a:xfrm>
            <a:off x="2641379" y="2534206"/>
            <a:ext cx="1214826" cy="507831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dirty="0">
                <a:latin typeface="Times New Roman" pitchFamily="18" charset="0"/>
              </a:rPr>
              <a:t>Жилищно-коммунальное хозяйство</a:t>
            </a:r>
          </a:p>
        </p:txBody>
      </p:sp>
      <p:sp>
        <p:nvSpPr>
          <p:cNvPr id="22" name="Text Box 36"/>
          <p:cNvSpPr txBox="1">
            <a:spLocks noChangeArrowheads="1"/>
          </p:cNvSpPr>
          <p:nvPr/>
        </p:nvSpPr>
        <p:spPr bwMode="auto">
          <a:xfrm>
            <a:off x="3856205" y="1920242"/>
            <a:ext cx="1006475" cy="257175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dirty="0">
                <a:latin typeface="Times New Roman" pitchFamily="18" charset="0"/>
              </a:rPr>
              <a:t>Образование</a:t>
            </a:r>
          </a:p>
        </p:txBody>
      </p:sp>
      <p:sp>
        <p:nvSpPr>
          <p:cNvPr id="23" name="Text Box 39"/>
          <p:cNvSpPr txBox="1">
            <a:spLocks noChangeArrowheads="1"/>
          </p:cNvSpPr>
          <p:nvPr/>
        </p:nvSpPr>
        <p:spPr bwMode="auto">
          <a:xfrm>
            <a:off x="4572795" y="2509278"/>
            <a:ext cx="1149350" cy="393700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dirty="0">
                <a:latin typeface="Times New Roman" pitchFamily="18" charset="0"/>
              </a:rPr>
              <a:t>Культура, кинематография</a:t>
            </a:r>
          </a:p>
        </p:txBody>
      </p:sp>
      <p:sp>
        <p:nvSpPr>
          <p:cNvPr id="24" name="Text Box 42"/>
          <p:cNvSpPr txBox="1">
            <a:spLocks noChangeArrowheads="1"/>
          </p:cNvSpPr>
          <p:nvPr/>
        </p:nvSpPr>
        <p:spPr bwMode="auto">
          <a:xfrm>
            <a:off x="5596299" y="1929711"/>
            <a:ext cx="1150938" cy="393700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dirty="0">
                <a:latin typeface="Times New Roman" pitchFamily="18" charset="0"/>
              </a:rPr>
              <a:t>Социальная политика</a:t>
            </a:r>
          </a:p>
        </p:txBody>
      </p:sp>
      <p:sp>
        <p:nvSpPr>
          <p:cNvPr id="25" name="Text Box 43"/>
          <p:cNvSpPr txBox="1">
            <a:spLocks noChangeArrowheads="1"/>
          </p:cNvSpPr>
          <p:nvPr/>
        </p:nvSpPr>
        <p:spPr bwMode="auto">
          <a:xfrm>
            <a:off x="5972968" y="2555346"/>
            <a:ext cx="1150938" cy="393700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dirty="0">
                <a:latin typeface="Times New Roman" pitchFamily="18" charset="0"/>
              </a:rPr>
              <a:t>Физическая культура и спорт</a:t>
            </a:r>
          </a:p>
        </p:txBody>
      </p:sp>
      <p:sp>
        <p:nvSpPr>
          <p:cNvPr id="27" name="Text Box 48"/>
          <p:cNvSpPr txBox="1">
            <a:spLocks noChangeArrowheads="1"/>
          </p:cNvSpPr>
          <p:nvPr/>
        </p:nvSpPr>
        <p:spPr bwMode="auto">
          <a:xfrm>
            <a:off x="7237413" y="2509278"/>
            <a:ext cx="1295400" cy="666750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dirty="0">
                <a:latin typeface="Times New Roman" pitchFamily="18" charset="0"/>
              </a:rPr>
              <a:t>Обслуживание государственного и муниципального долга</a:t>
            </a:r>
          </a:p>
        </p:txBody>
      </p:sp>
      <p:sp>
        <p:nvSpPr>
          <p:cNvPr id="28" name="Text Box 50"/>
          <p:cNvSpPr txBox="1">
            <a:spLocks noChangeArrowheads="1"/>
          </p:cNvSpPr>
          <p:nvPr/>
        </p:nvSpPr>
        <p:spPr bwMode="auto">
          <a:xfrm>
            <a:off x="7885113" y="1920242"/>
            <a:ext cx="1079500" cy="393700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dirty="0">
                <a:latin typeface="Times New Roman" pitchFamily="18" charset="0"/>
              </a:rPr>
              <a:t>Межбюджетные трансферты</a:t>
            </a:r>
          </a:p>
        </p:txBody>
      </p:sp>
      <p:sp>
        <p:nvSpPr>
          <p:cNvPr id="29" name="Rectangle 15"/>
          <p:cNvSpPr>
            <a:spLocks noChangeArrowheads="1"/>
          </p:cNvSpPr>
          <p:nvPr/>
        </p:nvSpPr>
        <p:spPr bwMode="auto">
          <a:xfrm>
            <a:off x="342904" y="3453766"/>
            <a:ext cx="8459782" cy="517526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b="1" dirty="0" smtClean="0">
                <a:latin typeface="Times New Roman" pitchFamily="18" charset="0"/>
              </a:rPr>
              <a:t>Каждый из разделов классификации имеет перечень подразделов, которые отражают основные направления реализации соответствующей функции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 rot="10800000" flipV="1">
            <a:off x="2601585" y="4273334"/>
            <a:ext cx="4200059" cy="1446550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sz="1400" b="1" dirty="0" smtClean="0">
                <a:latin typeface="Times New Roman" pitchFamily="18" charset="0"/>
              </a:rPr>
              <a:t>Полный  перечень     разделов и подразделов классификации расходов  бюджетов  приведен в статье 21 Бюджетного кодекса     Российской      Федерации</a:t>
            </a:r>
          </a:p>
          <a:p>
            <a:pPr>
              <a:defRPr/>
            </a:pPr>
            <a:endParaRPr lang="ru-RU" sz="1400" b="1" dirty="0" smtClean="0">
              <a:latin typeface="Times New Roman" pitchFamily="18" charset="0"/>
            </a:endParaRPr>
          </a:p>
          <a:p>
            <a:pPr>
              <a:defRPr/>
            </a:pPr>
            <a:r>
              <a:rPr lang="ru-RU" sz="1800" b="1" dirty="0" smtClean="0">
                <a:latin typeface="Times New Roman" pitchFamily="18" charset="0"/>
              </a:rPr>
              <a:t>    </a:t>
            </a:r>
          </a:p>
        </p:txBody>
      </p:sp>
      <p:cxnSp>
        <p:nvCxnSpPr>
          <p:cNvPr id="33" name="Прямая соединительная линия 32"/>
          <p:cNvCxnSpPr>
            <a:stCxn id="15" idx="2"/>
          </p:cNvCxnSpPr>
          <p:nvPr/>
        </p:nvCxnSpPr>
        <p:spPr>
          <a:xfrm flipH="1">
            <a:off x="508911" y="1680529"/>
            <a:ext cx="1" cy="2191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>
            <a:stCxn id="12" idx="2"/>
          </p:cNvCxnSpPr>
          <p:nvPr/>
        </p:nvCxnSpPr>
        <p:spPr>
          <a:xfrm>
            <a:off x="1240511" y="1665447"/>
            <a:ext cx="0" cy="7524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stCxn id="13" idx="2"/>
          </p:cNvCxnSpPr>
          <p:nvPr/>
        </p:nvCxnSpPr>
        <p:spPr>
          <a:xfrm>
            <a:off x="2736478" y="1694118"/>
            <a:ext cx="0" cy="255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3698654" y="1721820"/>
            <a:ext cx="0" cy="7874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stCxn id="14" idx="2"/>
          </p:cNvCxnSpPr>
          <p:nvPr/>
        </p:nvCxnSpPr>
        <p:spPr>
          <a:xfrm flipH="1">
            <a:off x="4319950" y="1690054"/>
            <a:ext cx="1" cy="2174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>
            <a:stCxn id="10" idx="2"/>
          </p:cNvCxnSpPr>
          <p:nvPr/>
        </p:nvCxnSpPr>
        <p:spPr>
          <a:xfrm flipH="1">
            <a:off x="5149849" y="1689260"/>
            <a:ext cx="1" cy="7937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>
            <a:stCxn id="17" idx="2"/>
          </p:cNvCxnSpPr>
          <p:nvPr/>
        </p:nvCxnSpPr>
        <p:spPr>
          <a:xfrm flipH="1">
            <a:off x="5972968" y="1729343"/>
            <a:ext cx="1" cy="1825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>
            <a:stCxn id="6" idx="2"/>
          </p:cNvCxnSpPr>
          <p:nvPr/>
        </p:nvCxnSpPr>
        <p:spPr>
          <a:xfrm>
            <a:off x="6801644" y="1697992"/>
            <a:ext cx="0" cy="8362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1973237" y="1706722"/>
            <a:ext cx="0" cy="2008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7693727" y="1689777"/>
            <a:ext cx="0" cy="8302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>
            <a:stCxn id="11" idx="2"/>
          </p:cNvCxnSpPr>
          <p:nvPr/>
        </p:nvCxnSpPr>
        <p:spPr>
          <a:xfrm>
            <a:off x="8347136" y="1671004"/>
            <a:ext cx="0" cy="2492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534400" y="6364309"/>
            <a:ext cx="609600" cy="521208"/>
          </a:xfrm>
          <a:prstGeom prst="rect">
            <a:avLst/>
          </a:prstGeo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26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4" name="Picture 14" descr="нац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946" y="1236220"/>
            <a:ext cx="594031" cy="448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 Box 28"/>
          <p:cNvSpPr txBox="1">
            <a:spLocks noChangeArrowheads="1"/>
          </p:cNvSpPr>
          <p:nvPr/>
        </p:nvSpPr>
        <p:spPr bwMode="auto">
          <a:xfrm>
            <a:off x="1315364" y="1929711"/>
            <a:ext cx="1079500" cy="369332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dirty="0" smtClean="0">
                <a:latin typeface="Times New Roman" pitchFamily="18" charset="0"/>
              </a:rPr>
              <a:t>Национальная оборона</a:t>
            </a:r>
            <a:endParaRPr lang="ru-RU" altLang="ru-RU" b="1" dirty="0">
              <a:latin typeface="Times New Roman" pitchFamily="18" charset="0"/>
            </a:endParaRPr>
          </a:p>
        </p:txBody>
      </p:sp>
      <p:pic>
        <p:nvPicPr>
          <p:cNvPr id="46" name="Picture 4" descr="герб2"/>
          <p:cNvPicPr preferRelativeResize="0"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746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88540" y="160338"/>
            <a:ext cx="7926859" cy="887412"/>
          </a:xfrm>
          <a:effectLst>
            <a:outerShdw blurRad="25400" dist="25400" dir="2400000" algn="ctr" rotWithShape="0">
              <a:schemeClr val="bg1">
                <a:alpha val="71000"/>
              </a:scheme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Структура расходов бюджета Кировского муниципального района за 2022 года.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7" name="Picture 4" descr="герб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113792"/>
              </p:ext>
            </p:extLst>
          </p:nvPr>
        </p:nvGraphicFramePr>
        <p:xfrm>
          <a:off x="457200" y="1076325"/>
          <a:ext cx="8458200" cy="5049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88195684"/>
      </p:ext>
    </p:extLst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25400" dist="25400" dir="2400000" algn="ctr" rotWithShape="0">
              <a:schemeClr val="bg1">
                <a:alpha val="71000"/>
              </a:scheme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2000" dirty="0">
                <a:ln w="6350">
                  <a:noFill/>
                </a:ln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Структура расходов районного бюджета </a:t>
            </a:r>
            <a:r>
              <a:rPr lang="ru-RU" sz="2000" dirty="0" smtClean="0">
                <a:ln w="6350">
                  <a:noFill/>
                </a:ln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dirty="0" smtClean="0">
                <a:ln w="6350">
                  <a:noFill/>
                </a:ln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dirty="0" smtClean="0">
                <a:ln w="6350">
                  <a:noFill/>
                </a:ln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 2022 год  (</a:t>
            </a:r>
            <a:r>
              <a:rPr lang="ru-RU" sz="2000" dirty="0" smtClean="0">
                <a:ln w="6350">
                  <a:noFill/>
                </a:ln>
                <a:solidFill>
                  <a:srgbClr val="000000"/>
                </a:solidFill>
                <a:latin typeface="Times New Roman"/>
                <a:ea typeface="Times New Roman"/>
              </a:rPr>
              <a:t>тыс</a:t>
            </a:r>
            <a:r>
              <a:rPr lang="ru-RU" sz="2000" dirty="0">
                <a:ln w="6350">
                  <a:noFill/>
                </a:ln>
                <a:solidFill>
                  <a:srgbClr val="000000"/>
                </a:solidFill>
                <a:latin typeface="Times New Roman"/>
                <a:ea typeface="Times New Roman"/>
              </a:rPr>
              <a:t>. руб</a:t>
            </a:r>
            <a:r>
              <a:rPr lang="ru-RU" sz="2000" dirty="0" smtClean="0">
                <a:ln w="6350">
                  <a:noFill/>
                </a:ln>
                <a:solidFill>
                  <a:srgbClr val="000000"/>
                </a:solidFill>
                <a:latin typeface="Times New Roman"/>
                <a:ea typeface="Times New Roman"/>
              </a:rPr>
              <a:t>.)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pic>
        <p:nvPicPr>
          <p:cNvPr id="6" name="Picture 4" descr="герб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5793402"/>
              </p:ext>
            </p:extLst>
          </p:nvPr>
        </p:nvGraphicFramePr>
        <p:xfrm>
          <a:off x="410818" y="1227437"/>
          <a:ext cx="8361043" cy="280120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4216"/>
                <a:gridCol w="3104707"/>
                <a:gridCol w="1403497"/>
                <a:gridCol w="1460811"/>
                <a:gridCol w="1101636"/>
                <a:gridCol w="776176"/>
              </a:tblGrid>
              <a:tr h="1772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Уточнено на </a:t>
                      </a:r>
                      <a:r>
                        <a:rPr lang="ru-RU" sz="1100" b="1" i="0" u="none" strike="noStrike" dirty="0" smtClean="0">
                          <a:effectLst/>
                          <a:latin typeface="Times New Roman"/>
                        </a:rPr>
                        <a:t>2022г</a:t>
                      </a:r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Исполнено на </a:t>
                      </a:r>
                      <a:r>
                        <a:rPr lang="ru-RU" sz="1100" b="1" i="0" u="none" strike="noStrike" dirty="0" smtClean="0"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г.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% исполнен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effectLst/>
                          <a:latin typeface="Times New Roman"/>
                        </a:rPr>
                        <a:t>Удел</a:t>
                      </a:r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. вес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9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Общегосударственные расходы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56856,644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45987,024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80,9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6,7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1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100,000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0,00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400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Национальная экономика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45108,574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37875,017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83,9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5,5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0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500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6450,822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5792,782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89,8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0,8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700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524420,435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518029,357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98,8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75,1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6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800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Культура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23516,636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23325,845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99,2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3,4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5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1000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Социальная политика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33444,876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31192,572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93,3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4,5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0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1100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5428,282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5400,761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99,5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0,8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1300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Обслуживание муниципального долга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82,000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81,812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99,8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0,01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4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1400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21688,259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21688,259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100,0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3,2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6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ВСЕГО  РАСХОДОВ: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/>
                        </a:rPr>
                        <a:t>717096,529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/>
                        </a:rPr>
                        <a:t>689373,428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/>
                        </a:rPr>
                        <a:t>96,13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9096737"/>
      </p:ext>
    </p:extLst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25400" dist="25400" dir="2400000" algn="ctr" rotWithShape="0">
              <a:schemeClr val="bg1">
                <a:alpha val="71000"/>
              </a:scheme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Муниципальные программы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  <p:sp>
        <p:nvSpPr>
          <p:cNvPr id="7" name="Rectangle 41"/>
          <p:cNvSpPr txBox="1">
            <a:spLocks noChangeArrowheads="1"/>
          </p:cNvSpPr>
          <p:nvPr/>
        </p:nvSpPr>
        <p:spPr>
          <a:xfrm>
            <a:off x="454056" y="1074871"/>
            <a:ext cx="8227039" cy="615553"/>
          </a:xfrm>
          <a:prstGeom prst="rect">
            <a:avLst/>
          </a:prstGeom>
          <a:solidFill>
            <a:srgbClr val="DEF5FA">
              <a:lumMod val="50000"/>
            </a:srgbClr>
          </a:solidFill>
          <a:ln>
            <a:solidFill>
              <a:srgbClr val="39639D">
                <a:lumMod val="5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</a:rPr>
              <a:t>Переход к программно-целевому методу планирования в Кировском муниципальном районе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71604" y="2059226"/>
            <a:ext cx="6357982" cy="353943"/>
          </a:xfrm>
          <a:prstGeom prst="rect">
            <a:avLst/>
          </a:prstGeom>
          <a:solidFill>
            <a:srgbClr val="39639D">
              <a:lumMod val="60000"/>
              <a:lumOff val="40000"/>
            </a:srgbClr>
          </a:solidFill>
          <a:ln>
            <a:solidFill>
              <a:srgbClr val="39639D">
                <a:lumMod val="5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</a:rPr>
              <a:t>Муниципальные программы – это документ, определяющий</a:t>
            </a:r>
          </a:p>
        </p:txBody>
      </p:sp>
      <p:grpSp>
        <p:nvGrpSpPr>
          <p:cNvPr id="10" name="Группа 39"/>
          <p:cNvGrpSpPr>
            <a:grpSpLocks/>
          </p:cNvGrpSpPr>
          <p:nvPr/>
        </p:nvGrpSpPr>
        <p:grpSpPr bwMode="auto">
          <a:xfrm>
            <a:off x="2821781" y="2418080"/>
            <a:ext cx="3857625" cy="500063"/>
            <a:chOff x="1140594" y="3214686"/>
            <a:chExt cx="2431274" cy="11438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>
              <a:off x="1142595" y="3857394"/>
              <a:ext cx="2427272" cy="3630"/>
            </a:xfrm>
            <a:prstGeom prst="line">
              <a:avLst/>
            </a:prstGeom>
            <a:noFill/>
            <a:ln w="28575" cap="flat" cmpd="sng" algn="ctr">
              <a:solidFill>
                <a:srgbClr val="990033"/>
              </a:solidFill>
              <a:prstDash val="sysDot"/>
            </a:ln>
            <a:effectLst/>
          </p:spPr>
        </p:cxnSp>
        <p:cxnSp>
          <p:nvCxnSpPr>
            <p:cNvPr id="12" name="Прямая соединительная линия 11"/>
            <p:cNvCxnSpPr/>
            <p:nvPr/>
          </p:nvCxnSpPr>
          <p:spPr>
            <a:xfrm rot="5400000" flipH="1" flipV="1">
              <a:off x="2035063" y="3537856"/>
              <a:ext cx="646338" cy="0"/>
            </a:xfrm>
            <a:prstGeom prst="line">
              <a:avLst/>
            </a:prstGeom>
            <a:noFill/>
            <a:ln w="28575" cap="flat" cmpd="sng" algn="ctr">
              <a:solidFill>
                <a:srgbClr val="990033"/>
              </a:solidFill>
              <a:prstDash val="sysDot"/>
            </a:ln>
            <a:effectLst/>
          </p:spPr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 flipV="1">
              <a:off x="891048" y="4106941"/>
              <a:ext cx="501094" cy="2001"/>
            </a:xfrm>
            <a:prstGeom prst="line">
              <a:avLst/>
            </a:prstGeom>
            <a:noFill/>
            <a:ln w="28575" cap="flat" cmpd="sng" algn="ctr">
              <a:solidFill>
                <a:srgbClr val="990033"/>
              </a:solidFill>
              <a:prstDash val="sysDot"/>
              <a:headEnd type="triangle" w="med" len="med"/>
              <a:tailEnd type="none" w="med" len="med"/>
            </a:ln>
            <a:effectLst/>
          </p:spPr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 flipH="1" flipV="1">
              <a:off x="2106685" y="4106941"/>
              <a:ext cx="501094" cy="2001"/>
            </a:xfrm>
            <a:prstGeom prst="line">
              <a:avLst/>
            </a:prstGeom>
            <a:noFill/>
            <a:ln w="28575" cap="flat" cmpd="sng" algn="ctr">
              <a:solidFill>
                <a:srgbClr val="990033"/>
              </a:solidFill>
              <a:prstDash val="sysDot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Прямая соединительная линия 14"/>
            <p:cNvCxnSpPr/>
            <p:nvPr/>
          </p:nvCxnSpPr>
          <p:spPr>
            <a:xfrm rot="5400000" flipH="1" flipV="1">
              <a:off x="3320321" y="4106941"/>
              <a:ext cx="501094" cy="2001"/>
            </a:xfrm>
            <a:prstGeom prst="line">
              <a:avLst/>
            </a:prstGeom>
            <a:noFill/>
            <a:ln w="28575" cap="flat" cmpd="sng" algn="ctr">
              <a:solidFill>
                <a:srgbClr val="990033"/>
              </a:solidFill>
              <a:prstDash val="sysDot"/>
              <a:headEnd type="triangle" w="med" len="med"/>
              <a:tailEnd type="none" w="med" len="med"/>
            </a:ln>
            <a:effectLst/>
          </p:spPr>
        </p:cxnSp>
      </p:grpSp>
      <p:sp>
        <p:nvSpPr>
          <p:cNvPr id="16" name="Прямоугольник 15"/>
          <p:cNvSpPr/>
          <p:nvPr/>
        </p:nvSpPr>
        <p:spPr>
          <a:xfrm>
            <a:off x="828000" y="2972059"/>
            <a:ext cx="2458116" cy="928687"/>
          </a:xfrm>
          <a:prstGeom prst="rect">
            <a:avLst/>
          </a:prstGeom>
          <a:solidFill>
            <a:srgbClr val="474B78">
              <a:lumMod val="75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</a:rPr>
              <a:t>Цели и задачи муниципальной политики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497132" y="2972059"/>
            <a:ext cx="2357438" cy="928687"/>
          </a:xfrm>
          <a:prstGeom prst="rect">
            <a:avLst/>
          </a:prstGeom>
          <a:solidFill>
            <a:srgbClr val="474B78">
              <a:lumMod val="75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</a:rPr>
              <a:t>Способы их достижения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058148" y="3001169"/>
            <a:ext cx="2622947" cy="899577"/>
          </a:xfrm>
          <a:prstGeom prst="rect">
            <a:avLst/>
          </a:prstGeom>
          <a:solidFill>
            <a:srgbClr val="474B78">
              <a:lumMod val="75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</a:rPr>
              <a:t>Планируемые объемы финансовых ресурсов, необходимые для достижения поставленных целей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2910" y="4427805"/>
            <a:ext cx="2643206" cy="1384995"/>
          </a:xfrm>
          <a:prstGeom prst="rect">
            <a:avLst/>
          </a:prstGeom>
          <a:solidFill>
            <a:srgbClr val="FFC000"/>
          </a:solidFill>
          <a:ln w="28575">
            <a:solidFill>
              <a:sysClr val="window" lastClr="FFFFFF"/>
            </a:solidFill>
          </a:ln>
          <a:effectLst>
            <a:glow rad="101600">
              <a:srgbClr val="EB641B">
                <a:lumMod val="75000"/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0" dirty="0">
                <a:solidFill>
                  <a:prstClr val="black"/>
                </a:solidFill>
                <a:latin typeface="Times New Roman"/>
              </a:rPr>
              <a:t>Р</a:t>
            </a:r>
            <a:r>
              <a:rPr lang="ru-RU" sz="1400" b="1" kern="0" dirty="0" smtClean="0">
                <a:solidFill>
                  <a:prstClr val="black"/>
                </a:solidFill>
                <a:latin typeface="Times New Roman"/>
              </a:rPr>
              <a:t>ешением </a:t>
            </a:r>
            <a:r>
              <a:rPr lang="ru-RU" sz="1400" b="1" kern="0" dirty="0">
                <a:solidFill>
                  <a:prstClr val="black"/>
                </a:solidFill>
                <a:latin typeface="Times New Roman"/>
              </a:rPr>
              <a:t>Думы Кировского муниципального района от </a:t>
            </a:r>
            <a:r>
              <a:rPr lang="ru-RU" sz="1400" b="1" kern="0" dirty="0" smtClean="0">
                <a:solidFill>
                  <a:prstClr val="black"/>
                </a:solidFill>
                <a:latin typeface="Times New Roman"/>
              </a:rPr>
              <a:t>16.12.2021 </a:t>
            </a:r>
            <a:r>
              <a:rPr lang="ru-RU" sz="1400" b="1" kern="0" dirty="0">
                <a:solidFill>
                  <a:prstClr val="black"/>
                </a:solidFill>
                <a:latin typeface="Times New Roman"/>
              </a:rPr>
              <a:t>г. № </a:t>
            </a:r>
            <a:r>
              <a:rPr lang="ru-RU" sz="1400" b="1" kern="0" dirty="0" smtClean="0">
                <a:solidFill>
                  <a:prstClr val="black"/>
                </a:solidFill>
                <a:latin typeface="Times New Roman"/>
              </a:rPr>
              <a:t>57-НПА  </a:t>
            </a:r>
            <a:r>
              <a:rPr lang="ru-RU" sz="1400" b="1" kern="0" dirty="0">
                <a:solidFill>
                  <a:prstClr val="black"/>
                </a:solidFill>
                <a:latin typeface="Times New Roman"/>
              </a:rPr>
              <a:t>«О районном бюджете на </a:t>
            </a:r>
            <a:r>
              <a:rPr lang="ru-RU" sz="1400" b="1" kern="0" dirty="0" smtClean="0">
                <a:solidFill>
                  <a:prstClr val="black"/>
                </a:solidFill>
                <a:latin typeface="Times New Roman"/>
              </a:rPr>
              <a:t>2022 год </a:t>
            </a:r>
            <a:r>
              <a:rPr lang="ru-RU" sz="1400" b="1" kern="0" dirty="0">
                <a:solidFill>
                  <a:prstClr val="black"/>
                </a:solidFill>
                <a:latin typeface="Times New Roman"/>
              </a:rPr>
              <a:t>и плановый период </a:t>
            </a:r>
            <a:r>
              <a:rPr lang="ru-RU" sz="1400" b="1" kern="0" dirty="0" smtClean="0">
                <a:solidFill>
                  <a:prstClr val="black"/>
                </a:solidFill>
                <a:latin typeface="Times New Roman"/>
              </a:rPr>
              <a:t>2023-2024 </a:t>
            </a:r>
            <a:r>
              <a:rPr lang="ru-RU" sz="1400" b="1" kern="0" dirty="0">
                <a:solidFill>
                  <a:prstClr val="black"/>
                </a:solidFill>
                <a:latin typeface="Times New Roman"/>
              </a:rPr>
              <a:t>годов» 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</a:endParaRPr>
          </a:p>
        </p:txBody>
      </p:sp>
      <p:sp>
        <p:nvSpPr>
          <p:cNvPr id="20" name="Стрелка вниз 19"/>
          <p:cNvSpPr/>
          <p:nvPr/>
        </p:nvSpPr>
        <p:spPr>
          <a:xfrm rot="16200000">
            <a:off x="3234530" y="4798831"/>
            <a:ext cx="1000132" cy="642942"/>
          </a:xfrm>
          <a:prstGeom prst="downArrow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>
            <a:glow rad="101600">
              <a:srgbClr val="EB641B">
                <a:satMod val="175000"/>
                <a:alpha val="40000"/>
              </a:srgbClr>
            </a:glo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75851" y="4181104"/>
            <a:ext cx="4273468" cy="214526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EB641B">
                <a:lumMod val="75000"/>
              </a:srgbClr>
            </a:solidFill>
          </a:ln>
          <a:effectLst>
            <a:glow rad="228600">
              <a:srgbClr val="EB641B">
                <a:lumMod val="50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>
                <a:solidFill>
                  <a:prstClr val="black"/>
                </a:solidFill>
                <a:latin typeface="Times New Roman"/>
              </a:rPr>
              <a:t> </a:t>
            </a:r>
            <a:r>
              <a:rPr lang="ru-RU" sz="2400" b="1" kern="0" dirty="0" smtClean="0">
                <a:solidFill>
                  <a:prstClr val="black"/>
                </a:solidFill>
                <a:latin typeface="Times New Roman"/>
              </a:rPr>
              <a:t>   </a:t>
            </a:r>
            <a:r>
              <a:rPr lang="ru-RU" sz="1600" b="1" kern="0" dirty="0" smtClean="0">
                <a:latin typeface="Times New Roman"/>
              </a:rPr>
              <a:t>Из </a:t>
            </a:r>
            <a:r>
              <a:rPr lang="ru-RU" sz="1600" b="1" kern="0" dirty="0">
                <a:latin typeface="Times New Roman"/>
              </a:rPr>
              <a:t>принятых к финансированию на  </a:t>
            </a:r>
            <a:r>
              <a:rPr lang="ru-RU" sz="1600" b="1" kern="0" dirty="0" smtClean="0">
                <a:latin typeface="Times New Roman"/>
              </a:rPr>
              <a:t>2022 </a:t>
            </a:r>
            <a:r>
              <a:rPr lang="ru-RU" sz="1600" b="1" kern="0" dirty="0">
                <a:latin typeface="Times New Roman"/>
              </a:rPr>
              <a:t>год </a:t>
            </a:r>
            <a:r>
              <a:rPr lang="ru-RU" sz="1600" b="1" kern="0" dirty="0" smtClean="0">
                <a:latin typeface="Times New Roman"/>
              </a:rPr>
              <a:t>14-ти </a:t>
            </a:r>
            <a:r>
              <a:rPr lang="ru-RU" sz="1600" b="1" kern="0" dirty="0">
                <a:latin typeface="Times New Roman"/>
              </a:rPr>
              <a:t>муниципальных программ на сумму </a:t>
            </a:r>
            <a:r>
              <a:rPr lang="ru-RU" sz="1600" b="1" kern="0" dirty="0" smtClean="0">
                <a:latin typeface="Times New Roman"/>
              </a:rPr>
              <a:t> 646543,718 тыс</a:t>
            </a:r>
            <a:r>
              <a:rPr lang="ru-RU" sz="1600" b="1" kern="0" dirty="0">
                <a:latin typeface="Times New Roman"/>
              </a:rPr>
              <a:t>. руб., расходы за </a:t>
            </a:r>
            <a:r>
              <a:rPr lang="ru-RU" sz="1600" b="1" kern="0" dirty="0" smtClean="0">
                <a:latin typeface="Times New Roman"/>
              </a:rPr>
              <a:t>2022 </a:t>
            </a:r>
            <a:r>
              <a:rPr lang="ru-RU" sz="1600" b="1" kern="0" dirty="0">
                <a:latin typeface="Times New Roman"/>
              </a:rPr>
              <a:t>года произведены по </a:t>
            </a:r>
            <a:r>
              <a:rPr lang="ru-RU" sz="1600" b="1" kern="0" dirty="0" smtClean="0">
                <a:latin typeface="Times New Roman"/>
              </a:rPr>
              <a:t>14-ти </a:t>
            </a:r>
            <a:r>
              <a:rPr lang="ru-RU" sz="1600" b="1" kern="0" dirty="0">
                <a:latin typeface="Times New Roman"/>
              </a:rPr>
              <a:t>программам на сумму  </a:t>
            </a:r>
            <a:r>
              <a:rPr lang="ru-RU" sz="1600" b="1" kern="0" dirty="0" smtClean="0">
                <a:latin typeface="Times New Roman"/>
              </a:rPr>
              <a:t> 630698,411 тыс</a:t>
            </a:r>
            <a:r>
              <a:rPr lang="ru-RU" sz="1600" b="1" kern="0" dirty="0">
                <a:latin typeface="Times New Roman"/>
              </a:rPr>
              <a:t>. руб., что составило </a:t>
            </a:r>
            <a:r>
              <a:rPr lang="ru-RU" sz="1600" b="1" kern="0" dirty="0" smtClean="0">
                <a:latin typeface="Times New Roman"/>
              </a:rPr>
              <a:t>97,6% </a:t>
            </a:r>
            <a:r>
              <a:rPr lang="ru-RU" sz="1600" b="1" kern="0" dirty="0">
                <a:latin typeface="Times New Roman"/>
              </a:rPr>
              <a:t>от годовых </a:t>
            </a:r>
            <a:r>
              <a:rPr lang="ru-RU" sz="1600" b="1" kern="0" dirty="0" smtClean="0">
                <a:latin typeface="Times New Roman"/>
              </a:rPr>
              <a:t>назначений.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</a:endParaRPr>
          </a:p>
        </p:txBody>
      </p:sp>
      <p:pic>
        <p:nvPicPr>
          <p:cNvPr id="22" name="Picture 4" descr="герб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6011228"/>
      </p:ext>
    </p:extLst>
  </p:cSld>
  <p:clrMapOvr>
    <a:masterClrMapping/>
  </p:clrMapOvr>
  <p:transition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7409" y="119270"/>
            <a:ext cx="7947991" cy="564471"/>
          </a:xfrm>
          <a:effectLst>
            <a:outerShdw blurRad="25400" dist="25400" dir="2400000" algn="ctr" rotWithShape="0">
              <a:schemeClr val="bg1">
                <a:alpha val="71000"/>
              </a:scheme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1400" dirty="0" smtClean="0">
                <a:ln w="6350"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</a:rPr>
              <a:t/>
            </a:r>
            <a:br>
              <a:rPr lang="ru-RU" sz="1400" dirty="0" smtClean="0">
                <a:ln w="6350"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</a:rPr>
            </a:br>
            <a:r>
              <a:rPr lang="ru-RU" sz="1400" dirty="0" smtClean="0">
                <a:ln w="6350">
                  <a:noFill/>
                </a:ln>
                <a:solidFill>
                  <a:schemeClr val="tx1"/>
                </a:solidFill>
                <a:latin typeface="Arial"/>
              </a:rPr>
              <a:t>Показатели</a:t>
            </a:r>
            <a:r>
              <a:rPr lang="ru-RU" sz="1400" dirty="0">
                <a:ln w="6350">
                  <a:noFill/>
                </a:ln>
                <a:solidFill>
                  <a:schemeClr val="tx1"/>
                </a:solidFill>
                <a:latin typeface="Arial"/>
              </a:rPr>
              <a:t> </a:t>
            </a:r>
            <a:r>
              <a:rPr lang="ru-RU" sz="1400" dirty="0" smtClean="0">
                <a:ln w="6350">
                  <a:noFill/>
                </a:ln>
                <a:solidFill>
                  <a:schemeClr val="tx1"/>
                </a:solidFill>
                <a:latin typeface="Arial"/>
              </a:rPr>
              <a:t>районного </a:t>
            </a:r>
            <a:r>
              <a:rPr lang="ru-RU" sz="1400" dirty="0">
                <a:ln w="6350">
                  <a:noFill/>
                </a:ln>
                <a:solidFill>
                  <a:schemeClr val="tx1"/>
                </a:solidFill>
                <a:latin typeface="Arial"/>
              </a:rPr>
              <a:t>бюджета по долгосрочным муниципальным программам  </a:t>
            </a:r>
            <a:r>
              <a:rPr lang="ru-RU" sz="1400" dirty="0" smtClean="0">
                <a:ln w="6350">
                  <a:noFill/>
                </a:ln>
                <a:solidFill>
                  <a:schemeClr val="tx1"/>
                </a:solidFill>
                <a:latin typeface="Arial"/>
              </a:rPr>
              <a:t/>
            </a:r>
            <a:br>
              <a:rPr lang="ru-RU" sz="1400" dirty="0" smtClean="0">
                <a:ln w="6350">
                  <a:noFill/>
                </a:ln>
                <a:solidFill>
                  <a:schemeClr val="tx1"/>
                </a:solidFill>
                <a:latin typeface="Arial"/>
              </a:rPr>
            </a:br>
            <a:r>
              <a:rPr lang="ru-RU" sz="1400" dirty="0" smtClean="0">
                <a:ln w="6350">
                  <a:noFill/>
                </a:ln>
                <a:solidFill>
                  <a:schemeClr val="tx1"/>
                </a:solidFill>
                <a:latin typeface="Arial"/>
              </a:rPr>
              <a:t>за 2022 год</a:t>
            </a:r>
            <a:r>
              <a:rPr lang="ru-RU" sz="2000" dirty="0">
                <a:ln w="6350"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</a:rPr>
              <a:t/>
            </a:r>
            <a:br>
              <a:rPr lang="ru-RU" sz="2000" dirty="0">
                <a:ln w="6350"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</a:rPr>
            </a:b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  <p:pic>
        <p:nvPicPr>
          <p:cNvPr id="6" name="Picture 4" descr="герб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627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2934012"/>
              </p:ext>
            </p:extLst>
          </p:nvPr>
        </p:nvGraphicFramePr>
        <p:xfrm>
          <a:off x="155643" y="419373"/>
          <a:ext cx="8654555" cy="6169683"/>
        </p:xfrm>
        <a:graphic>
          <a:graphicData uri="http://schemas.openxmlformats.org/drawingml/2006/table">
            <a:tbl>
              <a:tblPr firstRow="1" firstCol="1" bandRow="1"/>
              <a:tblGrid>
                <a:gridCol w="4343664"/>
                <a:gridCol w="686178"/>
                <a:gridCol w="897919"/>
                <a:gridCol w="1077883"/>
                <a:gridCol w="1011150"/>
                <a:gridCol w="637761"/>
              </a:tblGrid>
              <a:tr h="379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Наименование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err="1" smtClean="0">
                          <a:effectLst/>
                          <a:latin typeface="Times New Roman"/>
                          <a:ea typeface="Times New Roman"/>
                        </a:rPr>
                        <a:t>Ведомст</a:t>
                      </a: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-во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Целевая статья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Сумма </a:t>
                      </a:r>
                      <a:b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</a:b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на 2022 год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Исполнено за</a:t>
                      </a:r>
                      <a:r>
                        <a:rPr lang="ru-RU" sz="800" baseline="0" dirty="0" smtClean="0">
                          <a:effectLst/>
                          <a:latin typeface="Times New Roman"/>
                          <a:ea typeface="Times New Roman"/>
                        </a:rPr>
                        <a:t> 2</a:t>
                      </a: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022г. 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% исполнения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50" b="1" i="0" u="none" strike="noStrike" dirty="0">
                          <a:effectLst/>
                          <a:latin typeface="Times New Roman"/>
                        </a:rPr>
                        <a:t>Муниципальная программа «Развитие образования в Кировском муниципальном районе на 2018-2022 гг.»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0100000000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506117,101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497708,794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98,34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3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50" b="1" i="0" u="none" strike="noStrike" dirty="0">
                          <a:effectLst/>
                          <a:latin typeface="Times New Roman"/>
                        </a:rPr>
                        <a:t>Муниципальная программа "Профилактика безнадзорности, беспризорности и правонарушений несовершеннолетних на 2018-2022 годы"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0200000000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891,050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891,002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99,99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75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50" b="1" i="0" u="none" strike="noStrike" dirty="0">
                          <a:effectLst/>
                          <a:latin typeface="Times New Roman"/>
                        </a:rPr>
                        <a:t>Муниципальная программа "Профилактика экстремизма и терроризма на территории Кировского района на 2018-2022 годы"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0300000000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889,700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888,420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99,86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8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50" b="1" i="0" u="none" strike="noStrike" dirty="0">
                          <a:effectLst/>
                          <a:latin typeface="Times New Roman"/>
                        </a:rPr>
                        <a:t>Муниципальная программа "Развитие физической культуры и спорта в Кировском муниципальном районе на 2018-2022 годы"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0400000000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5428,282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5400,761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99,49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0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50" b="1" i="0" u="none" strike="noStrike" dirty="0" smtClean="0">
                          <a:effectLst/>
                          <a:latin typeface="Times New Roman"/>
                        </a:rPr>
                        <a:t>Муниципальная программа «Комплексное развитие сельских территорий в Кировском муниципальном районе на 2021-2027 годы»</a:t>
                      </a:r>
                      <a:endParaRPr lang="ru-RU" sz="85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050000000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40,000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35,510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88,77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0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50" b="1" i="0" u="none" strike="noStrike" dirty="0">
                          <a:effectLst/>
                          <a:latin typeface="Times New Roman"/>
                        </a:rPr>
                        <a:t>Муниципальная программа "Сохранение и развитие культуры в Кировском муниципальном районе на 2018-2022 годы"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0600000000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40117,506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39921,003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99,51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59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50" b="1" i="0" u="none" strike="noStrike" dirty="0" smtClean="0">
                          <a:effectLst/>
                          <a:latin typeface="Times New Roman"/>
                        </a:rPr>
                        <a:t>Муниципальная программа «Развитие малого и среднего предпринимательства в Кировском муниципальном районе на 2018-2022 годы»</a:t>
                      </a:r>
                      <a:endParaRPr lang="ru-RU" sz="85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0900000000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13,12042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13,12042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100,00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92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50" b="1" i="0" u="none" strike="noStrike" dirty="0">
                          <a:effectLst/>
                          <a:latin typeface="Times New Roman"/>
                        </a:rPr>
                        <a:t>Муниципальная программа «Развитие транспортной инфраструктуры и осуществление дорожной деятельности в отношении автомобильных дорог местного значения в границах Кировского муниципального района на 2018-2022 гг.»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1000000000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43947,234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36773,228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83,68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5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50" b="1" i="0" u="none" strike="noStrike" dirty="0">
                          <a:effectLst/>
                          <a:latin typeface="Times New Roman"/>
                        </a:rPr>
                        <a:t>Муниципальная программа "Энергосбережение и повышение энергетической эффективности в муниципальных учреждениях Кировского муниципального района на </a:t>
                      </a:r>
                      <a:r>
                        <a:rPr lang="ru-RU" sz="850" b="1" i="0" u="none" strike="noStrike" dirty="0" smtClean="0">
                          <a:effectLst/>
                          <a:latin typeface="Times New Roman"/>
                        </a:rPr>
                        <a:t>2022-2026 </a:t>
                      </a:r>
                      <a:r>
                        <a:rPr lang="ru-RU" sz="850" b="1" i="0" u="none" strike="noStrike" dirty="0">
                          <a:effectLst/>
                          <a:latin typeface="Times New Roman"/>
                        </a:rPr>
                        <a:t>годы"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1100000000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560,000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559,940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99,99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0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50" b="1" i="0" u="none" strike="noStrike" dirty="0">
                          <a:effectLst/>
                          <a:latin typeface="Times New Roman"/>
                        </a:rPr>
                        <a:t>Муниципальная программа "Совершенствование межбюджетных отношений и управление муниципальным долгом в Кировском муниципальном районе на </a:t>
                      </a:r>
                      <a:r>
                        <a:rPr lang="ru-RU" sz="850" b="1" i="0" u="none" strike="noStrike" dirty="0" smtClean="0">
                          <a:effectLst/>
                          <a:latin typeface="Times New Roman"/>
                        </a:rPr>
                        <a:t>2022-2024 </a:t>
                      </a:r>
                      <a:r>
                        <a:rPr lang="ru-RU" sz="850" b="1" i="0" u="none" strike="noStrike" dirty="0">
                          <a:effectLst/>
                          <a:latin typeface="Times New Roman"/>
                        </a:rPr>
                        <a:t>годы"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1200000000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21770,259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21770,071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99,99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0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50" b="1" i="0" u="none" strike="noStrike" dirty="0" smtClean="0">
                          <a:effectLst/>
                          <a:latin typeface="Times New Roman"/>
                        </a:rPr>
                        <a:t>Муниципальная </a:t>
                      </a:r>
                      <a:r>
                        <a:rPr lang="ru-RU" sz="850" b="1" i="0" u="none" strike="noStrike" dirty="0">
                          <a:effectLst/>
                          <a:latin typeface="Times New Roman"/>
                        </a:rPr>
                        <a:t>программа "Противодействия коррупции в администрации Кировского муниципального района на 2021-2022 годы"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1300000000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15,000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15,000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100,00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50" b="1" i="0" u="none" strike="noStrike" dirty="0" err="1" smtClean="0">
                          <a:effectLst/>
                          <a:latin typeface="Times New Roman"/>
                        </a:rPr>
                        <a:t>униципальная</a:t>
                      </a:r>
                      <a:r>
                        <a:rPr lang="ru-RU" sz="850" b="1" i="0" u="none" strike="noStrike" dirty="0" smtClean="0">
                          <a:effectLst/>
                          <a:latin typeface="Times New Roman"/>
                        </a:rPr>
                        <a:t> программа "Социальная поддержка детей-сирот и детей, оставшихся без попечения родителей, лиц из числа детей-сирот и детей, оставшихся без попечения родителей, и лиц, принявших на воспитание в семью детей, оставшихся без попечения родителей в Кировском муниципальном районе на 2021-2025 годы"</a:t>
                      </a:r>
                    </a:p>
                    <a:p>
                      <a:pPr algn="l" fontAlgn="ctr"/>
                      <a:endParaRPr lang="ru-RU" sz="85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1500000000</a:t>
                      </a:r>
                    </a:p>
                    <a:p>
                      <a:pPr algn="ctr" fontAlgn="ctr"/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26709,465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26676,562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99,88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55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50" b="1" i="0" u="none" strike="noStrike" dirty="0" smtClean="0">
                          <a:effectLst/>
                          <a:latin typeface="Times New Roman"/>
                        </a:rPr>
                        <a:t>Муниципальная программа "Укрепление общественного здоровья" на 2021-2024 годы</a:t>
                      </a:r>
                      <a:endParaRPr lang="ru-RU" sz="85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1600000000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40,000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40,000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100,00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55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50" b="1" i="0" u="none" strike="noStrike" dirty="0" smtClean="0">
                          <a:effectLst/>
                          <a:latin typeface="Times New Roman"/>
                        </a:rPr>
                        <a:t>Муниципальная программа "Поддержка социально ориентированных некоммерческих организаций Кировского муниципального района на 2022-2024 годы"</a:t>
                      </a:r>
                      <a:endParaRPr lang="ru-RU" sz="85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1700000000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5,000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5,000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100,00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7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50" b="1" i="0" u="none" strike="noStrike" dirty="0">
                          <a:effectLst/>
                          <a:latin typeface="Times New Roman"/>
                        </a:rPr>
                        <a:t>Всего программные мероприятия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646543,718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630698,411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97,55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5876768"/>
      </p:ext>
    </p:extLst>
  </p:cSld>
  <p:clrMapOvr>
    <a:masterClrMapping/>
  </p:clrMapOvr>
  <p:transition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con11\Desktop\Для презентации\large-bag-money-coins-473785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0" t="3003" r="5453" b="12746"/>
          <a:stretch/>
        </p:blipFill>
        <p:spPr bwMode="auto">
          <a:xfrm>
            <a:off x="6260595" y="4202449"/>
            <a:ext cx="1820149" cy="1741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1" name="Picture 7" descr="C:\Users\econ11\Desktop\Для презентации\14_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" r="-1814"/>
          <a:stretch/>
        </p:blipFill>
        <p:spPr bwMode="auto">
          <a:xfrm>
            <a:off x="293316" y="1093232"/>
            <a:ext cx="1187942" cy="1469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8" name="TextBox 7"/>
          <p:cNvSpPr txBox="1"/>
          <p:nvPr/>
        </p:nvSpPr>
        <p:spPr>
          <a:xfrm>
            <a:off x="1860698" y="723900"/>
            <a:ext cx="6838459" cy="369332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468774" y="-52561"/>
            <a:ext cx="8458200" cy="887412"/>
          </a:xfrm>
          <a:effectLst>
            <a:outerShdw blurRad="25400" dist="25400" dir="2400000" algn="ctr" rotWithShape="0">
              <a:schemeClr val="bg1">
                <a:alpha val="71000"/>
              </a:scheme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Кировского муниципального района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4" descr="герб2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66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540947"/>
              </p:ext>
            </p:extLst>
          </p:nvPr>
        </p:nvGraphicFramePr>
        <p:xfrm>
          <a:off x="1869989" y="1183848"/>
          <a:ext cx="6923137" cy="120856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399006"/>
                <a:gridCol w="1268627"/>
                <a:gridCol w="1255504"/>
              </a:tblGrid>
              <a:tr h="2196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Наименование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01.01.2022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01.01.202</a:t>
                      </a:r>
                      <a:r>
                        <a:rPr lang="en-US" sz="1200" b="1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7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Муниципальный долг, всего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8834,31676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7487,45341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7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в том числе: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7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Кредит от кредитных организаций ПАО Сбербанк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0,000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7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Бюджетный кредит «министерство финансов Приморского края», в т.ч.: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8834,31676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7487,45341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444843" y="3105835"/>
            <a:ext cx="82543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53407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338"/>
            <a:ext cx="8458200" cy="523403"/>
          </a:xfrm>
          <a:effectLst>
            <a:outerShdw blurRad="25400" dist="25400" dir="2400000" algn="ctr" rotWithShape="0">
              <a:schemeClr val="bg1">
                <a:alpha val="71000"/>
              </a:schemeClr>
            </a:outerShdw>
          </a:effectLst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Межбюджетные трансферты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4000" y="683741"/>
            <a:ext cx="8532565" cy="3143980"/>
          </a:xfrm>
        </p:spPr>
        <p:txBody>
          <a:bodyPr/>
          <a:lstStyle/>
          <a:p>
            <a:r>
              <a:rPr lang="ru-RU" sz="1200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/>
              <a:t>Расходы  на </a:t>
            </a:r>
            <a:r>
              <a:rPr lang="ru-RU" sz="1200" dirty="0" smtClean="0"/>
              <a:t>2022 </a:t>
            </a:r>
            <a:r>
              <a:rPr lang="ru-RU" sz="1200" dirty="0"/>
              <a:t>год по  данному разделу утверждены в сумме </a:t>
            </a:r>
            <a:r>
              <a:rPr lang="ru-RU" sz="1200" dirty="0" smtClean="0"/>
              <a:t>21688,25924  </a:t>
            </a:r>
            <a:r>
              <a:rPr lang="ru-RU" sz="1200" dirty="0"/>
              <a:t>тыс. руб., в том числе за счет средств краевого бюджета в сумме </a:t>
            </a:r>
            <a:r>
              <a:rPr lang="ru-RU" sz="1200" dirty="0" smtClean="0"/>
              <a:t>12149,312тыс</a:t>
            </a:r>
            <a:r>
              <a:rPr lang="ru-RU" sz="1200" dirty="0"/>
              <a:t>. руб., за счет средств местного бюджета в сумме </a:t>
            </a:r>
            <a:r>
              <a:rPr lang="ru-RU" sz="1200" dirty="0" smtClean="0"/>
              <a:t>9538,94724 </a:t>
            </a:r>
            <a:r>
              <a:rPr lang="ru-RU" sz="1200" dirty="0"/>
              <a:t>тыс. руб.</a:t>
            </a:r>
          </a:p>
          <a:p>
            <a:r>
              <a:rPr lang="ru-RU" sz="1200" dirty="0"/>
              <a:t> За  </a:t>
            </a:r>
            <a:r>
              <a:rPr lang="ru-RU" sz="1200" dirty="0" smtClean="0"/>
              <a:t>2022 </a:t>
            </a:r>
            <a:r>
              <a:rPr lang="ru-RU" sz="1200" dirty="0"/>
              <a:t>год исполнение утвержденных бюджетных назначений составило </a:t>
            </a:r>
            <a:r>
              <a:rPr lang="ru-RU" sz="1200" dirty="0" smtClean="0"/>
              <a:t>21688,25924тыс</a:t>
            </a:r>
            <a:r>
              <a:rPr lang="ru-RU" sz="1200" dirty="0"/>
              <a:t>. руб. или 100,0</a:t>
            </a:r>
            <a:r>
              <a:rPr lang="ru-RU" sz="1200" dirty="0" smtClean="0"/>
              <a:t>%.</a:t>
            </a:r>
            <a:endParaRPr lang="ru-RU" sz="1200" dirty="0"/>
          </a:p>
          <a:p>
            <a:r>
              <a:rPr lang="ru-RU" sz="1200" dirty="0"/>
              <a:t>На основании Закона Приморского края от 21.12.2021 № 31-КЗ «О краевом бюджете на 2022 год и плановый период 2023 и 2024 годы», дотация на выравнивание уровня бюджетной обеспеченности городским и сельским выделена в сумме 11100,912 тыс. руб. перечислено поселениям Кировского муниципального района в сумме 1100,912 тыс. руб. . </a:t>
            </a:r>
          </a:p>
          <a:p>
            <a:pPr marL="0" indent="0" algn="ctr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Дотация на выравнивание уровня бюджетной обеспеченности городским и сельским поселениям за счет средств местного бюджета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26</a:t>
            </a:fld>
            <a:endParaRPr lang="ru-RU" dirty="0"/>
          </a:p>
        </p:txBody>
      </p:sp>
      <p:pic>
        <p:nvPicPr>
          <p:cNvPr id="6" name="Picture 4" descr="герб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328621"/>
              </p:ext>
            </p:extLst>
          </p:nvPr>
        </p:nvGraphicFramePr>
        <p:xfrm>
          <a:off x="828001" y="3268496"/>
          <a:ext cx="7800433" cy="212847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341051"/>
                <a:gridCol w="1627135"/>
                <a:gridCol w="2832247"/>
              </a:tblGrid>
              <a:tr h="4729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Наименование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Утверждено на 2022г.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Исполнено на 01.10.2022г.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Кировское  городское поселение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65,232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65,232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Горноключевское</a:t>
                      </a:r>
                      <a:r>
                        <a:rPr lang="ru-RU" sz="1200" dirty="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 городское поселение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50,132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50,132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Горненское</a:t>
                      </a:r>
                      <a:r>
                        <a:rPr lang="ru-RU" sz="1200" dirty="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 сельское поселение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264,090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264,090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Крыловское сельское поселение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2238,030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2238,030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Руновское</a:t>
                      </a:r>
                      <a:r>
                        <a:rPr lang="ru-RU" sz="1200" dirty="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 сельское поселение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3087,160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3087,160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Хвищанское</a:t>
                      </a:r>
                      <a:r>
                        <a:rPr lang="ru-RU" sz="1200" dirty="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 сельское поселение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710,720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710,720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6415,364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6415,364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3704369"/>
      </p:ext>
    </p:extLst>
  </p:cSld>
  <p:clrMapOvr>
    <a:masterClrMapping/>
  </p:clrMapOvr>
  <p:transition>
    <p:dissolv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4886" y="387178"/>
            <a:ext cx="8330514" cy="660572"/>
          </a:xfrm>
          <a:effectLst>
            <a:outerShdw blurRad="25400" dist="25400" dir="2400000" algn="ctr" rotWithShape="0">
              <a:schemeClr val="bg1">
                <a:alpha val="71000"/>
              </a:scheme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Дотация на выравнивание бюджетной обеспеченности поселений, входящих в состав  Кировского муниципального района за счет краевого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на 01.01.2023г.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  <p:pic>
        <p:nvPicPr>
          <p:cNvPr id="6" name="Picture 4" descr="герб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8504809"/>
              </p:ext>
            </p:extLst>
          </p:nvPr>
        </p:nvGraphicFramePr>
        <p:xfrm>
          <a:off x="922638" y="1490508"/>
          <a:ext cx="7702379" cy="203253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898256"/>
                <a:gridCol w="1898502"/>
                <a:gridCol w="1905621"/>
              </a:tblGrid>
              <a:tr h="2657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Наименование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05205" indent="-100520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Утверждено </a:t>
                      </a:r>
                    </a:p>
                    <a:p>
                      <a:pPr marL="1005205" indent="-100520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2022г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Исполнено на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01.01.2023г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8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Кировское  городское поселение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7034,788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7034,788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5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Горноключевское городское поселение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2736,724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2736,724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Горненское городское поселение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36,55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36,55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2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Крыловское сельское поселение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437,750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437,750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Руновское сельское поселение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745,450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745,450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Хвищанское сельское поселение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109,650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109,650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6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11100,912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11100,912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0665374"/>
      </p:ext>
    </p:extLst>
  </p:cSld>
  <p:clrMapOvr>
    <a:masterClrMapping/>
  </p:clrMapOvr>
  <p:transition>
    <p:dissolv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9730" y="337750"/>
            <a:ext cx="7885669" cy="669415"/>
          </a:xfrm>
          <a:effectLst>
            <a:outerShdw blurRad="25400" dist="25400" dir="2400000" algn="ctr" rotWithShape="0">
              <a:schemeClr val="bg1">
                <a:alpha val="71000"/>
              </a:scheme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Иные межбюджетные трансферты городским и сельским поселениям на сбалансированность за счет средств местного бюджета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  <p:pic>
        <p:nvPicPr>
          <p:cNvPr id="6" name="Picture 4" descr="герб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0271464"/>
              </p:ext>
            </p:extLst>
          </p:nvPr>
        </p:nvGraphicFramePr>
        <p:xfrm>
          <a:off x="805811" y="1204737"/>
          <a:ext cx="7995221" cy="112919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448109"/>
                <a:gridCol w="2167778"/>
                <a:gridCol w="2379334"/>
              </a:tblGrid>
              <a:tr h="2260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Наименование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05205" indent="-100520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Утверждено на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2022г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Исполнено на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01.01.2023г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Горненское сельское поселение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610,000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610,000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Хвищанское сельское поселение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450,000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450,000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  <a:latin typeface="Times New Roman"/>
                          <a:ea typeface="Times New Roman"/>
                        </a:rPr>
                        <a:t>Руновское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 сельское поселение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1130,000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1130,000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ИТОГО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2190,000</a:t>
                      </a:r>
                      <a:endParaRPr lang="ru-RU" sz="1200">
                        <a:solidFill>
                          <a:srgbClr val="17375E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17375E"/>
                          </a:solidFill>
                          <a:effectLst/>
                          <a:latin typeface="Times New Roman"/>
                          <a:ea typeface="Times New Roman"/>
                        </a:rPr>
                        <a:t>2190,00</a:t>
                      </a:r>
                      <a:endParaRPr lang="ru-RU" sz="1200" dirty="0">
                        <a:solidFill>
                          <a:srgbClr val="17375E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14000" y="2560189"/>
            <a:ext cx="8504713" cy="738664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Иные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на обеспечение сбалансированности бюджетов сельских поселений Кировского муниципального района из районного бюджета в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(проведение выборов) 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578840"/>
              </p:ext>
            </p:extLst>
          </p:nvPr>
        </p:nvGraphicFramePr>
        <p:xfrm>
          <a:off x="689113" y="3511825"/>
          <a:ext cx="7980002" cy="437323"/>
        </p:xfrm>
        <a:graphic>
          <a:graphicData uri="http://schemas.openxmlformats.org/drawingml/2006/table">
            <a:tbl>
              <a:tblPr firstRow="1" firstCol="1" bandRow="1"/>
              <a:tblGrid>
                <a:gridCol w="3564854"/>
                <a:gridCol w="2357858"/>
                <a:gridCol w="2057290"/>
              </a:tblGrid>
              <a:tr h="2239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Наименование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05205" indent="-1005205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Утверждено на 2021г.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Исполнено на 01.01.2022г.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 Хвищанское сельское поселение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05205" indent="-1005205"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170,000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170,00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301832"/>
              </p:ext>
            </p:extLst>
          </p:nvPr>
        </p:nvGraphicFramePr>
        <p:xfrm>
          <a:off x="740268" y="5208104"/>
          <a:ext cx="7852174" cy="1156434"/>
        </p:xfrm>
        <a:graphic>
          <a:graphicData uri="http://schemas.openxmlformats.org/drawingml/2006/table">
            <a:tbl>
              <a:tblPr firstRow="1" firstCol="1" bandRow="1"/>
              <a:tblGrid>
                <a:gridCol w="3443412"/>
                <a:gridCol w="2080135"/>
                <a:gridCol w="2328627"/>
              </a:tblGrid>
              <a:tr h="242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Наименование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05205" indent="-100520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Утверждено на 2021г.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Исполнено на 01.01.2022г.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Кировское  городское поселение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907,500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907,500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2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Горноключевское городское поселение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76,100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76,100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2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Крыловское сельское поселение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123,100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123,100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2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/>
                          <a:ea typeface="Times New Roman"/>
                        </a:rPr>
                        <a:t>Руновское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 сельское поселение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288,500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288,500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2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1 395,200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1 395,200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531677" y="4159861"/>
            <a:ext cx="826935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Иные межбюджетные трансферты общего характера (в целях компенсации дополнительных расходов бюджетов городских и сельских поселений в связи с увеличением прогнозных значений среднемесячного дохода от трудовой деятельности работников муниципальных учреждений культуры в Приморском крае на 2021год)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951336"/>
      </p:ext>
    </p:extLst>
  </p:cSld>
  <p:clrMapOvr>
    <a:masterClrMapping/>
  </p:clrMapOvr>
  <p:transition>
    <p:dissolv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209" y="226598"/>
            <a:ext cx="8458200" cy="887412"/>
          </a:xfrm>
        </p:spPr>
        <p:txBody>
          <a:bodyPr>
            <a:normAutofit/>
          </a:bodyPr>
          <a:lstStyle/>
          <a:p>
            <a:r>
              <a:rPr lang="ru-RU" sz="2000" b="0" dirty="0" smtClean="0">
                <a:solidFill>
                  <a:srgbClr val="17375E"/>
                </a:solidFill>
              </a:rPr>
              <a:t>Контактная информация </a:t>
            </a:r>
            <a:endParaRPr lang="ru-RU" sz="2000" b="0" dirty="0">
              <a:solidFill>
                <a:srgbClr val="17375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000" b="1" dirty="0"/>
              <a:t>ФИНАНСОВОЕ УПРАВЛЕНИЕ АДМИНИСТРАЦИИ КИРОВСКОГО МУНИЦИПАЛЬНОГО РАЙОНА</a:t>
            </a:r>
            <a:endParaRPr lang="ru-RU" sz="1000" dirty="0"/>
          </a:p>
          <a:p>
            <a:r>
              <a:rPr lang="ru-RU" b="1" dirty="0"/>
              <a:t> </a:t>
            </a:r>
            <a:r>
              <a:rPr lang="ru-RU" sz="1400" b="1" u="sng" dirty="0" smtClean="0"/>
              <a:t>Структура </a:t>
            </a:r>
            <a:r>
              <a:rPr lang="ru-RU" sz="1400" b="1" u="sng" dirty="0"/>
              <a:t>управления</a:t>
            </a:r>
            <a:endParaRPr lang="ru-RU" sz="1400" dirty="0"/>
          </a:p>
          <a:p>
            <a:r>
              <a:rPr lang="ru-RU" sz="1400" b="1" dirty="0"/>
              <a:t> </a:t>
            </a:r>
            <a:r>
              <a:rPr lang="ru-RU" sz="1400" b="1" dirty="0" smtClean="0"/>
              <a:t>Начальник </a:t>
            </a:r>
            <a:r>
              <a:rPr lang="ru-RU" sz="1400" b="1" dirty="0"/>
              <a:t>управления:</a:t>
            </a:r>
            <a:endParaRPr lang="ru-RU" sz="1400" dirty="0"/>
          </a:p>
          <a:p>
            <a:r>
              <a:rPr lang="ru-RU" sz="1400" b="1" dirty="0"/>
              <a:t> </a:t>
            </a:r>
            <a:r>
              <a:rPr lang="ru-RU" sz="1400" dirty="0" smtClean="0"/>
              <a:t>Игнатова </a:t>
            </a:r>
            <a:r>
              <a:rPr lang="ru-RU" sz="1400" dirty="0"/>
              <a:t>Юлия Николаевна т. 8(42354) 23-2-38</a:t>
            </a:r>
          </a:p>
          <a:p>
            <a:r>
              <a:rPr lang="ru-RU" sz="1400" b="1" dirty="0" smtClean="0"/>
              <a:t>Отделы </a:t>
            </a:r>
            <a:r>
              <a:rPr lang="ru-RU" sz="1400" b="1" dirty="0"/>
              <a:t>управления:</a:t>
            </a:r>
            <a:endParaRPr lang="ru-RU" sz="1400" dirty="0"/>
          </a:p>
          <a:p>
            <a:r>
              <a:rPr lang="ru-RU" sz="1400" b="1" dirty="0" smtClean="0"/>
              <a:t>Отдел </a:t>
            </a:r>
            <a:r>
              <a:rPr lang="ru-RU" sz="1400" b="1" dirty="0"/>
              <a:t>по формированию и исполнению бюджета</a:t>
            </a:r>
            <a:endParaRPr lang="ru-RU" sz="1400" dirty="0"/>
          </a:p>
          <a:p>
            <a:r>
              <a:rPr lang="ru-RU" sz="1400" b="1" dirty="0"/>
              <a:t> </a:t>
            </a:r>
            <a:r>
              <a:rPr lang="ru-RU" sz="1400" dirty="0" smtClean="0"/>
              <a:t>Заместитель </a:t>
            </a:r>
            <a:r>
              <a:rPr lang="ru-RU" sz="1400" dirty="0"/>
              <a:t>начальника управления - начальник отдела:    </a:t>
            </a:r>
            <a:br>
              <a:rPr lang="ru-RU" sz="1400" dirty="0"/>
            </a:br>
            <a:r>
              <a:rPr lang="ru-RU" sz="1400" dirty="0"/>
              <a:t>             Ситник Марина Владимировна т. 8(42354) 22-8-48</a:t>
            </a:r>
          </a:p>
          <a:p>
            <a:r>
              <a:rPr lang="ru-RU" sz="1400" b="1" dirty="0"/>
              <a:t>Отдел учета, отчетности и контроля</a:t>
            </a:r>
            <a:endParaRPr lang="ru-RU" sz="1400" dirty="0"/>
          </a:p>
          <a:p>
            <a:r>
              <a:rPr lang="ru-RU" sz="1400" b="1" dirty="0"/>
              <a:t>Начальник отдела – главный бухгалтер: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           Токарь Наталья Владимировна т. 8(42354)  </a:t>
            </a:r>
            <a:r>
              <a:rPr lang="ru-RU" sz="1400" dirty="0" smtClean="0"/>
              <a:t>22-1-89</a:t>
            </a:r>
          </a:p>
          <a:p>
            <a:r>
              <a:rPr lang="ru-RU" sz="1400" b="1" dirty="0" smtClean="0"/>
              <a:t>Адрес </a:t>
            </a:r>
            <a:r>
              <a:rPr lang="ru-RU" sz="1400" b="1" dirty="0"/>
              <a:t>(место нахождения): </a:t>
            </a:r>
            <a:r>
              <a:rPr lang="ru-RU" sz="1400" dirty="0"/>
              <a:t>692091 Приморский край, Кировский район, </a:t>
            </a:r>
            <a:r>
              <a:rPr lang="ru-RU" sz="1400" dirty="0" err="1"/>
              <a:t>пгт</a:t>
            </a:r>
            <a:r>
              <a:rPr lang="ru-RU" sz="1400" dirty="0"/>
              <a:t>. Кировский, ул. Советская, 57</a:t>
            </a:r>
          </a:p>
          <a:p>
            <a:r>
              <a:rPr lang="ru-RU" sz="1400" b="1" dirty="0" smtClean="0"/>
              <a:t>Е-</a:t>
            </a:r>
            <a:r>
              <a:rPr lang="ru-RU" sz="1400" b="1" dirty="0" err="1" smtClean="0"/>
              <a:t>mail</a:t>
            </a:r>
            <a:r>
              <a:rPr lang="ru-RU" sz="1400" b="1" dirty="0"/>
              <a:t>: </a:t>
            </a:r>
            <a:r>
              <a:rPr lang="ru-RU" sz="1400" dirty="0">
                <a:hlinkClick r:id="rId2"/>
              </a:rPr>
              <a:t>fin540@findept.primorsky.ru</a:t>
            </a:r>
            <a:endParaRPr lang="ru-RU" sz="1400" dirty="0"/>
          </a:p>
          <a:p>
            <a:r>
              <a:rPr lang="ru-RU" sz="1400" dirty="0"/>
              <a:t>График работы </a:t>
            </a:r>
            <a:r>
              <a:rPr lang="ru-RU" sz="1400" dirty="0" err="1"/>
              <a:t>Пн</a:t>
            </a:r>
            <a:r>
              <a:rPr lang="ru-RU" sz="1400" dirty="0"/>
              <a:t> - </a:t>
            </a:r>
            <a:r>
              <a:rPr lang="ru-RU" sz="1400" dirty="0" err="1"/>
              <a:t>Пт</a:t>
            </a:r>
            <a:r>
              <a:rPr lang="ru-RU" sz="1400" dirty="0"/>
              <a:t> </a:t>
            </a:r>
            <a:r>
              <a:rPr lang="ru-RU" sz="1400" dirty="0" smtClean="0"/>
              <a:t>8.00 </a:t>
            </a:r>
            <a:r>
              <a:rPr lang="ru-RU" sz="1400" dirty="0"/>
              <a:t>– </a:t>
            </a:r>
            <a:r>
              <a:rPr lang="ru-RU" sz="1400" dirty="0" smtClean="0"/>
              <a:t>17.00 </a:t>
            </a:r>
            <a:r>
              <a:rPr lang="ru-RU" sz="1400" dirty="0"/>
              <a:t>(перерыв 13.00 – 14.00) </a:t>
            </a:r>
            <a:endParaRPr lang="ru-RU" sz="1400" dirty="0" smtClean="0"/>
          </a:p>
          <a:p>
            <a:r>
              <a:rPr lang="ru-RU" sz="1400" dirty="0" smtClean="0"/>
              <a:t>Уважаемые посетители!</a:t>
            </a:r>
            <a:r>
              <a:rPr lang="ru-RU" dirty="0" smtClean="0"/>
              <a:t> </a:t>
            </a:r>
          </a:p>
          <a:p>
            <a:r>
              <a:rPr lang="ru-RU" sz="1400" b="1" i="1" dirty="0" smtClean="0"/>
              <a:t>Вы </a:t>
            </a:r>
            <a:r>
              <a:rPr lang="ru-RU" sz="1400" b="1" i="1" dirty="0"/>
              <a:t>можете принять участие в обсуждении проекта об исполнении бюджета </a:t>
            </a:r>
            <a:r>
              <a:rPr lang="ru-RU" sz="1400" b="1" i="1" dirty="0" smtClean="0"/>
              <a:t>Кировского муниципального района на </a:t>
            </a:r>
            <a:r>
              <a:rPr lang="ru-RU" sz="1400" b="1" i="1" dirty="0"/>
              <a:t>официальном сайте </a:t>
            </a:r>
            <a:r>
              <a:rPr lang="ru-RU" sz="1400" b="1" i="1" dirty="0" smtClean="0"/>
              <a:t>Кировского муниципального района по </a:t>
            </a:r>
            <a:r>
              <a:rPr lang="ru-RU" sz="1400" b="1" i="1" dirty="0"/>
              <a:t>адресу: http</a:t>
            </a:r>
            <a:r>
              <a:rPr lang="ru-RU" sz="1400" b="1" i="1" dirty="0" smtClean="0"/>
              <a:t>://</a:t>
            </a:r>
            <a:r>
              <a:rPr lang="en-US" sz="1400" b="1" i="1" dirty="0"/>
              <a:t>https://</a:t>
            </a:r>
            <a:r>
              <a:rPr lang="en-US" sz="1400" b="1" i="1" dirty="0" smtClean="0"/>
              <a:t>kirovsky-mr.ru</a:t>
            </a:r>
            <a:r>
              <a:rPr lang="ru-RU" sz="1400" b="1" i="1" dirty="0" smtClean="0"/>
              <a:t> </a:t>
            </a:r>
            <a:r>
              <a:rPr lang="ru-RU" sz="1400" b="1" i="1" dirty="0"/>
              <a:t>в разделе «Публичные слушания»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0113516"/>
      </p:ext>
    </p:extLst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338"/>
            <a:ext cx="8458200" cy="39625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Административное деление</a:t>
            </a:r>
            <a:br>
              <a:rPr lang="ru-RU" dirty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10817" y="642106"/>
            <a:ext cx="8521148" cy="56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Характеристика Кировского муниципального района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Кировский муниципальный район (рисунок 3) расположен в 322 км от Владивостока по автодороге, которая связана с магистралью Хабаровск – Владивосток. Кировский район располагается в центральной части Приморского края. Район находится на берегу реки Уссури. Он граничит на юге со Спасским 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Яковлевским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 районами, на востоке с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Чугуевским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, на севере с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Дальнереченским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 и Лесозаводским, на западе с КНР.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 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</a:b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333333"/>
              </a:solidFill>
              <a:latin typeface="Helvetica Neue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Helvetica Neue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333333"/>
              </a:solidFill>
              <a:latin typeface="Helvetica Neue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Helvetica Neue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333333"/>
              </a:solidFill>
              <a:latin typeface="Helvetica Neue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333333"/>
              </a:solidFill>
              <a:latin typeface="Helvetica Neue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333333"/>
              </a:solidFill>
              <a:latin typeface="Helvetica Neue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333333"/>
              </a:solidFill>
              <a:latin typeface="Helvetica Neue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 Рис.1Расположение Кировского муниципального района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На западной части района плоская заболоченная равнина, над которой местами возвышаются изолированные мелкосопочные массивы. Самая низкая точка района находится на северо-западе, на урезе р. 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Сунгача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 и составляет 64 м. Центральную часть района пересекает р. Уссури. Также, в центральную часть заходит среднегорный хр. Синий с высшей точкой района является пик г. Золотая и составляет 945,6 м. В восточной части располагаются отроги Сихотэ-Алиня (хр. Холодный, Горбатый и др.) с высотами до 873,6 м (г. Круглая Сопка).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Район, несмотря на сравнительно благоприятные климатические условия, населён неравномерно. Леса занимают половину территории района. </a:t>
            </a:r>
          </a:p>
        </p:txBody>
      </p:sp>
      <p:pic>
        <p:nvPicPr>
          <p:cNvPr id="1026" name="Picture 2" descr="23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96" y="2054087"/>
            <a:ext cx="3154017" cy="221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536587"/>
      </p:ext>
    </p:extLst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400" b="0" dirty="0">
                <a:solidFill>
                  <a:srgbClr val="333333"/>
                </a:solidFill>
                <a:latin typeface="Helvetica Neue"/>
                <a:ea typeface="+mn-ea"/>
              </a:rPr>
              <a:t>Административное устройство Кировского района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6542124"/>
              </p:ext>
            </p:extLst>
          </p:nvPr>
        </p:nvGraphicFramePr>
        <p:xfrm>
          <a:off x="384313" y="1881806"/>
          <a:ext cx="8229599" cy="23667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8915"/>
                <a:gridCol w="2255342"/>
                <a:gridCol w="2255342"/>
              </a:tblGrid>
              <a:tr h="33810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</a:rPr>
                        <a:t>Поселение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</a:rPr>
                        <a:t>Административный центр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</a:rPr>
                        <a:t>Количество населенных пунктов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</a:tr>
              <a:tr h="3381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Кировское городское поселение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 err="1">
                          <a:effectLst/>
                        </a:rPr>
                        <a:t>пгт</a:t>
                      </a:r>
                      <a:r>
                        <a:rPr lang="ru-RU" sz="1100" u="none" strike="noStrike" dirty="0">
                          <a:effectLst/>
                        </a:rPr>
                        <a:t> Кировский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</a:rPr>
                        <a:t>12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</a:tr>
              <a:tr h="3381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Горноключевское городское поселение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пгт Горные ключи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</a:tr>
              <a:tr h="3381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Горненское сельское поселение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поселок Горный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</a:tr>
              <a:tr h="3381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Крыловское сельское поселение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село Крыловка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</a:tr>
              <a:tr h="3381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Руновское сельское поселение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село Руновка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</a:rPr>
                        <a:t>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</a:tr>
              <a:tr h="3381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Хвищанское сельское поселение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село Хвищанка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247" marR="9247" marT="9247" marB="0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4314" y="1391598"/>
            <a:ext cx="83356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ru-RU" sz="1400" dirty="0">
                <a:solidFill>
                  <a:srgbClr val="333333"/>
                </a:solidFill>
                <a:latin typeface="Helvetica Neue"/>
                <a:cs typeface="Arial" pitchFamily="34" charset="0"/>
              </a:rPr>
              <a:t>В Кировском районе 27 населенных пунктов: 2 городских и 4 сельских поселений (таблица </a:t>
            </a:r>
            <a:r>
              <a:rPr lang="ru-RU" sz="1400" dirty="0" smtClean="0">
                <a:solidFill>
                  <a:srgbClr val="333333"/>
                </a:solidFill>
                <a:latin typeface="Helvetica Neue"/>
                <a:cs typeface="Arial" pitchFamily="34" charset="0"/>
              </a:rPr>
              <a:t>1).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671677"/>
      </p:ext>
    </p:extLst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i="1" dirty="0" smtClean="0">
                <a:solidFill>
                  <a:srgbClr val="17375E"/>
                </a:solidFill>
              </a:rPr>
              <a:t>Итоги социально экономического развития за 2021год</a:t>
            </a:r>
            <a:endParaRPr lang="ru-RU" sz="1800" i="1" dirty="0">
              <a:solidFill>
                <a:srgbClr val="17375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04800" y="728870"/>
            <a:ext cx="8610600" cy="5910469"/>
          </a:xfrm>
        </p:spPr>
        <p:txBody>
          <a:bodyPr/>
          <a:lstStyle/>
          <a:p>
            <a:r>
              <a:rPr lang="ru-RU" b="1" dirty="0"/>
              <a:t> </a:t>
            </a:r>
            <a:r>
              <a:rPr lang="ru-RU" sz="1200" b="1" dirty="0"/>
              <a:t>Демография</a:t>
            </a:r>
            <a:endParaRPr lang="ru-RU" sz="1200" dirty="0"/>
          </a:p>
          <a:p>
            <a:r>
              <a:rPr lang="ru-RU" sz="1200" dirty="0"/>
              <a:t> </a:t>
            </a:r>
            <a:r>
              <a:rPr lang="ru-RU" sz="1200" dirty="0" smtClean="0"/>
              <a:t>В </a:t>
            </a:r>
            <a:r>
              <a:rPr lang="ru-RU" sz="1200" dirty="0"/>
              <a:t>Кировском районе на 1 января </a:t>
            </a:r>
            <a:r>
              <a:rPr lang="ru-RU" sz="1200" dirty="0" smtClean="0"/>
              <a:t>2023 </a:t>
            </a:r>
            <a:r>
              <a:rPr lang="ru-RU" sz="1200" dirty="0"/>
              <a:t>года проживало </a:t>
            </a:r>
            <a:r>
              <a:rPr lang="ru-RU" sz="1200" dirty="0" smtClean="0"/>
              <a:t>17179 </a:t>
            </a:r>
            <a:r>
              <a:rPr lang="ru-RU" sz="1200" dirty="0"/>
              <a:t>человек (по оценке </a:t>
            </a:r>
            <a:r>
              <a:rPr lang="ru-RU" sz="1200" dirty="0" err="1"/>
              <a:t>Приморскстата</a:t>
            </a:r>
            <a:r>
              <a:rPr lang="ru-RU" sz="1200" dirty="0"/>
              <a:t>). </a:t>
            </a:r>
          </a:p>
          <a:p>
            <a:pPr hangingPunct="0"/>
            <a:r>
              <a:rPr lang="ru-RU" sz="1200" dirty="0"/>
              <a:t>За </a:t>
            </a:r>
            <a:r>
              <a:rPr lang="ru-RU" sz="1200" dirty="0" smtClean="0"/>
              <a:t>2022 </a:t>
            </a:r>
            <a:r>
              <a:rPr lang="ru-RU" sz="1200" dirty="0"/>
              <a:t>год наблюдается снижение численности населения района на </a:t>
            </a:r>
            <a:r>
              <a:rPr lang="ru-RU" sz="1200" dirty="0" smtClean="0"/>
              <a:t>272 человека. </a:t>
            </a:r>
          </a:p>
          <a:p>
            <a:pPr hangingPunct="0"/>
            <a:r>
              <a:rPr lang="ru-RU" sz="1200" dirty="0" smtClean="0"/>
              <a:t>Снижение </a:t>
            </a:r>
            <a:r>
              <a:rPr lang="ru-RU" sz="1200" dirty="0"/>
              <a:t>произошло за счет миграционного оттока, который составил </a:t>
            </a:r>
            <a:r>
              <a:rPr lang="ru-RU" sz="1200" dirty="0" smtClean="0"/>
              <a:t>267 </a:t>
            </a:r>
            <a:r>
              <a:rPr lang="ru-RU" sz="1200" dirty="0"/>
              <a:t>человек (по данным статистики на 01.12.2021г.), число прибывших граждан составило </a:t>
            </a:r>
            <a:r>
              <a:rPr lang="ru-RU" sz="1200" dirty="0" smtClean="0"/>
              <a:t>668 </a:t>
            </a:r>
            <a:r>
              <a:rPr lang="ru-RU" sz="1200" dirty="0"/>
              <a:t>(на </a:t>
            </a:r>
            <a:r>
              <a:rPr lang="ru-RU" sz="1200" dirty="0" smtClean="0"/>
              <a:t>54 </a:t>
            </a:r>
            <a:r>
              <a:rPr lang="ru-RU" sz="1200" dirty="0"/>
              <a:t>меньше, чем за аналогичный период прошлого </a:t>
            </a:r>
            <a:r>
              <a:rPr lang="ru-RU" sz="1200" dirty="0" smtClean="0"/>
              <a:t>года (2021г -722 чел.), </a:t>
            </a:r>
            <a:r>
              <a:rPr lang="ru-RU" sz="1200" dirty="0"/>
              <a:t>число выбывших граждан составило </a:t>
            </a:r>
            <a:r>
              <a:rPr lang="ru-RU" sz="1200" dirty="0" smtClean="0"/>
              <a:t>935 </a:t>
            </a:r>
            <a:r>
              <a:rPr lang="ru-RU" sz="1200" dirty="0"/>
              <a:t>(на </a:t>
            </a:r>
            <a:r>
              <a:rPr lang="ru-RU" sz="1200" dirty="0" smtClean="0"/>
              <a:t>27 </a:t>
            </a:r>
            <a:r>
              <a:rPr lang="ru-RU" sz="1200" dirty="0"/>
              <a:t>меньше, чем в </a:t>
            </a:r>
            <a:r>
              <a:rPr lang="ru-RU" sz="1200" dirty="0" smtClean="0"/>
              <a:t>2021 </a:t>
            </a:r>
            <a:r>
              <a:rPr lang="ru-RU" sz="1200" dirty="0"/>
              <a:t>году – </a:t>
            </a:r>
            <a:r>
              <a:rPr lang="ru-RU" sz="1200" dirty="0" smtClean="0"/>
              <a:t>962чел</a:t>
            </a:r>
            <a:r>
              <a:rPr lang="ru-RU" sz="1200" dirty="0"/>
              <a:t>.). </a:t>
            </a:r>
          </a:p>
          <a:p>
            <a:pPr hangingPunct="0"/>
            <a:r>
              <a:rPr lang="ru-RU" sz="1200" dirty="0"/>
              <a:t>Также в отчетном периоде наблюдается значительная естественная убыль населения на </a:t>
            </a:r>
            <a:r>
              <a:rPr lang="ru-RU" sz="1200" dirty="0" smtClean="0"/>
              <a:t>136 </a:t>
            </a:r>
            <a:r>
              <a:rPr lang="ru-RU" sz="1200" dirty="0"/>
              <a:t>человек, родилось </a:t>
            </a:r>
            <a:r>
              <a:rPr lang="ru-RU" sz="1200" dirty="0" smtClean="0"/>
              <a:t>195 детей </a:t>
            </a:r>
            <a:r>
              <a:rPr lang="ru-RU" sz="1200" dirty="0"/>
              <a:t>(на </a:t>
            </a:r>
            <a:r>
              <a:rPr lang="ru-RU" sz="1200" dirty="0" smtClean="0"/>
              <a:t>23 </a:t>
            </a:r>
            <a:r>
              <a:rPr lang="ru-RU" sz="1200" dirty="0"/>
              <a:t>ребенка больше, чем </a:t>
            </a:r>
            <a:r>
              <a:rPr lang="ru-RU" sz="1200" dirty="0" smtClean="0"/>
              <a:t>в 2021 г – 172 ребенка, в 2020 </a:t>
            </a:r>
            <a:r>
              <a:rPr lang="ru-RU" sz="1200" dirty="0"/>
              <a:t>году – 177 ребенка), а умерли </a:t>
            </a:r>
            <a:r>
              <a:rPr lang="ru-RU" sz="1200" dirty="0" smtClean="0"/>
              <a:t>331 </a:t>
            </a:r>
            <a:r>
              <a:rPr lang="ru-RU" sz="1200" dirty="0"/>
              <a:t>человек (на </a:t>
            </a:r>
            <a:r>
              <a:rPr lang="ru-RU" sz="1200" dirty="0" smtClean="0"/>
              <a:t>109 </a:t>
            </a:r>
            <a:r>
              <a:rPr lang="ru-RU" sz="1200" dirty="0"/>
              <a:t>человек </a:t>
            </a:r>
            <a:r>
              <a:rPr lang="ru-RU" sz="1200" dirty="0" smtClean="0"/>
              <a:t>меньше, </a:t>
            </a:r>
            <a:r>
              <a:rPr lang="ru-RU" sz="1200" dirty="0"/>
              <a:t>чем в </a:t>
            </a:r>
            <a:r>
              <a:rPr lang="ru-RU" sz="1200" dirty="0" smtClean="0"/>
              <a:t> 2021 г – 440 человек, в 2020 </a:t>
            </a:r>
            <a:r>
              <a:rPr lang="ru-RU" sz="1200" dirty="0"/>
              <a:t>году - 344 человек). </a:t>
            </a:r>
          </a:p>
          <a:p>
            <a:r>
              <a:rPr lang="ru-RU" sz="1200" b="1" dirty="0" smtClean="0"/>
              <a:t> Уровень </a:t>
            </a:r>
            <a:r>
              <a:rPr lang="ru-RU" sz="1200" b="1" dirty="0"/>
              <a:t>жизни населения</a:t>
            </a:r>
            <a:endParaRPr lang="ru-RU" sz="1200" dirty="0"/>
          </a:p>
          <a:p>
            <a:r>
              <a:rPr lang="ru-RU" sz="1200" b="1" dirty="0"/>
              <a:t> </a:t>
            </a:r>
            <a:r>
              <a:rPr lang="ru-RU" sz="1200" dirty="0" smtClean="0"/>
              <a:t>Средняя </a:t>
            </a:r>
            <a:r>
              <a:rPr lang="ru-RU" sz="1200" dirty="0"/>
              <a:t>заработная плата по муниципальному району по средним организациям без субъектов малого и среднего предпринимательства за период </a:t>
            </a:r>
            <a:r>
              <a:rPr lang="ru-RU" sz="1200" dirty="0" smtClean="0"/>
              <a:t>2022 </a:t>
            </a:r>
            <a:r>
              <a:rPr lang="ru-RU" sz="1200" dirty="0"/>
              <a:t>год составила </a:t>
            </a:r>
            <a:r>
              <a:rPr lang="ru-RU" sz="1200" dirty="0" smtClean="0"/>
              <a:t>45549,5рублей</a:t>
            </a:r>
            <a:r>
              <a:rPr lang="ru-RU" sz="1200" dirty="0"/>
              <a:t>.</a:t>
            </a:r>
          </a:p>
          <a:p>
            <a:pPr hangingPunct="0"/>
            <a:r>
              <a:rPr lang="ru-RU" sz="1200" dirty="0"/>
              <a:t>За </a:t>
            </a:r>
            <a:r>
              <a:rPr lang="ru-RU" sz="1200" dirty="0" smtClean="0"/>
              <a:t>2022 </a:t>
            </a:r>
            <a:r>
              <a:rPr lang="ru-RU" sz="1200" dirty="0"/>
              <a:t>год  численность пенсионеров всех категорий, состоящих на учете в Управлении Пенсионного фонда по Кировскому району, составила </a:t>
            </a:r>
            <a:r>
              <a:rPr lang="ru-RU" sz="1200" dirty="0" smtClean="0"/>
              <a:t>6171 </a:t>
            </a:r>
            <a:r>
              <a:rPr lang="ru-RU" sz="1200" dirty="0"/>
              <a:t>человек. </a:t>
            </a:r>
          </a:p>
          <a:p>
            <a:pPr hangingPunct="0"/>
            <a:r>
              <a:rPr lang="ru-RU" sz="1200" dirty="0"/>
              <a:t>Средний размер назначенной месячной пенсии по всем категориям получателей составил </a:t>
            </a:r>
            <a:r>
              <a:rPr lang="ru-RU" sz="1200" dirty="0" smtClean="0"/>
              <a:t>18736,30 </a:t>
            </a:r>
            <a:r>
              <a:rPr lang="ru-RU" sz="1200" dirty="0"/>
              <a:t>рубля, что на </a:t>
            </a:r>
            <a:r>
              <a:rPr lang="ru-RU" sz="1200" dirty="0" smtClean="0"/>
              <a:t>8,7 % </a:t>
            </a:r>
            <a:r>
              <a:rPr lang="ru-RU" sz="1200" dirty="0"/>
              <a:t>выше уровня прошлого года </a:t>
            </a:r>
            <a:r>
              <a:rPr lang="ru-RU" sz="1200" dirty="0" smtClean="0"/>
              <a:t>(2021г – 16303,01  рублей, 2020г- 14 </a:t>
            </a:r>
            <a:r>
              <a:rPr lang="ru-RU" sz="1200" dirty="0"/>
              <a:t>357,3 рубля) за счет проведенной индексации и перерасчета работающим пенсионерам.</a:t>
            </a:r>
          </a:p>
          <a:p>
            <a:r>
              <a:rPr lang="ru-RU" sz="1200" dirty="0">
                <a:solidFill>
                  <a:srgbClr val="000000"/>
                </a:solidFill>
              </a:rPr>
              <a:t>Среднесписочная численность работающих в организациях района, не относящимся к субъектам малого предпринимательства, за </a:t>
            </a:r>
            <a:r>
              <a:rPr lang="ru-RU" sz="1200" dirty="0" smtClean="0">
                <a:solidFill>
                  <a:srgbClr val="000000"/>
                </a:solidFill>
              </a:rPr>
              <a:t>2022 </a:t>
            </a:r>
            <a:r>
              <a:rPr lang="ru-RU" sz="1200" dirty="0">
                <a:solidFill>
                  <a:srgbClr val="000000"/>
                </a:solidFill>
              </a:rPr>
              <a:t>год составила  </a:t>
            </a:r>
            <a:r>
              <a:rPr lang="ru-RU" sz="1200" dirty="0" smtClean="0">
                <a:solidFill>
                  <a:srgbClr val="000000"/>
                </a:solidFill>
              </a:rPr>
              <a:t>   2863 человек </a:t>
            </a:r>
            <a:r>
              <a:rPr lang="ru-RU" sz="1200" dirty="0">
                <a:solidFill>
                  <a:srgbClr val="000000"/>
                </a:solidFill>
              </a:rPr>
              <a:t>(</a:t>
            </a:r>
            <a:r>
              <a:rPr lang="ru-RU" sz="1200" dirty="0" smtClean="0">
                <a:solidFill>
                  <a:srgbClr val="000000"/>
                </a:solidFill>
              </a:rPr>
              <a:t>95% </a:t>
            </a:r>
            <a:r>
              <a:rPr lang="ru-RU" sz="1200" dirty="0">
                <a:solidFill>
                  <a:srgbClr val="000000"/>
                </a:solidFill>
              </a:rPr>
              <a:t>к уровню 2020 года). </a:t>
            </a:r>
          </a:p>
          <a:p>
            <a:r>
              <a:rPr lang="ru-RU" sz="1200" b="1" dirty="0"/>
              <a:t> </a:t>
            </a:r>
            <a:r>
              <a:rPr lang="ru-RU" sz="1200" b="1" dirty="0" smtClean="0"/>
              <a:t>Занятость </a:t>
            </a:r>
            <a:r>
              <a:rPr lang="ru-RU" sz="1200" b="1" dirty="0"/>
              <a:t>населения и безработица</a:t>
            </a:r>
            <a:endParaRPr lang="ru-RU" sz="1200" dirty="0"/>
          </a:p>
          <a:p>
            <a:r>
              <a:rPr lang="ru-RU" sz="1200" b="1" dirty="0"/>
              <a:t> </a:t>
            </a:r>
            <a:r>
              <a:rPr lang="ru-RU" sz="1200" dirty="0" smtClean="0"/>
              <a:t>На 01.01.2023 </a:t>
            </a:r>
            <a:r>
              <a:rPr lang="ru-RU" sz="1200" dirty="0"/>
              <a:t>года численность безработных граждан Кировского района, состоящих на регистрационном учете в центре занятости, составляет </a:t>
            </a:r>
            <a:r>
              <a:rPr lang="ru-RU" sz="1200" dirty="0" smtClean="0"/>
              <a:t>250 </a:t>
            </a:r>
            <a:r>
              <a:rPr lang="ru-RU" sz="1200" dirty="0"/>
              <a:t>человек. В течение </a:t>
            </a:r>
            <a:r>
              <a:rPr lang="ru-RU" sz="1200" dirty="0" smtClean="0"/>
              <a:t>2022 </a:t>
            </a:r>
            <a:r>
              <a:rPr lang="ru-RU" sz="1200" dirty="0"/>
              <a:t>года в службу занятости за содействием в поиске подходящей работы обратилось </a:t>
            </a:r>
            <a:r>
              <a:rPr lang="ru-RU" sz="1200" dirty="0" smtClean="0"/>
              <a:t>1005 </a:t>
            </a:r>
            <a:r>
              <a:rPr lang="ru-RU" sz="1200" dirty="0"/>
              <a:t>человека, из них 854 человек получили статус безработного, трудоустроено 400 человек.  Напряженность на рынке труда  на </a:t>
            </a:r>
            <a:r>
              <a:rPr lang="ru-RU" sz="1200" dirty="0" smtClean="0"/>
              <a:t>01.01.2023 </a:t>
            </a:r>
            <a:r>
              <a:rPr lang="ru-RU" sz="1200" dirty="0"/>
              <a:t>года составила 1,5 ед. незанятых граждан, приходящихся на 1 вакансию. Уровень зарегистрированной безработицы составил – 3,3%. Население района активно ищет работу через Краевое государственное бюджетное учреждение «Приморский центр занятости населения», а также самостоятельно трудоустраивается за пределами района, вахтовым методом.</a:t>
            </a:r>
          </a:p>
          <a:p>
            <a:r>
              <a:rPr lang="ru-RU" sz="1200" dirty="0"/>
              <a:t>Проводимые службой занятости мероприятия активной политики занятости  сохраняют ситуацию на рынке труда Кировского  района  более стабильной.</a:t>
            </a:r>
          </a:p>
        </p:txBody>
      </p:sp>
    </p:spTree>
    <p:extLst>
      <p:ext uri="{BB962C8B-B14F-4D97-AF65-F5344CB8AC3E}">
        <p14:creationId xmlns:p14="http://schemas.microsoft.com/office/powerpoint/2010/main" val="452516810"/>
      </p:ext>
    </p:extLst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297" y="305426"/>
            <a:ext cx="7979735" cy="594574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000" kern="0" dirty="0" smtClean="0">
                <a:solidFill>
                  <a:srgbClr val="000000"/>
                </a:solidFill>
                <a:latin typeface="Times New Roman" pitchFamily="18" charset="0"/>
              </a:rPr>
              <a:t/>
            </a:r>
            <a:br>
              <a:rPr lang="ru-RU" altLang="ru-RU" sz="2000" kern="0" dirty="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altLang="ru-RU" sz="2000" kern="0" dirty="0" smtClean="0">
                <a:solidFill>
                  <a:srgbClr val="000000"/>
                </a:solidFill>
                <a:latin typeface="Times New Roman" pitchFamily="18" charset="0"/>
              </a:rPr>
              <a:t>Основные </a:t>
            </a:r>
            <a:r>
              <a:rPr lang="ru-RU" altLang="ru-RU" sz="2000" kern="0" dirty="0">
                <a:solidFill>
                  <a:srgbClr val="000000"/>
                </a:solidFill>
                <a:latin typeface="Times New Roman" pitchFamily="18" charset="0"/>
              </a:rPr>
              <a:t>задачи и приоритетные направления бюджетной политики Кировского муниципального района на </a:t>
            </a:r>
            <a:r>
              <a:rPr lang="ru-RU" altLang="ru-RU" sz="2000" kern="0" dirty="0" smtClean="0">
                <a:solidFill>
                  <a:srgbClr val="000000"/>
                </a:solidFill>
                <a:latin typeface="Times New Roman" pitchFamily="18" charset="0"/>
              </a:rPr>
              <a:t>2022 </a:t>
            </a:r>
            <a:r>
              <a:rPr lang="ru-RU" altLang="ru-RU" sz="2000" kern="0" dirty="0">
                <a:solidFill>
                  <a:srgbClr val="000000"/>
                </a:solidFill>
                <a:latin typeface="Times New Roman" pitchFamily="18" charset="0"/>
              </a:rPr>
              <a:t>год</a:t>
            </a:r>
            <a:r>
              <a:rPr lang="ru-RU" altLang="ru-RU" kern="0" dirty="0">
                <a:solidFill>
                  <a:srgbClr val="000000"/>
                </a:solidFill>
                <a:latin typeface="Times New Roman" pitchFamily="18" charset="0"/>
              </a:rPr>
              <a:t/>
            </a:r>
            <a:br>
              <a:rPr lang="ru-RU" altLang="ru-RU" kern="0" dirty="0">
                <a:solidFill>
                  <a:srgbClr val="000000"/>
                </a:solidFill>
                <a:latin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20726"/>
            <a:ext cx="8458200" cy="5645888"/>
          </a:xfrm>
        </p:spPr>
        <p:txBody>
          <a:bodyPr/>
          <a:lstStyle/>
          <a:p>
            <a:pPr algn="just"/>
            <a:r>
              <a:rPr lang="ru-RU" sz="1450" dirty="0"/>
              <a:t>Бюджет Кировского муниципального района на </a:t>
            </a:r>
            <a:r>
              <a:rPr lang="ru-RU" sz="1450" dirty="0" smtClean="0"/>
              <a:t>2022 </a:t>
            </a:r>
            <a:r>
              <a:rPr lang="ru-RU" sz="1450" dirty="0"/>
              <a:t>год и плановый период </a:t>
            </a:r>
            <a:r>
              <a:rPr lang="ru-RU" sz="1450" dirty="0" smtClean="0"/>
              <a:t>2023 </a:t>
            </a:r>
            <a:r>
              <a:rPr lang="ru-RU" sz="1450" dirty="0"/>
              <a:t>и </a:t>
            </a:r>
            <a:r>
              <a:rPr lang="ru-RU" sz="1450" dirty="0" smtClean="0"/>
              <a:t>2024 </a:t>
            </a:r>
            <a:r>
              <a:rPr lang="ru-RU" sz="1450" dirty="0"/>
              <a:t>годов подготовлен с соблюдением требований Бюджетного кодекса Российской Федерации и Положения «О бюджетном устройстве, бюджетном процессе и межбюджетных отношениях в Кировском муниципальном районе.</a:t>
            </a:r>
          </a:p>
          <a:p>
            <a:pPr algn="just"/>
            <a:r>
              <a:rPr lang="ru-RU" sz="1450" dirty="0"/>
              <a:t>Бюджет района сформирован на трехлетний период и отвечает положениям Основных направлений бюджетной и налоговой политики Кировского муниципального района на </a:t>
            </a:r>
            <a:r>
              <a:rPr lang="ru-RU" sz="1450" dirty="0" smtClean="0"/>
              <a:t>2022 </a:t>
            </a:r>
            <a:r>
              <a:rPr lang="ru-RU" sz="1450" dirty="0"/>
              <a:t>год и плановый период </a:t>
            </a:r>
            <a:r>
              <a:rPr lang="ru-RU" sz="1450" dirty="0" smtClean="0"/>
              <a:t>2023 </a:t>
            </a:r>
            <a:r>
              <a:rPr lang="ru-RU" sz="1450" dirty="0"/>
              <a:t>и </a:t>
            </a:r>
            <a:r>
              <a:rPr lang="ru-RU" sz="1450" dirty="0" smtClean="0"/>
              <a:t>2024 </a:t>
            </a:r>
            <a:r>
              <a:rPr lang="ru-RU" sz="1450" dirty="0"/>
              <a:t>годов.</a:t>
            </a:r>
          </a:p>
          <a:p>
            <a:pPr algn="just"/>
            <a:r>
              <a:rPr lang="ru-RU" sz="1450" dirty="0"/>
              <a:t>Бюджетная политика на 2020 – 2022 годы направлена на адаптацию бюджетных ресурсов к новым экономическим реалиям с целью сохранения социальной стабильности в Кировском муниципальном районе, создание условий для устойчивого социально-экономического развития района.</a:t>
            </a:r>
          </a:p>
          <a:p>
            <a:pPr algn="just"/>
            <a:r>
              <a:rPr lang="ru-RU" sz="1450" dirty="0"/>
              <a:t>В приоритетах бюджетной политики Кировского муниципального района на среднесрочный период сохраняется обеспечение исполнения принятых расходных обязательств наиболее эффективным способом, мобилизация внутренних источников, более четкая увязка бюджетных расходов, обеспечение открытости и прозрачности бюджетного процесса.</a:t>
            </a:r>
          </a:p>
          <a:p>
            <a:pPr algn="just"/>
            <a:r>
              <a:rPr lang="ru-RU" sz="1450" dirty="0"/>
              <a:t>Исходя из принципов ответственной бюджетной политики, для поддержания сбалансированности районного бюджета при его формировании приняты меры по включению в бюджет в первоочередном порядке расходов на финансирование действующих расходных обязательств, непринятию новых расходных обязательств, недопущению наращивания объема муниципального долга.</a:t>
            </a:r>
          </a:p>
          <a:p>
            <a:pPr algn="just"/>
            <a:r>
              <a:rPr lang="ru-RU" sz="1450" dirty="0"/>
              <a:t>Формирование бюджетных расходов на </a:t>
            </a:r>
            <a:r>
              <a:rPr lang="ru-RU" sz="1450" dirty="0" smtClean="0"/>
              <a:t>2022 </a:t>
            </a:r>
            <a:r>
              <a:rPr lang="ru-RU" sz="1450" dirty="0"/>
              <a:t>- </a:t>
            </a:r>
            <a:r>
              <a:rPr lang="ru-RU" sz="1450" dirty="0" smtClean="0"/>
              <a:t>2024 </a:t>
            </a:r>
            <a:r>
              <a:rPr lang="ru-RU" sz="1450" dirty="0"/>
              <a:t>годы осуществлено на основе сохранения консервативного подхода.</a:t>
            </a:r>
          </a:p>
          <a:p>
            <a:pPr algn="just"/>
            <a:r>
              <a:rPr lang="ru-RU" sz="1450" dirty="0"/>
              <a:t>Основной задачей стала реализация уже принятых решений в рамках бюджета 2020-2022 годов.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pic>
        <p:nvPicPr>
          <p:cNvPr id="5" name="Picture 4" descr="герб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655256"/>
      </p:ext>
    </p:extLst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83823634"/>
              </p:ext>
            </p:extLst>
          </p:nvPr>
        </p:nvGraphicFramePr>
        <p:xfrm>
          <a:off x="133564" y="2842054"/>
          <a:ext cx="8832862" cy="36987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FD1E93-168C-4E3F-B839-29F00AE4705B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103870" y="0"/>
            <a:ext cx="7547693" cy="887412"/>
          </a:xfrm>
          <a:effectLst>
            <a:outerShdw blurRad="25400" dist="25400" dir="2400000" algn="ctr" rotWithShape="0">
              <a:schemeClr val="bg1">
                <a:alpha val="71000"/>
              </a:scheme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характеристики бюджета Кировского муниципального района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7" name="Picture 4" descr="герб2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253820"/>
              </p:ext>
            </p:extLst>
          </p:nvPr>
        </p:nvGraphicFramePr>
        <p:xfrm>
          <a:off x="712380" y="1076325"/>
          <a:ext cx="8229601" cy="133053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371062"/>
                <a:gridCol w="1456660"/>
                <a:gridCol w="1201479"/>
                <a:gridCol w="1291365"/>
                <a:gridCol w="1269324"/>
                <a:gridCol w="639711"/>
              </a:tblGrid>
              <a:tr h="3377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Исполнено за 12 месяцев 2021 г.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Утверждено на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2022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г.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Уточнено на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2022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г.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Исполнено за 12 месяцев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2022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г.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% исп.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56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 доходы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237 520,42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56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367 919,12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56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ДОХОДОВ: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605 439,54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56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603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762,67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02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1676,85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388994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735900386"/>
              </p:ext>
            </p:extLst>
          </p:nvPr>
        </p:nvGraphicFramePr>
        <p:xfrm>
          <a:off x="0" y="555585"/>
          <a:ext cx="9051403" cy="6302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728454461"/>
              </p:ext>
            </p:extLst>
          </p:nvPr>
        </p:nvGraphicFramePr>
        <p:xfrm>
          <a:off x="5248046" y="1231694"/>
          <a:ext cx="3778995" cy="4722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0093" y="280194"/>
            <a:ext cx="7801128" cy="887412"/>
          </a:xfrm>
          <a:effectLst>
            <a:outerShdw blurRad="25400" dist="25400" dir="2400000" algn="ctr" rotWithShape="0">
              <a:schemeClr val="bg1">
                <a:alpha val="71000"/>
              </a:scheme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бюджета Кировского муниципального района за 2021 год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4" descr="герб2"/>
          <p:cNvPicPr preferRelativeResize="0"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645159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286334462"/>
              </p:ext>
            </p:extLst>
          </p:nvPr>
        </p:nvGraphicFramePr>
        <p:xfrm>
          <a:off x="0" y="0"/>
          <a:ext cx="9144000" cy="6909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972" y="271721"/>
            <a:ext cx="8187070" cy="477520"/>
          </a:xfr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налоговых и неналоговых доходов за 12 месяцев 2021 года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9ED5B1-A891-4EC1-A0FA-F733B810D979}" type="slidenum">
              <a:rPr lang="ru-RU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2238376"/>
            <a:ext cx="2638425" cy="9429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62462" y="2352675"/>
            <a:ext cx="714375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090987" y="3409950"/>
            <a:ext cx="714375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86537" y="2362200"/>
            <a:ext cx="714375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272212" y="4819650"/>
            <a:ext cx="714375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491037" y="4752975"/>
            <a:ext cx="714375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567362" y="1781175"/>
            <a:ext cx="842963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385570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15217</TotalTime>
  <Words>3078</Words>
  <Application>Microsoft Office PowerPoint</Application>
  <PresentationFormat>Экран (4:3)</PresentationFormat>
  <Paragraphs>681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Основные термины и понятия, используемые при составлении бюджета </vt:lpstr>
      <vt:lpstr>Административное деление </vt:lpstr>
      <vt:lpstr>Административное устройство Кировского района</vt:lpstr>
      <vt:lpstr>Итоги социально экономического развития за 2021год</vt:lpstr>
      <vt:lpstr> Основные задачи и приоритетные направления бюджетной политики Кировского муниципального района на 2022 год </vt:lpstr>
      <vt:lpstr>Основные характеристики бюджета Кировского муниципального района</vt:lpstr>
      <vt:lpstr>  Структура доходов бюджета Кировского муниципального района за 2021 год </vt:lpstr>
      <vt:lpstr>Структура налоговых и неналоговых доходов за 12 месяцев 2021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Плата за негативное воздействие на окружающую среду</vt:lpstr>
      <vt:lpstr>Доходы от продажи материальных и нематериальных активов</vt:lpstr>
      <vt:lpstr>Презентация PowerPoint</vt:lpstr>
      <vt:lpstr>Презентация PowerPoint</vt:lpstr>
      <vt:lpstr>РАСХОДЫ БЮДЖЕТА </vt:lpstr>
      <vt:lpstr>Структура расходов бюджета Кировского муниципального района  за 2022 год.</vt:lpstr>
      <vt:lpstr>Структура расходов бюджета Кировского муниципального района за 2022 года.</vt:lpstr>
      <vt:lpstr>Структура расходов районного бюджета  за 2022 год  (тыс. руб.)</vt:lpstr>
      <vt:lpstr>Муниципальные программы</vt:lpstr>
      <vt:lpstr> Показатели районного бюджета по долгосрочным муниципальным программам   за 2022 год </vt:lpstr>
      <vt:lpstr>        Структура бюджета Кировского муниципального района</vt:lpstr>
      <vt:lpstr>Межбюджетные трансферты</vt:lpstr>
      <vt:lpstr>Дотация на выравнивание бюджетной обеспеченности поселений, входящих в состав  Кировского муниципального района за счет краевого бюджета на 01.01.2023г.</vt:lpstr>
      <vt:lpstr>Иные межбюджетные трансферты городским и сельским поселениям на сбалансированность за счет средств местного бюджета</vt:lpstr>
      <vt:lpstr>Контактная информация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Wolf</dc:creator>
  <cp:lastModifiedBy>Марина</cp:lastModifiedBy>
  <cp:revision>952</cp:revision>
  <cp:lastPrinted>2017-06-15T22:27:28Z</cp:lastPrinted>
  <dcterms:created xsi:type="dcterms:W3CDTF">2010-06-18T09:27:04Z</dcterms:created>
  <dcterms:modified xsi:type="dcterms:W3CDTF">2023-04-22T05:56:40Z</dcterms:modified>
</cp:coreProperties>
</file>