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7"/>
  </p:notesMasterIdLst>
  <p:sldIdLst>
    <p:sldId id="256" r:id="rId2"/>
    <p:sldId id="458" r:id="rId3"/>
    <p:sldId id="460" r:id="rId4"/>
    <p:sldId id="461" r:id="rId5"/>
    <p:sldId id="464" r:id="rId6"/>
    <p:sldId id="463" r:id="rId7"/>
    <p:sldId id="418" r:id="rId8"/>
    <p:sldId id="430" r:id="rId9"/>
    <p:sldId id="433" r:id="rId10"/>
    <p:sldId id="434" r:id="rId11"/>
    <p:sldId id="435" r:id="rId12"/>
    <p:sldId id="436" r:id="rId13"/>
    <p:sldId id="437" r:id="rId14"/>
    <p:sldId id="438" r:id="rId15"/>
    <p:sldId id="440" r:id="rId16"/>
    <p:sldId id="439" r:id="rId17"/>
    <p:sldId id="465" r:id="rId18"/>
    <p:sldId id="441" r:id="rId19"/>
    <p:sldId id="442" r:id="rId20"/>
    <p:sldId id="448" r:id="rId21"/>
    <p:sldId id="447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7" r:id="rId30"/>
    <p:sldId id="470" r:id="rId31"/>
    <p:sldId id="466" r:id="rId32"/>
    <p:sldId id="468" r:id="rId33"/>
    <p:sldId id="467" r:id="rId34"/>
    <p:sldId id="469" r:id="rId35"/>
    <p:sldId id="459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375E"/>
    <a:srgbClr val="CCFFFF"/>
    <a:srgbClr val="9966FF"/>
    <a:srgbClr val="CC3300"/>
    <a:srgbClr val="66FFCC"/>
    <a:srgbClr val="10A40C"/>
    <a:srgbClr val="66FFFF"/>
    <a:srgbClr val="FC4C5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 varScale="1">
        <p:scale>
          <a:sx n="82" d="100"/>
          <a:sy n="82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2011E-2"/>
          <c:y val="3.4983904148610245E-2"/>
          <c:w val="0.92825926636236367"/>
          <c:h val="0.89469641017096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2023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67E-3"/>
                  <c:y val="6.1715589331852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31E-2"/>
                  <c:y val="1.0112228624017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ru-RU" baseline="0" dirty="0" smtClean="0"/>
                      <a:t> 942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700215.64</c:v>
                </c:pt>
                <c:pt idx="1">
                  <c:v>711792.39</c:v>
                </c:pt>
                <c:pt idx="2">
                  <c:v>-11576.75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2024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84E-2"/>
                  <c:y val="-3.1806053442483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58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43E-2"/>
                  <c:y val="-4.262719500896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1003902.99</c:v>
                </c:pt>
                <c:pt idx="1">
                  <c:v>952443.45</c:v>
                </c:pt>
                <c:pt idx="2">
                  <c:v>51459.540000000037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50244352"/>
        <c:axId val="197958656"/>
      </c:barChart>
      <c:catAx>
        <c:axId val="15024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7958656"/>
        <c:crosses val="autoZero"/>
        <c:auto val="1"/>
        <c:lblAlgn val="ctr"/>
        <c:lblOffset val="100"/>
        <c:noMultiLvlLbl val="0"/>
      </c:catAx>
      <c:valAx>
        <c:axId val="197958656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1502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95"/>
          <c:y val="0.23721570339839246"/>
          <c:w val="0.13191849442671477"/>
          <c:h val="0.248645155013946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месяцев</a:t>
            </a:r>
            <a:r>
              <a:rPr lang="ru-RU" baseline="0" dirty="0" smtClean="0"/>
              <a:t> </a:t>
            </a:r>
            <a:r>
              <a:rPr lang="ru-RU" dirty="0" smtClean="0"/>
              <a:t>2024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7097945351"/>
          <c:y val="0.1645484196312279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70707391835719"/>
          <c:y val="0.30396356111468409"/>
          <c:w val="0.81154471885706181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2023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272549.57</c:v>
                </c:pt>
                <c:pt idx="1">
                  <c:v>20322.349999999991</c:v>
                </c:pt>
                <c:pt idx="2">
                  <c:v>407343.72000000009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12 месяцев 2023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104.52</c:v>
                </c:pt>
                <c:pt idx="1">
                  <c:v>88.410000000000025</c:v>
                </c:pt>
                <c:pt idx="2">
                  <c:v>98.16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881E-2"/>
          <c:y val="0.36566940712229018"/>
          <c:w val="0.44556802274715668"/>
          <c:h val="0.59594713605381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87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65E-2"/>
                  <c:y val="7.05114093988872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91E-2"/>
                  <c:y val="1.22422455671122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44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722878390201228E-2"/>
                  <c:y val="-5.428678321744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3E-2"/>
                  <c:y val="-2.00796447176940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85E-2"/>
                  <c:y val="-2.1917711071889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295584.7</c:v>
                </c:pt>
                <c:pt idx="1">
                  <c:v>21788.44</c:v>
                </c:pt>
                <c:pt idx="2">
                  <c:v>835.52</c:v>
                </c:pt>
                <c:pt idx="3" formatCode="General">
                  <c:v>20.98</c:v>
                </c:pt>
                <c:pt idx="4" formatCode="General">
                  <c:v>1224.1600000000001</c:v>
                </c:pt>
                <c:pt idx="5">
                  <c:v>4609.3999999999996</c:v>
                </c:pt>
                <c:pt idx="6">
                  <c:v>5738.17</c:v>
                </c:pt>
                <c:pt idx="7" formatCode="#,##0">
                  <c:v>13615.76</c:v>
                </c:pt>
                <c:pt idx="8" formatCode="#,##0">
                  <c:v>910.91</c:v>
                </c:pt>
                <c:pt idx="9" formatCode="#,##0">
                  <c:v>4820.74</c:v>
                </c:pt>
                <c:pt idx="10" formatCode="#,##0">
                  <c:v>2450.65</c:v>
                </c:pt>
                <c:pt idx="11" formatCode="#,##0">
                  <c:v>727.28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213"/>
          <c:y val="0.18645392242636352"/>
          <c:w val="0.44054593175853013"/>
          <c:h val="0.53565725706950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2023</c:v>
                </c:pt>
                <c:pt idx="1">
                  <c:v>12 месяцев 2024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243952</c:v>
                </c:pt>
                <c:pt idx="1">
                  <c:v>295585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19584"/>
        <c:axId val="154821376"/>
      </c:barChart>
      <c:catAx>
        <c:axId val="15481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21376"/>
        <c:crosses val="autoZero"/>
        <c:auto val="1"/>
        <c:lblAlgn val="ctr"/>
        <c:lblOffset val="100"/>
        <c:noMultiLvlLbl val="0"/>
      </c:catAx>
      <c:valAx>
        <c:axId val="154821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481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112E-2"/>
          <c:y val="2.1733228085325091E-2"/>
          <c:w val="0.91540157480314954"/>
          <c:h val="0.693722500806629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2023г.</c:v>
                </c:pt>
                <c:pt idx="1">
                  <c:v>12 месяцев 2024г.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2981</c:v>
                </c:pt>
                <c:pt idx="1">
                  <c:v>5738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4003E-3"/>
                  <c:y val="-3.924726483206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2023г.</c:v>
                </c:pt>
                <c:pt idx="1">
                  <c:v>12 месяцев 2024г.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5141632"/>
        <c:axId val="155143168"/>
        <c:axId val="0"/>
      </c:bar3DChart>
      <c:catAx>
        <c:axId val="15514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5143168"/>
        <c:crossesAt val="0"/>
        <c:auto val="1"/>
        <c:lblAlgn val="ctr"/>
        <c:lblOffset val="100"/>
        <c:noMultiLvlLbl val="0"/>
      </c:catAx>
      <c:valAx>
        <c:axId val="1551431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5514163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37E-4"/>
          <c:y val="0.80796719476090917"/>
          <c:w val="0.91811765936519663"/>
          <c:h val="0.14072903670700887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044395649268295E-2"/>
          <c:y val="8.9991357032486702E-2"/>
          <c:w val="0.84191120870146341"/>
          <c:h val="0.82001728593502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Pt>
            <c:idx val="3"/>
            <c:bubble3D val="0"/>
            <c:explosion val="7"/>
          </c:dPt>
          <c:dPt>
            <c:idx val="6"/>
            <c:bubble3D val="0"/>
            <c:explosion val="80"/>
          </c:dPt>
          <c:dLbls>
            <c:dLbl>
              <c:idx val="0"/>
              <c:layout>
                <c:manualLayout>
                  <c:x val="3.4097816971823375E-2"/>
                  <c:y val="-6.3326660878449802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расходы </a:t>
                    </a:r>
                    <a:r>
                      <a:rPr lang="ru-RU" dirty="0"/>
                      <a:t>42 018,15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5390770842854492"/>
                  <c:y val="-2.4039138946329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</a:t>
                    </a:r>
                    <a:r>
                      <a:rPr lang="ru-RU" dirty="0" smtClean="0"/>
                      <a:t>деятельность </a:t>
                    </a:r>
                    <a:r>
                      <a:rPr lang="ru-RU" dirty="0"/>
                      <a:t>77,99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901050733232336E-2"/>
                  <c:y val="0.108204561251325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</a:t>
                    </a:r>
                    <a:r>
                      <a:rPr lang="ru-RU" dirty="0"/>
                      <a:t>112 271,97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9360428038517211"/>
                  <c:y val="-0.104693257304606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 </a:t>
                    </a:r>
                    <a:r>
                      <a:rPr lang="ru-RU" dirty="0"/>
                      <a:t>2 245,63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639493443383308E-2"/>
                  <c:y val="-0.209302092180633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</a:t>
                    </a:r>
                    <a:r>
                      <a:rPr lang="ru-RU" dirty="0" smtClean="0"/>
                      <a:t>среды </a:t>
                    </a:r>
                    <a:r>
                      <a:rPr lang="ru-RU" dirty="0"/>
                      <a:t>757,25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8966314551085488"/>
                  <c:y val="-0.411213187688572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 </a:t>
                    </a:r>
                    <a:r>
                      <a:rPr lang="ru-RU" dirty="0"/>
                      <a:t>658 856,20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4943577699107036"/>
                  <c:y val="-9.40133281171161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</a:t>
                    </a:r>
                  </a:p>
                  <a:p>
                    <a:r>
                      <a:rPr lang="ru-RU" dirty="0" smtClean="0"/>
                      <a:t>36 </a:t>
                    </a:r>
                    <a:r>
                      <a:rPr lang="ru-RU" dirty="0"/>
                      <a:t>224,52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88301466393602E-2"/>
                  <c:y val="-5.70416176990342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33 773,50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28208094991030819"/>
                  <c:y val="5.696132783688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Физкультура </a:t>
                    </a:r>
                    <a:r>
                      <a:rPr lang="ru-RU" dirty="0"/>
                      <a:t>650,00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9186494460565854E-2"/>
                  <c:y val="0.130575717669358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 </a:t>
                    </a:r>
                    <a:r>
                      <a:rPr lang="ru-RU" dirty="0"/>
                      <a:t>4,94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6744364846013925E-2"/>
                  <c:y val="5.53224700625080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 </a:t>
                    </a:r>
                    <a:r>
                      <a:rPr lang="ru-RU" dirty="0"/>
                      <a:t>24 190,80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Культра, кинематография</c:v>
                </c:pt>
                <c:pt idx="9">
                  <c:v>Физкультура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42018.15</c:v>
                </c:pt>
                <c:pt idx="1">
                  <c:v>0</c:v>
                </c:pt>
                <c:pt idx="2">
                  <c:v>77.989999999999995</c:v>
                </c:pt>
                <c:pt idx="3">
                  <c:v>112271.97</c:v>
                </c:pt>
                <c:pt idx="4">
                  <c:v>2245.63</c:v>
                </c:pt>
                <c:pt idx="5">
                  <c:v>757.25</c:v>
                </c:pt>
                <c:pt idx="6">
                  <c:v>658856.19999999995</c:v>
                </c:pt>
                <c:pt idx="7">
                  <c:v>36224.519999999997</c:v>
                </c:pt>
                <c:pt idx="8">
                  <c:v>33773.5</c:v>
                </c:pt>
                <c:pt idx="9">
                  <c:v>650</c:v>
                </c:pt>
                <c:pt idx="10">
                  <c:v>4.9400000000000004</c:v>
                </c:pt>
                <c:pt idx="11">
                  <c:v>24190.799999999999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Культра, кинематография</c:v>
                </c:pt>
                <c:pt idx="9">
                  <c:v>Физкультура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4.4116162487127193</c:v>
                </c:pt>
                <c:pt idx="1">
                  <c:v>0</c:v>
                </c:pt>
                <c:pt idx="2">
                  <c:v>8.1884126558904886E-3</c:v>
                </c:pt>
                <c:pt idx="3">
                  <c:v>11.78778330618999</c:v>
                </c:pt>
                <c:pt idx="4">
                  <c:v>0.2357756778105829</c:v>
                </c:pt>
                <c:pt idx="5">
                  <c:v>7.95060326153747E-2</c:v>
                </c:pt>
                <c:pt idx="6">
                  <c:v>69.175361539837354</c:v>
                </c:pt>
                <c:pt idx="7">
                  <c:v>3.8033250163041177</c:v>
                </c:pt>
                <c:pt idx="8">
                  <c:v>3.5459848036122255</c:v>
                </c:pt>
                <c:pt idx="9">
                  <c:v>6.8245521558261552E-2</c:v>
                </c:pt>
                <c:pt idx="10">
                  <c:v>5.1866596384278778E-4</c:v>
                </c:pt>
                <c:pt idx="11">
                  <c:v>2.5398673275562977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14055" custLinFactNeighborY="-99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196890" custScaleY="127469" custLinFactNeighborX="67979" custLinFactNeighborY="2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3181" custLinFactNeighborX="-78928" custLinFactNeighborY="-76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183000" custScaleY="107853" custLinFactNeighborX="-65555" custLinFactNeighborY="6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92734" custLinFactX="-70884" custLinFactNeighborX="-100000" custLinFactNeighborY="99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188050" custScaleY="82666" custLinFactX="-89159" custLinFactNeighborX="-100000" custLinFactNeighborY="14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92364" y="2263475"/>
          <a:ext cx="1334159" cy="15188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94417" y="533894"/>
          <a:ext cx="1564431" cy="1371738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392" y="600869"/>
        <a:ext cx="1430481" cy="1237788"/>
      </dsp:txXfrm>
    </dsp:sp>
    <dsp:sp modelId="{A3DF3B78-772F-4359-8DB9-8FC211807BA1}">
      <dsp:nvSpPr>
        <dsp:cNvPr id="0" name=""/>
        <dsp:cNvSpPr/>
      </dsp:nvSpPr>
      <dsp:spPr>
        <a:xfrm>
          <a:off x="2303020" y="599250"/>
          <a:ext cx="3216162" cy="161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03020" y="599250"/>
        <a:ext cx="3216162" cy="1619656"/>
      </dsp:txXfrm>
    </dsp:sp>
    <dsp:sp modelId="{53A251A0-B944-4BA8-81C0-84031743A461}">
      <dsp:nvSpPr>
        <dsp:cNvPr id="0" name=""/>
        <dsp:cNvSpPr/>
      </dsp:nvSpPr>
      <dsp:spPr>
        <a:xfrm rot="16200000">
          <a:off x="92366" y="2296511"/>
          <a:ext cx="1334159" cy="15188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394412" y="2235220"/>
          <a:ext cx="1621028" cy="1464884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935" y="2306743"/>
        <a:ext cx="1477982" cy="1321838"/>
      </dsp:txXfrm>
    </dsp:sp>
    <dsp:sp modelId="{BA9FF782-DDB2-4D47-97E6-2F221035A0D0}">
      <dsp:nvSpPr>
        <dsp:cNvPr id="0" name=""/>
        <dsp:cNvSpPr/>
      </dsp:nvSpPr>
      <dsp:spPr>
        <a:xfrm>
          <a:off x="2351847" y="2478821"/>
          <a:ext cx="2989272" cy="137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2351847" y="2478821"/>
        <a:ext cx="2989272" cy="1370410"/>
      </dsp:txXfrm>
    </dsp:sp>
    <dsp:sp modelId="{485F9950-F438-4A2B-AC67-C55BF8A103AE}">
      <dsp:nvSpPr>
        <dsp:cNvPr id="0" name=""/>
        <dsp:cNvSpPr/>
      </dsp:nvSpPr>
      <dsp:spPr>
        <a:xfrm>
          <a:off x="394421" y="4224952"/>
          <a:ext cx="1625363" cy="1457856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600" y="4296131"/>
        <a:ext cx="1483005" cy="1315498"/>
      </dsp:txXfrm>
    </dsp:sp>
    <dsp:sp modelId="{BDF43623-D49A-4100-AE14-7D7EE1F8C98B}">
      <dsp:nvSpPr>
        <dsp:cNvPr id="0" name=""/>
        <dsp:cNvSpPr/>
      </dsp:nvSpPr>
      <dsp:spPr>
        <a:xfrm>
          <a:off x="2359004" y="4454426"/>
          <a:ext cx="3071762" cy="105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2359004" y="4454426"/>
        <a:ext cx="3071762" cy="105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0.52317</cdr:x>
      <cdr:y>0.32784</cdr:y>
    </cdr:from>
    <cdr:to>
      <cdr:x>1</cdr:x>
      <cdr:y>0.49861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8734" y="1455749"/>
          <a:ext cx="1721469" cy="758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329 826,36 тыс.руб.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30,85%</a:t>
          </a:r>
          <a:endParaRPr lang="ru-RU" sz="11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0.59611</cdr:x>
      <cdr:y>0.79737</cdr:y>
    </cdr:from>
    <cdr:to>
      <cdr:x>1</cdr:x>
      <cdr:y>0.91297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52078" y="3540677"/>
          <a:ext cx="1458125" cy="51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22 500,00  тыс.руб.; 22,41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0.73216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5290" y="2680874"/>
          <a:ext cx="1594734" cy="570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651 576,6 тыс.руб.; 64,90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12 месяцев 2024 года, тыс.руб.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A432C8-69A7-458B-9684-2BFA64B3194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A3A3-94A6-4E5B-AF39-173ACA3E61CC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33D019-A32C-4EAD-B8E6-DBDA699692FD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CD4847-11EF-4466-A8AD-85CDB7B4911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E976D3-5B7F-4300-ABED-C91F1B2AE209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DC1E59-17DD-41CE-97CA-624A472382D4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>
              <a:buClr>
                <a:prstClr val="black">
                  <a:shade val="95000"/>
                </a:prstClr>
              </a:buClr>
              <a:defRPr/>
            </a:pPr>
            <a:r>
              <a:rPr lang="ru-RU" sz="2400" b="1" dirty="0">
                <a:solidFill>
                  <a:srgbClr val="7598D9">
                    <a:lumMod val="75000"/>
                  </a:srgbClr>
                </a:solidFill>
                <a:cs typeface="Times New Roman" panose="02020603050405020304" pitchFamily="18" charset="0"/>
              </a:rPr>
              <a:t>Кировского</a:t>
            </a:r>
          </a:p>
          <a:p>
            <a:pPr lvl="0" algn="ctr">
              <a:buClr>
                <a:prstClr val="black">
                  <a:shade val="95000"/>
                </a:prstClr>
              </a:buClr>
              <a:defRPr/>
            </a:pPr>
            <a:r>
              <a:rPr lang="ru-RU" sz="2400" b="1" dirty="0">
                <a:solidFill>
                  <a:srgbClr val="7598D9">
                    <a:lumMod val="75000"/>
                  </a:srgbClr>
                </a:solidFill>
                <a:cs typeface="Times New Roman" panose="02020603050405020304" pitchFamily="18" charset="0"/>
              </a:rPr>
              <a:t>муниципального района</a:t>
            </a:r>
          </a:p>
          <a:p>
            <a:pPr lvl="0" algn="ctr">
              <a:buClr>
                <a:prstClr val="black">
                  <a:shade val="95000"/>
                </a:prstClr>
              </a:buClr>
              <a:defRPr/>
            </a:pPr>
            <a:r>
              <a:rPr lang="ru-RU" sz="2400" b="1" dirty="0">
                <a:solidFill>
                  <a:srgbClr val="7598D9">
                    <a:lumMod val="75000"/>
                  </a:srgbClr>
                </a:solidFill>
                <a:cs typeface="Times New Roman" panose="02020603050405020304" pitchFamily="18" charset="0"/>
              </a:rPr>
              <a:t>За 12 месяцев 2024 года</a:t>
            </a:r>
          </a:p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34827" y="1296608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4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1843333" cy="141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2024 года (352 326,38 тыс. руб.) составила 83,9%  или 295 584,7 тыс. руб.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Думы Кировского муниципального района от 29.06.2023г.  № 120-НПА на 2024 год и на плановый период 2025 и 2026 годов, принята замена дотации на выравнивание бюджетной обеспеченности района дополнительным нормативом отчислений от НДФЛ в размере 100%.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361" y="347059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12 месяцев 2024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2141160"/>
              </p:ext>
            </p:extLst>
          </p:nvPr>
        </p:nvGraphicFramePr>
        <p:xfrm>
          <a:off x="414000" y="3307651"/>
          <a:ext cx="4736734" cy="317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9363" y="3005448"/>
            <a:ext cx="35416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112,98%. В сравнении с предыдущим годом поступление увеличилось на 51 632,72 тыс. руб. или на 21,17%.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доходов по данному виду налога объясняется тем, что в 2023 году прошла индексация заработной платы работникам государственных учреждений Приморского края с 1 октября 2023 года на 10,9%, с 1 декабря 2023 года на 18,47%. 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97" y="1535368"/>
            <a:ext cx="7147504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17" y="1896340"/>
            <a:ext cx="7034384" cy="692497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2024 года поступления по ЕНВД (перерасчеты, недоимка и задолженность по соответствующему платежу) составили 20,98 тыс. руб. или 99,9% от уточненного планового назначения.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2701" y="2608266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709" y="2985961"/>
            <a:ext cx="67215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2024 года поступления по ЕСХН – 1 224,16 тыс. руб. при установленном годовом плане 1 249,00 тыс. руб. Выполнение составило 98,01%. В сравнении с предыдущим годом поступление сократилось на 1 912,73 тыс. руб. или на 60,98%.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" y="2591597"/>
            <a:ext cx="165927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13422" y="3956810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00" y="4312366"/>
            <a:ext cx="1256263" cy="1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565" y="4305309"/>
            <a:ext cx="760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2024 года составило 4 609,4 тыс. руб., при установленном годовом плане 4 734,00 тыс. руб. выполнение составило – 97,4%, в сравнении с предыдущим годом поступление увеличилось на  2 460,08 тыс. руб. или  на 114,46 %.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82" y="1614386"/>
            <a:ext cx="1303868" cy="1032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873096" y="241294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579848"/>
            <a:ext cx="7836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 2024 года акцизов поступило 21 788,44 тыс. руб. при плане 21 015,00 тыс. руб., что составляет 103,68%. В сравнении с аналогичным периодом прошлого года поступление увеличилось на 1 946,79 тыс. руб. или на 9,81%. Акцизы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" y="5234608"/>
            <a:ext cx="1581839" cy="1170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4000" y="5141152"/>
            <a:ext cx="720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0920" y="5464326"/>
            <a:ext cx="6358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831,00  тыс. руб. исполнение за 12 месяцев 2024 года составило 835,52 тыс. руб. или 100,54%. В сравнении с аналогичным периодом 2023 года поступления увеличились на 225,89 тыс. руб. (или на 37,05%).В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 поступает 2% согласно закона Приморского края от 20.12.2022 № 253-КЗ «О краевом бюджете на 2023 год и плановый период 2024 и 2025 годов» </a:t>
            </a:r>
          </a:p>
        </p:txBody>
      </p:sp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9822743"/>
              </p:ext>
            </p:extLst>
          </p:nvPr>
        </p:nvGraphicFramePr>
        <p:xfrm>
          <a:off x="207451" y="2859701"/>
          <a:ext cx="8410945" cy="384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212593" y="5806222"/>
            <a:ext cx="395076" cy="365125"/>
          </a:xfrm>
        </p:spPr>
        <p:txBody>
          <a:bodyPr>
            <a:normAutofit/>
          </a:bodyPr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060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12 месяцев 2024 года поступило 5 763,17 тыс. руб. или 117,62%. уточненного годового плана (4900,00 тыс. руб.), в том числе: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госпошлина, администрируемая федеральным органом власти в соответствии с прогнозом МИФНС № 9 – исполнение составило 5 738,17 тыс. руб. или 117,11%;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выдачу разрешений на установку рекламных конструкций (УМСАПЭ), исполнение составило 25,00 тыс. руб.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на 2 776,74 тыс. руб. или  на 92,46%,  в связи с увеличением количества дел, рассматриваемых в судах общей юрисдикции, мировыми судьями.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046" y="1153927"/>
            <a:ext cx="856448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 на 01.01.2025 года составило 3 513,88 тыс. руб., при установленном годовом плане 5 335,88 тыс. руб.,  выполнение составило – 65,85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/>
                <a:ea typeface="Times New Roman"/>
              </a:rPr>
              <a:t>Доходы </a:t>
            </a:r>
            <a:r>
              <a:rPr lang="ru-RU" sz="1400" b="1" dirty="0">
                <a:latin typeface="Times New Roman"/>
                <a:ea typeface="Times New Roman"/>
              </a:rPr>
              <a:t>от оказания платных услуг и компенсации </a:t>
            </a:r>
            <a:r>
              <a:rPr lang="ru-RU" sz="1400" b="1" dirty="0" smtClean="0">
                <a:latin typeface="Times New Roman"/>
                <a:ea typeface="Times New Roman"/>
              </a:rPr>
              <a:t>затрат. </a:t>
            </a:r>
            <a:r>
              <a:rPr lang="ru-RU" sz="1400" dirty="0" smtClean="0">
                <a:latin typeface="Times New Roman"/>
                <a:ea typeface="Times New Roman"/>
              </a:rPr>
              <a:t>При </a:t>
            </a:r>
            <a:r>
              <a:rPr lang="ru-RU" sz="1400" dirty="0">
                <a:latin typeface="Times New Roman"/>
                <a:ea typeface="Times New Roman"/>
              </a:rPr>
              <a:t>плановых значениях 1 296,61 тыс. руб., исполнение составило 1 295,79 тыс. руб. или 99,94%, в том числе</a:t>
            </a:r>
            <a:r>
              <a:rPr lang="ru-RU" sz="1400" dirty="0" smtClean="0"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400" b="1" i="1" dirty="0" smtClean="0">
                <a:latin typeface="Times New Roman"/>
                <a:ea typeface="Times New Roman"/>
              </a:rPr>
              <a:t>- </a:t>
            </a:r>
            <a:r>
              <a:rPr lang="ru-RU" sz="1400" b="1" i="1" dirty="0">
                <a:latin typeface="Times New Roman"/>
                <a:ea typeface="Times New Roman"/>
              </a:rPr>
              <a:t>Доходы, поступающие в порядке возмещения расходов, понесенных в связи с эксплуатацией имущества муниципальных </a:t>
            </a:r>
            <a:r>
              <a:rPr lang="ru-RU" sz="1400" b="1" i="1" dirty="0" smtClean="0">
                <a:latin typeface="Times New Roman"/>
                <a:ea typeface="Times New Roman"/>
              </a:rPr>
              <a:t>районов. </a:t>
            </a: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На 01.01.2025 года поступило 998,33 тыс. руб., выполнение годового плана составило 100,17%  при плане 996,61 тыс. руб.: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1. УМСАПЭ на 2024 год заключено 19 договоров на возмещение эксплуатационных расходов. При плане 852,07 тыс. руб. исполнение составило 853,8 тыс. руб. или 100,2 % . Перевыполнение плана связано с оплатой задолженности за 2023 </a:t>
            </a:r>
            <a:r>
              <a:rPr lang="ru-RU" sz="1400" dirty="0" smtClean="0">
                <a:latin typeface="Times New Roman"/>
                <a:ea typeface="Times New Roman"/>
              </a:rPr>
              <a:t>год.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2. МКУ «ЦОМОУ» в 2024 году заключено два договора на возмещение эксплуатационных расходов. При плане 144,54 тыс. руб. исполнение составило 144,54 тыс. руб. или 100</a:t>
            </a:r>
            <a:r>
              <a:rPr lang="ru-RU" sz="1400" dirty="0" smtClean="0">
                <a:latin typeface="Times New Roman"/>
                <a:ea typeface="Times New Roman"/>
              </a:rPr>
              <a:t>%.                                                                      </a:t>
            </a:r>
            <a:r>
              <a:rPr lang="ru-RU" sz="1400" b="1" i="1" dirty="0" smtClean="0">
                <a:latin typeface="Times New Roman"/>
                <a:ea typeface="Times New Roman"/>
              </a:rPr>
              <a:t>- </a:t>
            </a:r>
            <a:r>
              <a:rPr lang="ru-RU" sz="1400" b="1" i="1" dirty="0">
                <a:latin typeface="Times New Roman"/>
                <a:ea typeface="Times New Roman"/>
              </a:rPr>
              <a:t>Прочие доходы от компенсации затрат бюджетов муниципальных </a:t>
            </a:r>
            <a:r>
              <a:rPr lang="ru-RU" sz="1400" b="1" i="1" dirty="0" smtClean="0">
                <a:latin typeface="Times New Roman"/>
                <a:ea typeface="Times New Roman"/>
              </a:rPr>
              <a:t>районов. </a:t>
            </a:r>
            <a:r>
              <a:rPr lang="ru-RU" sz="1400" dirty="0" smtClean="0">
                <a:latin typeface="Times New Roman"/>
                <a:ea typeface="Times New Roman"/>
              </a:rPr>
              <a:t>При </a:t>
            </a:r>
            <a:r>
              <a:rPr lang="ru-RU" sz="1400" dirty="0">
                <a:latin typeface="Times New Roman"/>
                <a:ea typeface="Times New Roman"/>
              </a:rPr>
              <a:t>плановых значениях 300,00 тыс. руб. исполнение составило 297,45 тыс. руб. или 99,15%</a:t>
            </a:r>
            <a:r>
              <a:rPr lang="ru-RU" sz="1400" i="1" dirty="0">
                <a:latin typeface="Times New Roman"/>
                <a:ea typeface="Times New Roman"/>
              </a:rPr>
              <a:t> (возмещение ущерба по решению </a:t>
            </a:r>
            <a:r>
              <a:rPr lang="ru-RU" sz="1400" i="1" dirty="0" smtClean="0">
                <a:latin typeface="Times New Roman"/>
                <a:ea typeface="Times New Roman"/>
              </a:rPr>
              <a:t>суда).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71" y="4799843"/>
            <a:ext cx="2317956" cy="190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70" y="5286852"/>
            <a:ext cx="1458666" cy="135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1081" y="302359"/>
            <a:ext cx="845520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/>
                <a:ea typeface="Times New Roman"/>
              </a:rPr>
              <a:t> Доходы</a:t>
            </a:r>
            <a:r>
              <a:rPr lang="ru-RU" sz="1400" b="1" dirty="0">
                <a:latin typeface="Times New Roman"/>
                <a:ea typeface="Times New Roman"/>
              </a:rPr>
              <a:t>, получаемые в виде арендной платы за земельные участки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За </a:t>
            </a:r>
            <a:r>
              <a:rPr lang="ru-RU" sz="1400" dirty="0">
                <a:latin typeface="Times New Roman"/>
                <a:ea typeface="Times New Roman"/>
              </a:rPr>
              <a:t>12 месяцев 2024 года при уточненном годовом плане 8 623,04 тыс. руб. выполнение плана по аренде земельных участков составило 8 748,11 тыс. руб. или  101,45%, из них:</a:t>
            </a:r>
          </a:p>
          <a:p>
            <a:pPr algn="just">
              <a:spcBef>
                <a:spcPts val="0"/>
              </a:spcBef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</a:t>
            </a:r>
            <a:r>
              <a:rPr lang="ru-RU" sz="1400" b="1" i="1" dirty="0">
                <a:latin typeface="Times New Roman"/>
                <a:ea typeface="Times New Roman"/>
              </a:rPr>
              <a:t>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участков: </a:t>
            </a:r>
            <a:r>
              <a:rPr lang="ru-RU" sz="1400" dirty="0">
                <a:latin typeface="Times New Roman"/>
                <a:ea typeface="Times New Roman"/>
              </a:rPr>
              <a:t>при уточненном годовом плане </a:t>
            </a:r>
            <a:r>
              <a:rPr lang="ru-RU" sz="1400" dirty="0" smtClean="0">
                <a:latin typeface="Times New Roman"/>
                <a:ea typeface="Times New Roman"/>
              </a:rPr>
              <a:t>6 912,00 </a:t>
            </a:r>
            <a:r>
              <a:rPr lang="ru-RU" sz="1400" dirty="0">
                <a:latin typeface="Times New Roman"/>
                <a:ea typeface="Times New Roman"/>
              </a:rPr>
              <a:t>тыс. руб. в бюджет района поступило – </a:t>
            </a:r>
            <a:r>
              <a:rPr lang="ru-RU" sz="1400" dirty="0" smtClean="0">
                <a:latin typeface="Times New Roman"/>
                <a:ea typeface="Times New Roman"/>
              </a:rPr>
              <a:t>7 090,87 </a:t>
            </a:r>
            <a:r>
              <a:rPr lang="ru-RU" sz="1400" dirty="0">
                <a:latin typeface="Times New Roman"/>
                <a:ea typeface="Times New Roman"/>
              </a:rPr>
              <a:t>тыс. руб. или 102,59</a:t>
            </a:r>
            <a:r>
              <a:rPr lang="ru-RU" sz="1400" dirty="0" smtClean="0">
                <a:latin typeface="Times New Roman"/>
                <a:ea typeface="Times New Roman"/>
              </a:rPr>
              <a:t>%.</a:t>
            </a:r>
          </a:p>
          <a:p>
            <a:pPr>
              <a:spcBef>
                <a:spcPts val="0"/>
              </a:spcBef>
            </a:pPr>
            <a:endParaRPr lang="ru-RU" sz="1400" b="1" i="1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</a:t>
            </a:r>
            <a:r>
              <a:rPr lang="ru-RU" sz="1400" b="1" i="1" dirty="0">
                <a:latin typeface="Times New Roman"/>
                <a:ea typeface="Times New Roman"/>
              </a:rPr>
              <a:t>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учреждений:</a:t>
            </a:r>
            <a:r>
              <a:rPr lang="ru-RU" sz="1400" i="1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при годовом плане 331,87 тыс. руб. в бюджет района поступило на 01.01.2025 год 157,16 тыс. руб. или 47,35%.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endParaRPr lang="ru-RU" sz="1400" b="1" i="1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</a:t>
            </a:r>
            <a:r>
              <a:rPr lang="ru-RU" sz="1400" b="1" i="1" dirty="0">
                <a:latin typeface="Times New Roman"/>
                <a:ea typeface="Times New Roman"/>
              </a:rPr>
              <a:t>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</a:r>
            <a:r>
              <a:rPr lang="ru-RU" sz="1400" b="1" i="1" dirty="0" smtClean="0">
                <a:latin typeface="Times New Roman"/>
                <a:ea typeface="Times New Roman"/>
              </a:rPr>
              <a:t>. </a:t>
            </a:r>
            <a:r>
              <a:rPr lang="ru-RU" sz="1400" dirty="0" smtClean="0">
                <a:latin typeface="Times New Roman"/>
                <a:ea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</a:rPr>
              <a:t>2024 году управлением муниципальной собственности, архитектуры и правовой экспертизы администрации КМР заключено 70 договоров аренды земельных участков, расположенных в границах сельских поселений. При годовом плане 1 379,17 тыс. руб. исполнение составило 1 500,08 тыс. руб. или 108,77%.  Перевыполнение плана на отчетную дату связано тем, что часть арендаторов внесли в декабре 2024 года платежи по договорам аренды земельных участков за январь 2025 года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0817" y="2847513"/>
            <a:ext cx="852334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i="1" dirty="0">
                <a:latin typeface="Times New Roman"/>
                <a:ea typeface="Times New Roman"/>
              </a:rPr>
              <a:t>от продажи земельных участков городских поселений</a:t>
            </a:r>
            <a:r>
              <a:rPr lang="ru-RU" sz="1600" dirty="0">
                <a:latin typeface="Times New Roman"/>
                <a:ea typeface="Times New Roman"/>
              </a:rPr>
              <a:t> за 12 месяцев 2024 года составили – 2 251,86  тыс. руб. или 103,68 % к годовому плану (2 172,00 тыс. руб.), из них: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Times New Roman"/>
              </a:rPr>
              <a:t>- Кировское ГП: при плане 250,00 тыс. руб. исполнение составило 113,49 тыс. руб. или 53,4</a:t>
            </a:r>
            <a:r>
              <a:rPr lang="ru-RU" sz="1600" dirty="0">
                <a:latin typeface="Times New Roman"/>
                <a:ea typeface="Times New Roman"/>
              </a:rPr>
              <a:t>%. Невыполнение плана объясняется тем, что продажа земли носит заявительный характер.</a:t>
            </a:r>
            <a:r>
              <a:rPr lang="ru-RU" sz="1600" i="1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Times New Roman"/>
              </a:rPr>
              <a:t>Всего Кировским ГП по состоянию на 01.01.2025 года заключено 39 договоров на продажу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Times New Roman"/>
              </a:rPr>
              <a:t>- </a:t>
            </a:r>
            <a:r>
              <a:rPr lang="ru-RU" sz="1600" i="1" dirty="0" err="1">
                <a:latin typeface="Times New Roman"/>
                <a:ea typeface="Times New Roman"/>
              </a:rPr>
              <a:t>Горноключевское</a:t>
            </a:r>
            <a:r>
              <a:rPr lang="ru-RU" sz="1600" i="1" dirty="0">
                <a:latin typeface="Times New Roman"/>
                <a:ea typeface="Times New Roman"/>
              </a:rPr>
              <a:t> ГП: при плане 1 922,00 тыс. руб. исполнение составило 2 118,37 тыс. руб. или 136,32 %. Заключено 26 договоров купли-продажи.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dirty="0">
                <a:latin typeface="Times New Roman"/>
                <a:ea typeface="Times New Roman"/>
              </a:rPr>
              <a:t>Доходы от продажи земельных участков сельских </a:t>
            </a:r>
            <a:r>
              <a:rPr lang="ru-RU" sz="1600" b="1" i="1" dirty="0" smtClean="0">
                <a:latin typeface="Times New Roman"/>
                <a:ea typeface="Times New Roman"/>
              </a:rPr>
              <a:t>поселений</a:t>
            </a:r>
            <a:r>
              <a:rPr lang="ru-RU" sz="1600" b="1" dirty="0">
                <a:latin typeface="Times New Roman"/>
                <a:ea typeface="Times New Roman"/>
              </a:rPr>
              <a:t>.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01.01.2025 поступления составили 11,53 тыс</a:t>
            </a:r>
            <a:r>
              <a:rPr lang="ru-RU" sz="1600" dirty="0" smtClean="0">
                <a:latin typeface="Times New Roman"/>
                <a:ea typeface="Times New Roman"/>
              </a:rPr>
              <a:t>. руб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dirty="0" smtClean="0">
                <a:latin typeface="Times New Roman"/>
                <a:ea typeface="Times New Roman"/>
              </a:rPr>
              <a:t>или 99,37</a:t>
            </a:r>
            <a:r>
              <a:rPr lang="ru-RU" sz="1600" dirty="0">
                <a:latin typeface="Times New Roman"/>
                <a:ea typeface="Times New Roman"/>
              </a:rPr>
              <a:t>% </a:t>
            </a:r>
            <a:r>
              <a:rPr lang="ru-RU" sz="1600" dirty="0" smtClean="0">
                <a:latin typeface="Times New Roman"/>
                <a:ea typeface="Times New Roman"/>
              </a:rPr>
              <a:t> от </a:t>
            </a:r>
            <a:r>
              <a:rPr lang="ru-RU" sz="1600" dirty="0">
                <a:latin typeface="Times New Roman"/>
                <a:ea typeface="Times New Roman"/>
              </a:rPr>
              <a:t>уточненного 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плана </a:t>
            </a:r>
            <a:r>
              <a:rPr lang="ru-RU" sz="1600" dirty="0">
                <a:latin typeface="Times New Roman"/>
                <a:ea typeface="Times New Roman"/>
              </a:rPr>
              <a:t>(11,6 тыс</a:t>
            </a:r>
            <a:r>
              <a:rPr lang="ru-RU" sz="1600" dirty="0" smtClean="0">
                <a:latin typeface="Times New Roman"/>
                <a:ea typeface="Times New Roman"/>
              </a:rPr>
              <a:t>. руб</a:t>
            </a:r>
            <a:r>
              <a:rPr lang="ru-RU" sz="1600" dirty="0">
                <a:latin typeface="Times New Roman"/>
                <a:ea typeface="Times New Roman"/>
              </a:rPr>
              <a:t>.).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40" y="170600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238169" y="5757379"/>
            <a:ext cx="401737" cy="395654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816" y="577449"/>
            <a:ext cx="85233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имущества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уточненному плану на 2024 год запланирован доход от продажи имущества в сумме 2 557,35 тыс. руб.  Исполнение составило 2 557,35 тыс. руб. (в том числе НДС 158,0 тыс. руб.) или 100% от годового плана. Доход получен от продажи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/>
                <a:ea typeface="Times New Roman"/>
              </a:rPr>
              <a:t>земельного </a:t>
            </a:r>
            <a:r>
              <a:rPr lang="ru-RU" sz="1400" i="1" dirty="0">
                <a:latin typeface="Times New Roman"/>
                <a:ea typeface="Times New Roman"/>
              </a:rPr>
              <a:t>участка и здания в с. Большие Ключи на общую сумму 1 373,05 тыс. руб.(в </a:t>
            </a:r>
            <a:r>
              <a:rPr lang="ru-RU" sz="1400" i="1" dirty="0" err="1">
                <a:latin typeface="Times New Roman"/>
                <a:ea typeface="Times New Roman"/>
              </a:rPr>
              <a:t>т.ч</a:t>
            </a:r>
            <a:r>
              <a:rPr lang="ru-RU" sz="1400" i="1" dirty="0">
                <a:latin typeface="Times New Roman"/>
                <a:ea typeface="Times New Roman"/>
              </a:rPr>
              <a:t>.  административное здание площадью 253,7 кв. м. на сумму 1 141,65 тыс. руб. и  земельный участок площадью 3 616 кв. м., на котором расположено здание, на сумму 231,40 тыс. руб.); 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400" i="1" dirty="0" smtClean="0">
                <a:latin typeface="Times New Roman"/>
                <a:ea typeface="Times New Roman"/>
              </a:rPr>
              <a:t>нежилого </a:t>
            </a:r>
            <a:r>
              <a:rPr lang="ru-RU" sz="1400" i="1" dirty="0">
                <a:latin typeface="Times New Roman"/>
                <a:ea typeface="Times New Roman"/>
              </a:rPr>
              <a:t>здания общей площадью 198,1 м</a:t>
            </a:r>
            <a:r>
              <a:rPr lang="ru-RU" sz="1400" i="1" baseline="30000" dirty="0">
                <a:latin typeface="Times New Roman"/>
                <a:ea typeface="Times New Roman"/>
              </a:rPr>
              <a:t>2</a:t>
            </a:r>
            <a:r>
              <a:rPr lang="ru-RU" sz="1400" i="1" dirty="0">
                <a:latin typeface="Times New Roman"/>
                <a:ea typeface="Times New Roman"/>
              </a:rPr>
              <a:t> (790,0 </a:t>
            </a:r>
            <a:r>
              <a:rPr lang="ru-RU" sz="1400" i="1" dirty="0" err="1">
                <a:latin typeface="Times New Roman"/>
                <a:ea typeface="Times New Roman"/>
              </a:rPr>
              <a:t>тыс.руб</a:t>
            </a:r>
            <a:r>
              <a:rPr lang="ru-RU" sz="1400" i="1" dirty="0">
                <a:latin typeface="Times New Roman"/>
                <a:ea typeface="Times New Roman"/>
              </a:rPr>
              <a:t>.) и земельного участка, расположенного под зданием, площадью 528 м</a:t>
            </a:r>
            <a:r>
              <a:rPr lang="ru-RU" sz="1400" i="1" baseline="30000" dirty="0">
                <a:latin typeface="Times New Roman"/>
                <a:ea typeface="Times New Roman"/>
              </a:rPr>
              <a:t>2 </a:t>
            </a:r>
            <a:r>
              <a:rPr lang="ru-RU" sz="1400" i="1" dirty="0">
                <a:latin typeface="Times New Roman"/>
                <a:ea typeface="Times New Roman"/>
              </a:rPr>
              <a:t>(236,3 </a:t>
            </a:r>
            <a:r>
              <a:rPr lang="ru-RU" sz="1400" i="1" dirty="0" err="1">
                <a:latin typeface="Times New Roman"/>
                <a:ea typeface="Times New Roman"/>
              </a:rPr>
              <a:t>тыс.руб</a:t>
            </a:r>
            <a:r>
              <a:rPr lang="ru-RU" sz="1400" i="1" dirty="0">
                <a:latin typeface="Times New Roman"/>
                <a:ea typeface="Times New Roman"/>
              </a:rPr>
              <a:t>.) </a:t>
            </a:r>
            <a:r>
              <a:rPr lang="ru-RU" sz="1400" i="1" baseline="30000" dirty="0">
                <a:latin typeface="Times New Roman"/>
                <a:ea typeface="Times New Roman"/>
              </a:rPr>
              <a:t> </a:t>
            </a:r>
            <a:r>
              <a:rPr lang="ru-RU" sz="1400" i="1" dirty="0">
                <a:latin typeface="Times New Roman"/>
                <a:ea typeface="Times New Roman"/>
              </a:rPr>
              <a:t>по адресу </a:t>
            </a:r>
            <a:r>
              <a:rPr lang="ru-RU" sz="1400" i="1" dirty="0" err="1">
                <a:latin typeface="Times New Roman"/>
                <a:ea typeface="Times New Roman"/>
              </a:rPr>
              <a:t>пгт</a:t>
            </a:r>
            <a:r>
              <a:rPr lang="ru-RU" sz="1400" i="1" dirty="0">
                <a:latin typeface="Times New Roman"/>
                <a:ea typeface="Times New Roman"/>
              </a:rPr>
              <a:t>. Кировский, ул. Советская, д. 55 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75" y="5616416"/>
            <a:ext cx="1816779" cy="107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0540"/>
            <a:ext cx="7708740" cy="574964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5"/>
            <a:ext cx="5749668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2024 года составило 100,54%. При уточненном плане 906,0 тыс. руб. поступило в бюджет района 910,91 тыс. руб. В сравнении с предыдущим годом поступление увеличилось на 25,32 тыс. руб. или  на 2,86%.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дохода поступает в соответствие с расчетами по утвержденным нормативам.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908" y="5678646"/>
            <a:ext cx="57496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дохода поступает в соответствие с расчетами по утвержденным нормативам 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0" y="3558600"/>
            <a:ext cx="2248931" cy="192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26773" y="164439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2" y="3266543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102870"/>
            <a:ext cx="841057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Прочие неналоговые поступления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компенсации затрат бюджетов муниципальных районов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плановых значениях 1 296,61 тыс. руб., исполнение составило 1 295,79 тыс. руб. или 99,94%, в том числе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Доходы, поступающие в порядке возмещения расходов, понесенных в связи с эксплуатацией имущества муниципальных районов: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01.01.2025 года поступило 998,33 тыс. руб., выполнение годового плана составило 100,17%  при плане 996,61 тыс. руб.: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УМСАПЭ на 2024 год заключено 19 договоров на возмещение эксплуатационных расходов. При плане 852,07 тыс. руб. исполнение составило 853,8 тыс. руб. или 100,2 % . Перевыполнение плана связано с оплатой задолженности за 2023 год С.В. Алешиной.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МКУ «ЦОМОУ» в 2024 году заключено два договора на возмещение эксплуатационных расходов. При плане 144,54 тыс. руб. исполнение составило 144,54 тыс. руб. или 100%.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Прочие доходы от компенсации затрат бюджетов муниципальных районов: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плановых значениях 300,00 тыс. руб. исполнение составило 297,45 тыс. руб. или 99,15% (возмещение ущерба по решению суда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Прочие неналоговые поступления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12 месяцев 2024 года по данному виду дохода  поступило 727,28 тыс. руб. при годовом плане 537,73 тыс. руб., выполнение составило 135,25%. В сравнении с предыдущим годом поступление увеличилось на 309,05 тыс. руб. или на 73,9%. Управлением муниципальной собственности, архитектуры и правовой экспертизы заключено 9 договоров на установку и эксплуатацию рекламных конструкций.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Перевыполнение плана связано с оплатой задолженности за 2023 год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602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1380082"/>
            <a:ext cx="472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Штрафов за 12 месяцев 2024 года в бюджет района поступило 2 450,63 тыс. руб., что составляет 102,11% плановых назначений (2 400,00 тыс. руб.). В сравнении с аналогичным периодом прошлого года поступление средств по штрафам увеличилось на 438,11 тыс. руб.  или  на 21,77</a:t>
            </a:r>
            <a:r>
              <a:rPr lang="ru-RU" sz="1400" dirty="0" smtClean="0">
                <a:latin typeface="Times New Roman"/>
                <a:ea typeface="Times New Roman"/>
              </a:rPr>
              <a:t>%.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50959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0" y="860301"/>
            <a:ext cx="2805284" cy="210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53" y="2765077"/>
            <a:ext cx="2014464" cy="164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02586"/>
              </p:ext>
            </p:extLst>
          </p:nvPr>
        </p:nvGraphicFramePr>
        <p:xfrm>
          <a:off x="293429" y="3123219"/>
          <a:ext cx="6292215" cy="3238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0215"/>
                <a:gridCol w="838200"/>
                <a:gridCol w="838200"/>
                <a:gridCol w="825500"/>
                <a:gridCol w="787400"/>
                <a:gridCol w="698500"/>
                <a:gridCol w="584200"/>
              </a:tblGrid>
              <a:tr h="314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Исполнение за  2023 года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Уточнено на 2024 год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Исполнение за  2024 год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% исполнения плана.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Прирост 2024 к 2023,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%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182 Федеральная налоговая служба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 Министерство внутренних дел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61,97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200,00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190,56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95,28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128,59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207,50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779 Министерство имущественных и земельных отношений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785 Департамент правоохранительной направленности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843,43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895,00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940,24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105,05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96,81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951 Административные штрафы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918,33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1 305,00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1 310,85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100,45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392,52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42,74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807 Министерство лесного и охотничьего хозяйства Приморского края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188,81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9,00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-179,81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-95,23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ИТОГО: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2 012,54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2 400,00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2 450,65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102,11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438,11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21,77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71867"/>
              </p:ext>
            </p:extLst>
          </p:nvPr>
        </p:nvGraphicFramePr>
        <p:xfrm>
          <a:off x="399888" y="2136835"/>
          <a:ext cx="8107504" cy="196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224"/>
                <a:gridCol w="2747522"/>
                <a:gridCol w="2757758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76 815,32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141 174,20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5 424,59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108 685,25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307 552,85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369 126,14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9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19 183,00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32 663,33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-1 632,04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-72,31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407 343,72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651 576,60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193431" y="4644717"/>
            <a:ext cx="8449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12 месяцев 2024 года составила 651 576,6 тыс. руб. или  99,5% от годовых плановых назначений. </a:t>
            </a:r>
          </a:p>
          <a:p>
            <a:pPr algn="just"/>
            <a:r>
              <a:rPr lang="ru-RU" sz="1600" dirty="0" smtClean="0">
                <a:latin typeface="Times New Roman"/>
                <a:ea typeface="Times New Roman"/>
              </a:rPr>
              <a:t>        В </a:t>
            </a:r>
            <a:r>
              <a:rPr lang="ru-RU" sz="1600" dirty="0">
                <a:latin typeface="Times New Roman"/>
                <a:ea typeface="Times New Roman"/>
              </a:rPr>
              <a:t>общей структуре доходов бюджета Кировского муниципального района за 2024 год (1 003 902,99 тыс. руб.) на долю безвозмездных поступлений приходится 64,9%.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869191" y="157612"/>
            <a:ext cx="782872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термины и понятия, используемые при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составлении бюджета </a:t>
            </a:r>
            <a:endPara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046" y="876851"/>
            <a:ext cx="84788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текущий финансовый год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год, следующий за текущим финансовым годом;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отчетный финансовый год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году;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публичные слушания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обсуждение проектов муниципальных правовых актов по вопросам местного значения с участием жителей Кировского муниципального района, проводимые Думой Кировского муниципального района или главой Кировского муниципального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387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276" y="3287209"/>
            <a:ext cx="8226587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1494" y="914400"/>
            <a:ext cx="8507392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646" y="5324854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576" y="5889748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6759" y="5340646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9813" y="5472113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1509" y="5889748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2024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20063" y="5719885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73966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2024 года.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8992167"/>
              </p:ext>
            </p:extLst>
          </p:nvPr>
        </p:nvGraphicFramePr>
        <p:xfrm>
          <a:off x="431800" y="987425"/>
          <a:ext cx="8443913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62536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b="1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2024 год  (</a:t>
            </a:r>
            <a:r>
              <a:rPr lang="ru-RU" sz="2000" b="1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b="1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b="1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5116894"/>
              </p:ext>
            </p:extLst>
          </p:nvPr>
        </p:nvGraphicFramePr>
        <p:xfrm>
          <a:off x="182218" y="1201060"/>
          <a:ext cx="8491882" cy="3667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2263"/>
                <a:gridCol w="2689350"/>
                <a:gridCol w="1301261"/>
                <a:gridCol w="1266093"/>
                <a:gridCol w="1238268"/>
                <a:gridCol w="1474647"/>
              </a:tblGrid>
              <a:tr h="72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месяцев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Уточнено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месяцев        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69 042,09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85 298,18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109 510,85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83 390,67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90,72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177,99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77,99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22 702,71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95 313,24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120 432,18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112 271,97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1 425,65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2 496,53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2 986,84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2 245,63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863,05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940,00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757,25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542 980,62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593 799,29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672 502,53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658 856,20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18 080,67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28 645,64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34 466,31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33 773,50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25 946,33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57 736,36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37 011,80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36 224,52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8 820,61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4,94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21 833,11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20 144,39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24 190,80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24 190,80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 РАСХОДОВ: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711 792,38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885 233,64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1 002 719,03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952 443,45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294107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8635" y="2046584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200523" y="2443396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414000" y="300116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3593" y="300116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0907" y="3033605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312" y="437059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14.12.2023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г. №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137-НПА 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«О районном бюджете на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2024 год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и плановый период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2025-2026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014923" y="4708536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7678" y="4535288"/>
            <a:ext cx="4273468" cy="105560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kern="0" dirty="0" smtClean="0">
                <a:solidFill>
                  <a:prstClr val="black"/>
                </a:solidFill>
                <a:latin typeface="Times New Roman"/>
              </a:rPr>
              <a:t>Н</a:t>
            </a:r>
            <a:r>
              <a:rPr lang="ru-RU" sz="1600" b="1" kern="0" dirty="0" smtClean="0">
                <a:latin typeface="Times New Roman"/>
              </a:rPr>
              <a:t>а</a:t>
            </a:r>
            <a:r>
              <a:rPr lang="ru-RU" sz="1600" kern="0" dirty="0" smtClean="0">
                <a:latin typeface="Times New Roman"/>
              </a:rPr>
              <a:t> </a:t>
            </a:r>
            <a:r>
              <a:rPr lang="ru-RU" sz="1600" b="1" kern="0" dirty="0" smtClean="0">
                <a:latin typeface="Times New Roman"/>
              </a:rPr>
              <a:t>2024 год бюджетом района принято  20-ть </a:t>
            </a:r>
            <a:r>
              <a:rPr lang="ru-RU" sz="1600" b="1" kern="0" dirty="0"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latin typeface="Times New Roman"/>
              </a:rPr>
              <a:t> 888 509,64 тыс</a:t>
            </a:r>
            <a:r>
              <a:rPr lang="ru-RU" sz="1600" b="1" kern="0" dirty="0">
                <a:latin typeface="Times New Roman"/>
              </a:rPr>
              <a:t>. </a:t>
            </a:r>
            <a:r>
              <a:rPr lang="ru-RU" sz="1600" b="1" kern="0" dirty="0" smtClean="0">
                <a:latin typeface="Times New Roman"/>
              </a:rPr>
              <a:t>руб.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119270"/>
            <a:ext cx="7947991" cy="564471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8362" y="39337"/>
            <a:ext cx="739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Показатели районного бюджета по долгосрочным муниципальным программам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за 2024 </a:t>
            </a:r>
            <a:r>
              <a:rPr lang="ru-RU" sz="1600" b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99946"/>
              </p:ext>
            </p:extLst>
          </p:nvPr>
        </p:nvGraphicFramePr>
        <p:xfrm>
          <a:off x="167055" y="694590"/>
          <a:ext cx="8546122" cy="51648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41176"/>
                <a:gridCol w="615461"/>
                <a:gridCol w="835270"/>
                <a:gridCol w="1072661"/>
                <a:gridCol w="1063869"/>
                <a:gridCol w="817685"/>
              </a:tblGrid>
              <a:tr h="264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Ведомство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статья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2024 год (тыс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2024 год (тыс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1754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Кировском муниципальном районе на 2023-2027 гг.»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651 216,99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637 670,66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97,92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725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безнадзорности, беспризорности и правонарушений несовершеннолетних на 2023-2027 годы"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1 382,14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94,02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549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экстремизма и терроризма на территории Кировского района на 2023-2027 годы"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859,86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96,29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19741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Кировском муниципальном районе на 2023-2027 годы"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257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культуры в Кировском муниципальном районе на 2023-2027 годы"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54 964,30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54 261,60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98,72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1101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в Кировском муниципальном районе на 2023-2027 годы»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8334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2023-2027 гг.»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46 653,26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38 723,30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402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2022-2026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1 347,67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1 286,16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95,44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2022-2024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002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24 200,80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24 195,74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6376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"Противодействия коррупции в администрации Кировского муниципального района на 2023-2025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6576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2022 – 2024 годы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1 047,09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948,51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90,59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4787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1500000000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24 931,35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24 322,72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97,56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1743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93,75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588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5625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жильем молодых семей  Кировского муниципального района на 2023-2027 годы" 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1 911,27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1 911,27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3285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транспортного обслуживания населения между поселениями в границах Кировского муниципального района и создание условий для предоставления качественных и доступных транспортных услуг населению»  на 2024 – 2026 годы.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6 046,88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6 046,53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588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туризма на территории Кировского муниципального района" на 2024-2026 годы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65 955,03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65 943,04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2774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"Прведение кадастровых работ в отношении земельных участков из состава земель сельскохозяйственного назначения Кировского муниципального района" на 2024-2026 годы"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3000000000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</a:t>
                      </a:r>
                      <a:endParaRPr lang="ru-RU" sz="7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7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  <a:tr h="1802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мероприятия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881 509,64</a:t>
                      </a:r>
                      <a:endParaRPr lang="ru-RU" sz="7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858 419,03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97,38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5" marR="4455" marT="44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47371"/>
              </p:ext>
            </p:extLst>
          </p:nvPr>
        </p:nvGraphicFramePr>
        <p:xfrm>
          <a:off x="1869989" y="1485900"/>
          <a:ext cx="6676134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0326"/>
                <a:gridCol w="1186962"/>
                <a:gridCol w="1318846"/>
              </a:tblGrid>
              <a:tr h="57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01.01.2024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5 720,59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3 953,73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5 720,59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3 953,73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8392" y="5829272"/>
            <a:ext cx="396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4001" y="683741"/>
            <a:ext cx="8167292" cy="3143980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/>
              <a:t>Расходы  на 2024 год по  данному разделу утверждены в сумме 24 190,80 тыс. руб., в том числе за счет средств краевого бюджета в сумме 11 041,04 тыс. руб., за счет средств местного бюджета в сумме 13 149,76 тыс. руб.</a:t>
            </a:r>
          </a:p>
          <a:p>
            <a:pPr algn="just"/>
            <a:r>
              <a:rPr lang="ru-RU" sz="1200" dirty="0" smtClean="0"/>
              <a:t> За  2024 год исполнение утвержденных бюджетных назначений составило 24 190,801 тыс. руб. или 100,0%.</a:t>
            </a:r>
          </a:p>
          <a:p>
            <a:pPr algn="just"/>
            <a:r>
              <a:rPr lang="ru-RU" sz="1200" dirty="0" smtClean="0"/>
              <a:t>На основании Закона Приморского края от 22.12.2023 г. № 495-КЗ «О краевом бюджете на 2024 год и плановый период 2025 и 2026 годы», дотация на выравнивание уровня бюджетной обеспеченности городским и сельским выделена в сумме 11 041,04 тыс. руб. перечислено поселениям Кировского муниципального района в сумме 11 041,04 тыс. руб.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30408"/>
              </p:ext>
            </p:extLst>
          </p:nvPr>
        </p:nvGraphicFramePr>
        <p:xfrm>
          <a:off x="828000" y="3646565"/>
          <a:ext cx="7482622" cy="18593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051"/>
                <a:gridCol w="1988680"/>
                <a:gridCol w="2152891"/>
              </a:tblGrid>
              <a:tr h="20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Горноключевское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Горненское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336,50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389,20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2 869,19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869,19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3 763,59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3 763,59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830,72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830,72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7 883,35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7 883,35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8543874"/>
              </p:ext>
            </p:extLst>
          </p:nvPr>
        </p:nvGraphicFramePr>
        <p:xfrm>
          <a:off x="544009" y="1008826"/>
          <a:ext cx="7986369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1986"/>
                <a:gridCol w="1968501"/>
                <a:gridCol w="1975882"/>
              </a:tblGrid>
              <a:tr h="157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6 764,80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6 764,80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Горноключевское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2 867,79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2 867,79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Горненское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480,25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480,25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Руновское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755,65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755,65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Хвищанское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11 041,04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11 041,04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4009" y="3189884"/>
            <a:ext cx="8009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383989"/>
              </p:ext>
            </p:extLst>
          </p:nvPr>
        </p:nvGraphicFramePr>
        <p:xfrm>
          <a:off x="544009" y="3774659"/>
          <a:ext cx="8016657" cy="19728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57316"/>
                <a:gridCol w="1975965"/>
                <a:gridCol w="1983376"/>
              </a:tblGrid>
              <a:tr h="326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Кировское городское поселение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1 760,51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1 760,51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Горноключевское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городское поселение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194,35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194,35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615,72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615,72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428,98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428,98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Руновское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447,39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447,39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3 582,83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3 582,83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4009" y="424051"/>
            <a:ext cx="8009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поселений, входящих в состав Кировского муниципального района за счет краевого бюджета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8000" y="476344"/>
            <a:ext cx="7725691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выборов)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10729"/>
              </p:ext>
            </p:extLst>
          </p:nvPr>
        </p:nvGraphicFramePr>
        <p:xfrm>
          <a:off x="498367" y="1585732"/>
          <a:ext cx="8055324" cy="9838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0324"/>
                <a:gridCol w="2037144"/>
                <a:gridCol w="1977856"/>
              </a:tblGrid>
              <a:tr h="358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371,29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371,29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371,29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371,29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001" y="3203033"/>
            <a:ext cx="8139690" cy="718893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1600" b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altLang="ru-RU" sz="1600" b="1" cap="none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трансферты бюджетам сельских поселений, входящих в состав Кировского муниципального района, на погашение просроченной кредиторской задолженности и на обеспечение осуществления основных расходных </a:t>
            </a:r>
            <a:r>
              <a:rPr lang="ru-RU" altLang="ru-RU" sz="1600" b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обязательств</a:t>
            </a:r>
            <a:endParaRPr lang="ru-RU" sz="1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71511"/>
              </p:ext>
            </p:extLst>
          </p:nvPr>
        </p:nvGraphicFramePr>
        <p:xfrm>
          <a:off x="414000" y="4132163"/>
          <a:ext cx="8167114" cy="14846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1701"/>
                <a:gridCol w="1990846"/>
                <a:gridCol w="2064567"/>
              </a:tblGrid>
              <a:tr h="358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Руновское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723,82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723,82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1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Хвищанское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102,07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102,07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Горненское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486,39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486,39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1 312,28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1 312,28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00" y="450000"/>
            <a:ext cx="8458200" cy="3962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Административное деление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9469" y="868555"/>
            <a:ext cx="856370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Характеристика Кировского муниципального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Кировский муниципальный район (рисунок 1) расположен в 322 км от Владивостока по автодороге, которая связана с магистралью Хабаровск – Владивосток. Кировский район располагается в центральной части Приморского края. Район находится на берегу реки Уссури. Он граничит на юге со Спасским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Яковлевским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районами, на востоке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Чугуевским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на севере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Дальнереченским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Лесозаводским, на западе с КНР.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Рис.1  Расположение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Кировского муниципального района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 западной части района плоская заболоченная равнина, над которой местами возвышаются изолированные мелкосопочные массивы. Самая низкая точка района находится на северо-западе, на урезе р.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Сунгача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составляет 64 м. Центральную часть района пересекает р. Уссури. Также, в центральную часть заходит среднегорный хр. Синий с высшей точкой района является пик г. Золотая и составляет 945,6 м. В восточной части располагаются отроги Сихотэ-Алиня (хр. Холодный, Горбатый и др.) с высотами до 873,6 м (г. Круглая Сопка).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Район, несмотря на сравнительно благоприятные климатические условия, населён неравномерно. Леса занимают половину территории района. </a:t>
            </a:r>
          </a:p>
        </p:txBody>
      </p:sp>
      <p:pic>
        <p:nvPicPr>
          <p:cNvPr id="1026" name="Picture 2" descr="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72" y="2133219"/>
            <a:ext cx="2643681" cy="18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365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662" y="450000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 на осуществление части полномочий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содержание автомобильных дорог бюджетам сельских поселений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24221"/>
              </p:ext>
            </p:extLst>
          </p:nvPr>
        </p:nvGraphicFramePr>
        <p:xfrm>
          <a:off x="414000" y="1296000"/>
          <a:ext cx="8167114" cy="1752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1701"/>
                <a:gridCol w="1990846"/>
                <a:gridCol w="2064567"/>
              </a:tblGrid>
              <a:tr h="352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Руновское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4 087,55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4 087,55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Хвищанское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2 709,00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2 709,00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Горненское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сельское поселение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2 579,84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2 579,84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4 868,10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4 868,10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14 244,49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14 244,49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61796" y="3137141"/>
            <a:ext cx="512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 охраны окружающей среды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7005"/>
              </p:ext>
            </p:extLst>
          </p:nvPr>
        </p:nvGraphicFramePr>
        <p:xfrm>
          <a:off x="414000" y="3961436"/>
          <a:ext cx="8167114" cy="11611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1701"/>
                <a:gridCol w="1990846"/>
                <a:gridCol w="2064567"/>
              </a:tblGrid>
              <a:tr h="309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Кировское городское поселение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252,52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252,52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Горноключевское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городское поселение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252,10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252,10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ИТОГО: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504,61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504,61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33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4" y="158891"/>
            <a:ext cx="7639291" cy="882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инициативного бюджетирования, реализованные в Кировском муниципальном районе в 2024 году по направлению «Твой проект»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31955" y="1724361"/>
            <a:ext cx="3270044" cy="288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результате реализации проекта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школы появилась современная спортивная площадка, способствующая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повышению эффективности и качества уроков физической культуры, спортивно-оздоровительной работы школы и укреплению здоровья обучающихся на свежем воздухе. Пропаганда спорта и здорового образа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ib.primorsky.ru/Pib/Attachment/11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900000"/>
            <a:ext cx="1924086" cy="25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b.primorsky.ru/Pib/ListIcon/13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57" y="4492162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b.primorsky.ru/Pib/ListIcon/13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03" y="4060637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b.primorsky.ru/Pib/ListIcon/13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9" y="1724362"/>
            <a:ext cx="1639354" cy="21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ib.primorsky.ru/Pib/ListIcon/118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3910168"/>
            <a:ext cx="1924086" cy="27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0695" y="1184967"/>
            <a:ext cx="632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Спортивная площадка МБОУ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Горные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s://pib.primorsky.ru/Pib/ListIcon/118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16" y="2182723"/>
            <a:ext cx="15430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986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847" y="274638"/>
            <a:ext cx="7662441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по направлению "Твой проект"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№1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Кировский"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Пришкольный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спортивно-игровой комплекс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0268" y="1586918"/>
            <a:ext cx="2772821" cy="2603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школа получила качественный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современный пришкольный спортивно-игровой комплекс для учеников школы и жителей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Кировский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спортивно-игровая зона на пришкольной территории принесла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радость для детей, а значит для родителей и жителей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Кировский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ib.primorsky.ru/Pib/Attachment/1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97" y="1783687"/>
            <a:ext cx="274320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b.primorsky.ru/Pib/ListIcon/14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1783687"/>
            <a:ext cx="2897528" cy="2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b.primorsky.ru/Pib/ListIcon/14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87048"/>
            <a:ext cx="3335494" cy="25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ib.primorsky.ru/Pib/ListIcon/144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0" y="4210670"/>
            <a:ext cx="3559900" cy="24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510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156066"/>
            <a:ext cx="7841438" cy="743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Проекты инициативного бюджетирования, реализованные в Кировском муниципальном районе в 2024 году по направлению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«Молодежный бюджет»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00669" y="1621058"/>
            <a:ext cx="2870521" cy="28626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безопасных, комфортных условий для проведения школьных мероприятий на свежем воздухе, пребывание посетителей. Создание единого культурного школьного пространства для учеников школы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развитию творческой активности, формированию чувства ответственности и воспитанию положительных личностных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molodbudg.primorsky.ru/Pib/Attachment/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3" y="1543294"/>
            <a:ext cx="2812557" cy="21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olodbudg.primorsky.ru/Pib/ListIcon/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7" y="3269078"/>
            <a:ext cx="2569567" cy="19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9" y="896963"/>
            <a:ext cx="824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Кировский»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«Радуга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желаний на школьном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дворе»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molodbudg.primorsky.ru/Pib/ListIcon/12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49" y="4482376"/>
            <a:ext cx="3969843" cy="22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olodbudg.primorsky.ru/Pib/ListIcon/12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66" y="1593643"/>
            <a:ext cx="2406076" cy="32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olodbudg.primorsky.ru/Pib/ListIcon/12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0" y="4482375"/>
            <a:ext cx="2977383" cy="22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17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514" cy="813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по направлению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«Молодежный бюджет»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№2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Кировский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«Обустройство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площадки»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89236" y="1347172"/>
            <a:ext cx="2604456" cy="2993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проекта позволила обустроить новую спортивную площадку. Способствовала привлечению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повышению мотивации и регулярным занятиям физической культурой и спортом учащихся,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молодежи, повысить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роль физкультуры и спорта в деле профилактики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преодоления распространения наркомании и алкоголизма.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molodbudg.primorsky.ru/Pib/Attachment/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1191972"/>
            <a:ext cx="2989132" cy="22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olodbudg.primorsky.ru/Pib/ListIcon/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" y="2998040"/>
            <a:ext cx="2266044" cy="16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olodbudg.primorsky.ru/Pib/ListIcon/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4401146"/>
            <a:ext cx="2989132" cy="22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olodbudg.primorsky.ru/Pib/ListIcon/13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03" y="1234632"/>
            <a:ext cx="2932251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molodbudg.primorsky.ru/Pib/ListIcon/13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04" y="3471096"/>
            <a:ext cx="2932251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molodbudg.primorsky.ru/Pib/ListIcon/13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36" y="4538951"/>
            <a:ext cx="2551767" cy="19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971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226598"/>
            <a:ext cx="8458200" cy="4855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</a:rPr>
              <a:t>Контактная информация </a:t>
            </a:r>
            <a:endParaRPr lang="ru-RU" sz="2000" b="1" dirty="0">
              <a:solidFill>
                <a:srgbClr val="17375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3047" y="826477"/>
            <a:ext cx="7467600" cy="5714999"/>
          </a:xfrm>
        </p:spPr>
        <p:txBody>
          <a:bodyPr>
            <a:normAutofit/>
          </a:bodyPr>
          <a:lstStyle/>
          <a:p>
            <a:pPr algn="just"/>
            <a:r>
              <a:rPr lang="ru-RU" sz="1000" b="1" dirty="0"/>
              <a:t>ФИНАНСОВОЕ УПРАВЛЕНИЕ АДМИНИСТРАЦИИ КИРОВСКОГО МУНИЦИПАЛЬНОГО РАЙОНА</a:t>
            </a:r>
            <a:endParaRPr lang="ru-RU" sz="1000" dirty="0"/>
          </a:p>
          <a:p>
            <a:pPr algn="just"/>
            <a:r>
              <a:rPr lang="ru-RU" sz="1400" b="1" u="sng" dirty="0" smtClean="0"/>
              <a:t>Структура </a:t>
            </a:r>
            <a:r>
              <a:rPr lang="ru-RU" sz="1400" b="1" u="sng" dirty="0"/>
              <a:t>управления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err="1" smtClean="0"/>
              <a:t>И.о</a:t>
            </a:r>
            <a:r>
              <a:rPr lang="ru-RU" sz="1400" b="1" dirty="0" smtClean="0"/>
              <a:t>. начальника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r>
              <a:rPr lang="ru-RU" sz="1400" dirty="0" err="1" smtClean="0"/>
              <a:t>Толкунова</a:t>
            </a:r>
            <a:r>
              <a:rPr lang="ru-RU" sz="1400" dirty="0" smtClean="0"/>
              <a:t> Олеся Андреевна тел </a:t>
            </a:r>
            <a:r>
              <a:rPr lang="ru-RU" sz="1400" dirty="0"/>
              <a:t>8(42354) </a:t>
            </a:r>
            <a:r>
              <a:rPr lang="ru-RU" sz="1400" dirty="0" smtClean="0"/>
              <a:t>22-8-48</a:t>
            </a:r>
            <a:endParaRPr lang="ru-RU" sz="1400" dirty="0"/>
          </a:p>
          <a:p>
            <a:pPr algn="just"/>
            <a:r>
              <a:rPr lang="ru-RU" sz="1400" b="1" dirty="0" smtClean="0"/>
              <a:t>Отделы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pPr algn="just"/>
            <a:r>
              <a:rPr lang="ru-RU" sz="1400" b="1" dirty="0" smtClean="0"/>
              <a:t>Отдел </a:t>
            </a:r>
            <a:r>
              <a:rPr lang="ru-RU" sz="1400" b="1" dirty="0"/>
              <a:t>по формированию и исполнению бюджета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Заместитель </a:t>
            </a:r>
            <a:r>
              <a:rPr lang="ru-RU" sz="1400" dirty="0"/>
              <a:t>начальника управления - начальник отдела:    </a:t>
            </a:r>
            <a:br>
              <a:rPr lang="ru-RU" sz="1400" dirty="0"/>
            </a:br>
            <a:r>
              <a:rPr lang="ru-RU" sz="1400" dirty="0"/>
              <a:t> </a:t>
            </a:r>
            <a:r>
              <a:rPr lang="ru-RU" sz="1400" dirty="0" err="1" smtClean="0"/>
              <a:t>Толкунова</a:t>
            </a:r>
            <a:r>
              <a:rPr lang="ru-RU" sz="1400" dirty="0" smtClean="0"/>
              <a:t> Олеся Андреевна тел. </a:t>
            </a:r>
            <a:r>
              <a:rPr lang="ru-RU" sz="1400" dirty="0"/>
              <a:t>8(42354) 22-8-48</a:t>
            </a:r>
          </a:p>
          <a:p>
            <a:pPr algn="just"/>
            <a:r>
              <a:rPr lang="ru-RU" sz="1400" b="1" dirty="0"/>
              <a:t>Отдел учета, отчетности и контроля</a:t>
            </a:r>
            <a:endParaRPr lang="ru-RU" sz="1400" dirty="0"/>
          </a:p>
          <a:p>
            <a:r>
              <a:rPr lang="ru-RU" sz="1400" b="1" dirty="0"/>
              <a:t>Начальник отдела – главный бухгалтер: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Токарь </a:t>
            </a:r>
            <a:r>
              <a:rPr lang="ru-RU" sz="1400" dirty="0"/>
              <a:t>Наталья Владимировна т. 8(42354)  </a:t>
            </a:r>
            <a:r>
              <a:rPr lang="ru-RU" sz="1400" dirty="0" smtClean="0"/>
              <a:t>22-1-89</a:t>
            </a:r>
          </a:p>
          <a:p>
            <a:pPr algn="just"/>
            <a:r>
              <a:rPr lang="ru-RU" sz="1400" b="1" dirty="0" smtClean="0"/>
              <a:t>Адрес </a:t>
            </a:r>
            <a:r>
              <a:rPr lang="ru-RU" sz="1400" b="1" dirty="0"/>
              <a:t>(место нахождения): </a:t>
            </a:r>
            <a:r>
              <a:rPr lang="ru-RU" sz="1400" dirty="0"/>
              <a:t>692091 Приморский край, Кировский район,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err="1" smtClean="0"/>
              <a:t>пгт</a:t>
            </a:r>
            <a:r>
              <a:rPr lang="ru-RU" sz="1400" dirty="0"/>
              <a:t>. Кировский, ул. Советская, 57</a:t>
            </a:r>
          </a:p>
          <a:p>
            <a:pPr algn="just"/>
            <a:r>
              <a:rPr lang="ru-RU" sz="1400" b="1" dirty="0" smtClean="0"/>
              <a:t>Е-</a:t>
            </a:r>
            <a:r>
              <a:rPr lang="ru-RU" sz="1400" b="1" dirty="0" err="1" smtClean="0"/>
              <a:t>mail</a:t>
            </a:r>
            <a:r>
              <a:rPr lang="ru-RU" sz="1400" b="1" dirty="0"/>
              <a:t>: </a:t>
            </a:r>
            <a:r>
              <a:rPr lang="en-US" sz="1400" dirty="0" smtClean="0"/>
              <a:t>finkir@bk.ru</a:t>
            </a:r>
            <a:endParaRPr lang="ru-RU" sz="1400" dirty="0" smtClean="0"/>
          </a:p>
          <a:p>
            <a:pPr algn="just"/>
            <a:r>
              <a:rPr lang="ru-RU" sz="1400" dirty="0" smtClean="0"/>
              <a:t>График </a:t>
            </a:r>
            <a:r>
              <a:rPr lang="ru-RU" sz="1400" dirty="0"/>
              <a:t>работы </a:t>
            </a:r>
            <a:r>
              <a:rPr lang="ru-RU" sz="1400" dirty="0" err="1"/>
              <a:t>Пн</a:t>
            </a:r>
            <a:r>
              <a:rPr lang="ru-RU" sz="1400" dirty="0"/>
              <a:t> - </a:t>
            </a:r>
            <a:r>
              <a:rPr lang="ru-RU" sz="1400" dirty="0" err="1"/>
              <a:t>Пт</a:t>
            </a:r>
            <a:r>
              <a:rPr lang="ru-RU" sz="1400" dirty="0"/>
              <a:t> </a:t>
            </a:r>
            <a:r>
              <a:rPr lang="ru-RU" sz="1400" dirty="0" smtClean="0"/>
              <a:t>8.00 </a:t>
            </a:r>
            <a:r>
              <a:rPr lang="ru-RU" sz="1400" dirty="0"/>
              <a:t>– </a:t>
            </a:r>
            <a:r>
              <a:rPr lang="ru-RU" sz="1400" dirty="0" smtClean="0"/>
              <a:t>17.00 </a:t>
            </a:r>
            <a:r>
              <a:rPr lang="ru-RU" sz="1400" dirty="0"/>
              <a:t>(перерыв 13.00 – 14.00) </a:t>
            </a:r>
            <a:endParaRPr lang="ru-RU" sz="1400" dirty="0" smtClean="0"/>
          </a:p>
          <a:p>
            <a:pPr algn="just"/>
            <a:r>
              <a:rPr lang="ru-RU" sz="1400" dirty="0" smtClean="0"/>
              <a:t>Уважаемые посетители!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sz="1400" b="1" i="1" dirty="0" smtClean="0"/>
              <a:t>Вы </a:t>
            </a:r>
            <a:r>
              <a:rPr lang="ru-RU" sz="1400" b="1" i="1" dirty="0"/>
              <a:t>можете принять участие в обсуждении проекта об исполнении бюджета </a:t>
            </a:r>
            <a:r>
              <a:rPr lang="ru-RU" sz="1400" b="1" i="1" dirty="0" smtClean="0"/>
              <a:t>Кировского муниципального района на </a:t>
            </a:r>
            <a:r>
              <a:rPr lang="ru-RU" sz="1400" b="1" i="1" dirty="0"/>
              <a:t>официальном сайте </a:t>
            </a:r>
            <a:r>
              <a:rPr lang="ru-RU" sz="1400" b="1" i="1" dirty="0" smtClean="0"/>
              <a:t>Кировского муниципального района по </a:t>
            </a:r>
            <a:r>
              <a:rPr lang="ru-RU" sz="1400" b="1" i="1" dirty="0"/>
              <a:t>адресу: </a:t>
            </a:r>
            <a:r>
              <a:rPr lang="ru-RU" sz="1400" b="1" i="1" dirty="0">
                <a:solidFill>
                  <a:srgbClr val="000000"/>
                </a:solidFill>
              </a:rPr>
              <a:t>http</a:t>
            </a:r>
            <a:r>
              <a:rPr lang="ru-RU" sz="1400" b="1" i="1" dirty="0" smtClean="0">
                <a:solidFill>
                  <a:srgbClr val="000000"/>
                </a:solidFill>
              </a:rPr>
              <a:t>://</a:t>
            </a:r>
            <a:r>
              <a:rPr lang="en-US" sz="1400" b="1" i="1" dirty="0">
                <a:solidFill>
                  <a:srgbClr val="000000"/>
                </a:solidFill>
              </a:rPr>
              <a:t>https://</a:t>
            </a:r>
            <a:r>
              <a:rPr lang="en-US" sz="1400" b="1" i="1" dirty="0" smtClean="0">
                <a:solidFill>
                  <a:srgbClr val="000000"/>
                </a:solidFill>
              </a:rPr>
              <a:t>kirovsky-mr.ru</a:t>
            </a:r>
            <a:r>
              <a:rPr 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sz="1400" b="1" i="1" dirty="0"/>
              <a:t>в разделе «Публичные слушания»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13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9"/>
            <a:ext cx="6781800" cy="5166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Административное устройство Кировского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8091332"/>
              </p:ext>
            </p:extLst>
          </p:nvPr>
        </p:nvGraphicFramePr>
        <p:xfrm>
          <a:off x="384313" y="1881806"/>
          <a:ext cx="8229599" cy="237316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718915"/>
                <a:gridCol w="2255342"/>
                <a:gridCol w="2255342"/>
              </a:tblGrid>
              <a:tr h="33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Поселение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Административный центр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Количество населенных пунктов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Кировское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 smtClean="0">
                          <a:effectLst/>
                        </a:rPr>
                        <a:t>пгт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Кировский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Горноключевское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 smtClean="0">
                          <a:effectLst/>
                        </a:rPr>
                        <a:t>кп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Горные ключи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Горненское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поселок Горный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Крыловское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Крыловка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Руновское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</a:t>
                      </a:r>
                      <a:r>
                        <a:rPr lang="ru-RU" sz="1100" u="none" strike="noStrike" dirty="0" err="1">
                          <a:effectLst/>
                        </a:rPr>
                        <a:t>Руновка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Хвищанское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Хвищанка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314" y="1391598"/>
            <a:ext cx="833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Кировском районе 27 населенных пунктов: 2 городских и 4 сельских поселений (таблица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1).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71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482757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17375E"/>
                </a:solidFill>
              </a:rPr>
              <a:t>Итоги социально экономического развития за 2024 год</a:t>
            </a:r>
            <a:endParaRPr lang="ru-RU" sz="1800" b="1" i="1" dirty="0">
              <a:solidFill>
                <a:srgbClr val="17375E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149469" y="826477"/>
            <a:ext cx="8581293" cy="5581750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Кировском районе на 1 января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проживало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17 312 человек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(по оценке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Приморскстата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hangingPunct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происходит за счет естественной убыли населения. </a:t>
            </a:r>
          </a:p>
          <a:p>
            <a:pPr algn="just" hangingPunct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2024 году наблюдается снижение миграционного оттока населения, который составил 124 человек (по данным статистики на 31.12.2024г.), число прибывших граждан составило 523 человека, число выбывших граждан составило 647 человек.</a:t>
            </a:r>
          </a:p>
          <a:p>
            <a:pPr algn="just" hangingPunct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 в отчетном периоде наблюдается значительная естественная убыль населения на 154 человек, родилось 138 ребенка,  умерло 292 человек. </a:t>
            </a: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жизни населения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по муниципальному району по средним организациям без субъектов малого и среднего предпринимательства за 2024 год составила 61 935,20  рублей.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пенсионеров всех категорий, состоящих на учете в Управлении Пенсионного фонда по Кировскому району, составила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5 934 человека.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Средний размер назначенной месячной пенсии по всем категориям получателей составил 22 426,16 рубля, что на 7,5% выше уровня прошлого года (20 861,54 рубля) за счет проведенной индексации и перерасчета работающим пенсионерам.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в организациях района, не относящимся к субъектам малого предпринимательства, за 2024 года составила 2 508 человека. </a:t>
            </a: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Занятость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 и безработица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31.12.2024 года численность безработных граждан Кировского района, состоящих на регистрационном учете в центре занятости, составляет 145 человек. В течение текущего 2024 года в службу занятости за содействием в поиске подходящей работы обратилось 426 человека. Напряженность на рынке труда за 2024 год составила 0,49 ед. незанятых граждан, приходящихся на 100 вакансий. Уровень зарегистрированной безработицы составил – 0,9%. Население района активно ищет работу через Краевое государственное бюджетное учреждение «Приморский центр занятости населения», а также самостоятельно трудоустраивается за пределами района, вахтовым методом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Проводимые службой занятости мероприятия активной политики занятости  сохраняют ситуацию на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рынке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 Кировского  района  более стабильной.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16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9470" y="967154"/>
            <a:ext cx="8563708" cy="6051152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 подготовлен с соблюдением требований Бюджетного кодекса Российской Федерации и Положения «О бюджетном устройстве, бюджетном процессе и межбюджетных отношениях в Кировском муниципальном районе.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сформирован на трехлетний период и отвечает положениям Основных направлений бюджетной и налоговой политики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политика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направлена на адаптацию бюджетных ресурсов к новым экономическим реалиям с целью сохранения социальной стабильности в Кировском муниципальном районе, создание условий для устойчивого социально-экономического развития района.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приоритетах бюджетной политики Кировского муниципального района на среднесрочный период сохраняется обеспечение исполнения принятых расходных обязательств наиболее эффективным способом, мобилизация внутренних источников, более четкая увязка бюджетных расходов, обеспечение открытости и прозрачности бюджетного процесса.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принципов ответственной бюджетной политики, для поддержания сбалансированности районного бюджета при его формировании приняты меры по включению в бюджет в первоочередном порядке расходов на финансирование действующих расходных обязательств, непринятию новых расходных обязательств, недопущению наращивания объема муниципального долга.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бюджетных расходов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осуществлено на основе сохранения консервативного подхода.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Основной задачей стала реализация уже принятых решений в рамках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8000" y="274638"/>
            <a:ext cx="7858800" cy="7013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и приоритетные направления бюджетной политики Кировского муниципального района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75912250"/>
              </p:ext>
            </p:extLst>
          </p:nvPr>
        </p:nvGraphicFramePr>
        <p:xfrm>
          <a:off x="685799" y="2631038"/>
          <a:ext cx="7359163" cy="351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3278"/>
              </p:ext>
            </p:extLst>
          </p:nvPr>
        </p:nvGraphicFramePr>
        <p:xfrm>
          <a:off x="281354" y="1076325"/>
          <a:ext cx="8317523" cy="11891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89284"/>
                <a:gridCol w="1310054"/>
                <a:gridCol w="1450731"/>
                <a:gridCol w="1274885"/>
                <a:gridCol w="1371600"/>
                <a:gridCol w="720969"/>
              </a:tblGrid>
              <a:tr h="391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2023г.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2024г.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2024г.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2024г.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292 871,92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270 858,06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318 238,60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352 326,38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110,71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407 343,72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611 875,58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654 831,07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651 576,6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ДОХОДОВ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700 215,64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882 733,64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973 069,67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1 003 902,99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103,17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711 792,39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885 233,64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1 002 719,03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952 443,45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94,99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11828063"/>
              </p:ext>
            </p:extLst>
          </p:nvPr>
        </p:nvGraphicFramePr>
        <p:xfrm>
          <a:off x="184637" y="555585"/>
          <a:ext cx="8519747" cy="60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31413706"/>
              </p:ext>
            </p:extLst>
          </p:nvPr>
        </p:nvGraphicFramePr>
        <p:xfrm>
          <a:off x="5213323" y="1231695"/>
          <a:ext cx="3610203" cy="444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450000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2024 год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9797" y="584246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fld id="{67FD1E93-168C-4E3F-B839-29F00AE4705B}" type="slidenum">
              <a:rPr lang="ru-RU" sz="1400" b="1">
                <a:solidFill>
                  <a:srgbClr val="FFFFFF"/>
                </a:solidFill>
              </a:rPr>
              <a:pPr lvl="0" algn="ctr">
                <a:defRPr/>
              </a:pPr>
              <a:t>8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01659287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0"/>
            <a:ext cx="7910489" cy="712127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12 месяцев 2024 года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16342</TotalTime>
  <Words>3862</Words>
  <Application>Microsoft Office PowerPoint</Application>
  <PresentationFormat>Экран (4:3)</PresentationFormat>
  <Paragraphs>753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Презентация PowerPoint</vt:lpstr>
      <vt:lpstr>Основные термины и понятия, используемые при составлении бюджета </vt:lpstr>
      <vt:lpstr> Административное деление</vt:lpstr>
      <vt:lpstr>Административное устройство Кировского района</vt:lpstr>
      <vt:lpstr>Итоги социально экономического развития за 2024 год</vt:lpstr>
      <vt:lpstr>Основные задачи и приоритетные направления бюджетной политики Кировского муниципального района на 2024 год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2024 год </vt:lpstr>
      <vt:lpstr>Структура налоговых и неналоговых доходов за 12 месяцев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от продажи материальных и нематериальных активов</vt:lpstr>
      <vt:lpstr>Плата за негативное воздействие на окружающую среду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2024 год.</vt:lpstr>
      <vt:lpstr>Структура расходов бюджета Кировского муниципального района за 2024 года.</vt:lpstr>
      <vt:lpstr>Структура расходов районного бюджета  за 2024 год  (тыс. руб.)</vt:lpstr>
      <vt:lpstr>Муниципальные программы</vt:lpstr>
      <vt:lpstr>  </vt:lpstr>
      <vt:lpstr>Презентация PowerPoint</vt:lpstr>
      <vt:lpstr>Межбюджетные трансферты</vt:lpstr>
      <vt:lpstr>Презентация PowerPoint</vt:lpstr>
      <vt:lpstr>Иные межбюджетные трансферты бюджетам сельских поселений, входящих в состав Кировского муниципального района, на погашение просроченной кредиторской задолженности и на обеспечение осуществления основных расходных обязательств</vt:lpstr>
      <vt:lpstr>Презентация PowerPoint</vt:lpstr>
      <vt:lpstr>Проекты инициативного бюджетирования, реализованные в Кировском муниципальном районе в 2024 году по направлению «Твой проект»</vt:lpstr>
      <vt:lpstr>Реализация проекта инициативного бюджетирования по направлению "Твой проект"  МБОУ СОШ №1 пгт. Кировский"  "Пришкольный спортивно-игровой комплекс</vt:lpstr>
      <vt:lpstr>Проекты инициативного бюджетирования, реализованные в Кировском муниципальном районе в 2024 году по направлению «Молодежный бюджет»</vt:lpstr>
      <vt:lpstr>Реализация проектов инициативного бюджетирования по направлению «Молодежный бюджет»  МБОУ СОШ №2 пгт. Кировский «Обустройство спортивной площадки»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Пользователь Windows</cp:lastModifiedBy>
  <cp:revision>1074</cp:revision>
  <cp:lastPrinted>2017-06-15T22:27:28Z</cp:lastPrinted>
  <dcterms:created xsi:type="dcterms:W3CDTF">2010-06-18T09:27:04Z</dcterms:created>
  <dcterms:modified xsi:type="dcterms:W3CDTF">2025-04-15T01:34:27Z</dcterms:modified>
</cp:coreProperties>
</file>